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74" r:id="rId4"/>
    <p:sldId id="275" r:id="rId5"/>
    <p:sldId id="276" r:id="rId6"/>
    <p:sldId id="277" r:id="rId7"/>
    <p:sldId id="278" r:id="rId8"/>
    <p:sldId id="264" r:id="rId9"/>
    <p:sldId id="265" r:id="rId10"/>
    <p:sldId id="266" r:id="rId11"/>
    <p:sldId id="267" r:id="rId12"/>
    <p:sldId id="280" r:id="rId13"/>
    <p:sldId id="281" r:id="rId14"/>
    <p:sldId id="270" r:id="rId15"/>
    <p:sldId id="282" r:id="rId16"/>
    <p:sldId id="272" r:id="rId17"/>
    <p:sldId id="273" r:id="rId1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55" userDrawn="1">
          <p15:clr>
            <a:srgbClr val="A4A3A4"/>
          </p15:clr>
        </p15:guide>
        <p15:guide id="2" pos="3840" userDrawn="1">
          <p15:clr>
            <a:srgbClr val="A4A3A4"/>
          </p15:clr>
        </p15:guide>
        <p15:guide id="3" orient="horz" pos="2137" userDrawn="1">
          <p15:clr>
            <a:srgbClr val="A4A3A4"/>
          </p15:clr>
        </p15:guide>
        <p15:guide id="4" orient="horz" pos="3498" userDrawn="1">
          <p15:clr>
            <a:srgbClr val="A4A3A4"/>
          </p15:clr>
        </p15:guide>
        <p15:guide id="5" orient="horz" pos="4298" userDrawn="1">
          <p15:clr>
            <a:srgbClr val="A4A3A4"/>
          </p15:clr>
        </p15:guide>
        <p15:guide id="6" pos="710" userDrawn="1">
          <p15:clr>
            <a:srgbClr val="A4A3A4"/>
          </p15:clr>
        </p15:guide>
        <p15:guide id="7" pos="6947"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howGuides="1">
      <p:cViewPr varScale="1">
        <p:scale>
          <a:sx n="77" d="100"/>
          <a:sy n="77" d="100"/>
        </p:scale>
        <p:origin x="806" y="62"/>
      </p:cViewPr>
      <p:guideLst>
        <p:guide orient="horz" pos="255"/>
        <p:guide pos="3840"/>
        <p:guide orient="horz" pos="2137"/>
        <p:guide orient="horz" pos="3498"/>
        <p:guide orient="horz" pos="4298"/>
        <p:guide pos="710"/>
        <p:guide pos="6947"/>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ECB63CA-3172-BF79-3EDF-ACA29A0BD607}"/>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7C1924DD-7693-CD1A-FC67-431178AD0AD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196DC89A-53AB-6AF3-FDB0-A7D4F456A15C}"/>
              </a:ext>
            </a:extLst>
          </p:cNvPr>
          <p:cNvSpPr>
            <a:spLocks noGrp="1"/>
          </p:cNvSpPr>
          <p:nvPr>
            <p:ph type="dt" sz="half" idx="10"/>
          </p:nvPr>
        </p:nvSpPr>
        <p:spPr/>
        <p:txBody>
          <a:bodyPr/>
          <a:lstStyle/>
          <a:p>
            <a:fld id="{776FD94A-E963-4FAF-A83D-B7B7A66DF037}" type="datetimeFigureOut">
              <a:rPr lang="zh-CN" altLang="en-US" smtClean="0"/>
              <a:t>2023/4/3</a:t>
            </a:fld>
            <a:endParaRPr lang="zh-CN" altLang="en-US"/>
          </a:p>
        </p:txBody>
      </p:sp>
      <p:sp>
        <p:nvSpPr>
          <p:cNvPr id="5" name="页脚占位符 4">
            <a:extLst>
              <a:ext uri="{FF2B5EF4-FFF2-40B4-BE49-F238E27FC236}">
                <a16:creationId xmlns:a16="http://schemas.microsoft.com/office/drawing/2014/main" id="{D47E3856-8137-A3B6-4504-DBF6BB159004}"/>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9AE1169C-7B79-8EF3-5D31-AA5627C5369D}"/>
              </a:ext>
            </a:extLst>
          </p:cNvPr>
          <p:cNvSpPr>
            <a:spLocks noGrp="1"/>
          </p:cNvSpPr>
          <p:nvPr>
            <p:ph type="sldNum" sz="quarter" idx="12"/>
          </p:nvPr>
        </p:nvSpPr>
        <p:spPr/>
        <p:txBody>
          <a:bodyPr/>
          <a:lstStyle/>
          <a:p>
            <a:fld id="{3AFCC1BC-F8F9-4B36-986B-1D36418AB430}" type="slidenum">
              <a:rPr lang="zh-CN" altLang="en-US" smtClean="0"/>
              <a:t>‹#›</a:t>
            </a:fld>
            <a:endParaRPr lang="zh-CN" altLang="en-US"/>
          </a:p>
        </p:txBody>
      </p:sp>
    </p:spTree>
    <p:extLst>
      <p:ext uri="{BB962C8B-B14F-4D97-AF65-F5344CB8AC3E}">
        <p14:creationId xmlns:p14="http://schemas.microsoft.com/office/powerpoint/2010/main" val="212955986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1D363D2-7BBE-DB13-C209-E4A166EAB50A}"/>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36721D18-90FF-7814-882E-1951B917CE78}"/>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6AA7EFA9-5B52-F5C5-8B02-B4F2F61BC81A}"/>
              </a:ext>
            </a:extLst>
          </p:cNvPr>
          <p:cNvSpPr>
            <a:spLocks noGrp="1"/>
          </p:cNvSpPr>
          <p:nvPr>
            <p:ph type="dt" sz="half" idx="10"/>
          </p:nvPr>
        </p:nvSpPr>
        <p:spPr/>
        <p:txBody>
          <a:bodyPr/>
          <a:lstStyle/>
          <a:p>
            <a:fld id="{776FD94A-E963-4FAF-A83D-B7B7A66DF037}" type="datetimeFigureOut">
              <a:rPr lang="zh-CN" altLang="en-US" smtClean="0"/>
              <a:t>2023/4/3</a:t>
            </a:fld>
            <a:endParaRPr lang="zh-CN" altLang="en-US"/>
          </a:p>
        </p:txBody>
      </p:sp>
      <p:sp>
        <p:nvSpPr>
          <p:cNvPr id="5" name="页脚占位符 4">
            <a:extLst>
              <a:ext uri="{FF2B5EF4-FFF2-40B4-BE49-F238E27FC236}">
                <a16:creationId xmlns:a16="http://schemas.microsoft.com/office/drawing/2014/main" id="{581E2700-8163-6F34-C7FC-7BFBED2B2701}"/>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34D87674-535F-4EDC-7262-0324A07A69D1}"/>
              </a:ext>
            </a:extLst>
          </p:cNvPr>
          <p:cNvSpPr>
            <a:spLocks noGrp="1"/>
          </p:cNvSpPr>
          <p:nvPr>
            <p:ph type="sldNum" sz="quarter" idx="12"/>
          </p:nvPr>
        </p:nvSpPr>
        <p:spPr/>
        <p:txBody>
          <a:bodyPr/>
          <a:lstStyle/>
          <a:p>
            <a:fld id="{3AFCC1BC-F8F9-4B36-986B-1D36418AB430}" type="slidenum">
              <a:rPr lang="zh-CN" altLang="en-US" smtClean="0"/>
              <a:t>‹#›</a:t>
            </a:fld>
            <a:endParaRPr lang="zh-CN" altLang="en-US"/>
          </a:p>
        </p:txBody>
      </p:sp>
    </p:spTree>
    <p:extLst>
      <p:ext uri="{BB962C8B-B14F-4D97-AF65-F5344CB8AC3E}">
        <p14:creationId xmlns:p14="http://schemas.microsoft.com/office/powerpoint/2010/main" val="342996306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45B3B6E6-F20D-4397-8A46-5B06D5472FB4}"/>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302ADBE7-A6C4-8058-7456-AE2125EFDA46}"/>
              </a:ext>
            </a:extLst>
          </p:cNvPr>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7276EB05-A7D1-1A2F-A852-FCC67C9DD8E9}"/>
              </a:ext>
            </a:extLst>
          </p:cNvPr>
          <p:cNvSpPr>
            <a:spLocks noGrp="1"/>
          </p:cNvSpPr>
          <p:nvPr>
            <p:ph type="dt" sz="half" idx="10"/>
          </p:nvPr>
        </p:nvSpPr>
        <p:spPr/>
        <p:txBody>
          <a:bodyPr/>
          <a:lstStyle/>
          <a:p>
            <a:fld id="{776FD94A-E963-4FAF-A83D-B7B7A66DF037}" type="datetimeFigureOut">
              <a:rPr lang="zh-CN" altLang="en-US" smtClean="0"/>
              <a:t>2023/4/3</a:t>
            </a:fld>
            <a:endParaRPr lang="zh-CN" altLang="en-US"/>
          </a:p>
        </p:txBody>
      </p:sp>
      <p:sp>
        <p:nvSpPr>
          <p:cNvPr id="5" name="页脚占位符 4">
            <a:extLst>
              <a:ext uri="{FF2B5EF4-FFF2-40B4-BE49-F238E27FC236}">
                <a16:creationId xmlns:a16="http://schemas.microsoft.com/office/drawing/2014/main" id="{32396BA2-FF1F-AB95-A25B-66D73969BC9B}"/>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8D87B810-C041-1CFC-E2E9-7AAA2864062B}"/>
              </a:ext>
            </a:extLst>
          </p:cNvPr>
          <p:cNvSpPr>
            <a:spLocks noGrp="1"/>
          </p:cNvSpPr>
          <p:nvPr>
            <p:ph type="sldNum" sz="quarter" idx="12"/>
          </p:nvPr>
        </p:nvSpPr>
        <p:spPr/>
        <p:txBody>
          <a:bodyPr/>
          <a:lstStyle/>
          <a:p>
            <a:fld id="{3AFCC1BC-F8F9-4B36-986B-1D36418AB430}" type="slidenum">
              <a:rPr lang="zh-CN" altLang="en-US" smtClean="0"/>
              <a:t>‹#›</a:t>
            </a:fld>
            <a:endParaRPr lang="zh-CN" altLang="en-US"/>
          </a:p>
        </p:txBody>
      </p:sp>
    </p:spTree>
    <p:extLst>
      <p:ext uri="{BB962C8B-B14F-4D97-AF65-F5344CB8AC3E}">
        <p14:creationId xmlns:p14="http://schemas.microsoft.com/office/powerpoint/2010/main" val="182021932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1F505BA-0272-C604-2CBF-CC7E12F37296}"/>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F0CE14CF-D18F-0DA2-4306-ADD580121107}"/>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66F5E025-AEDC-B155-584B-5402A32EE3EA}"/>
              </a:ext>
            </a:extLst>
          </p:cNvPr>
          <p:cNvSpPr>
            <a:spLocks noGrp="1"/>
          </p:cNvSpPr>
          <p:nvPr>
            <p:ph type="dt" sz="half" idx="10"/>
          </p:nvPr>
        </p:nvSpPr>
        <p:spPr/>
        <p:txBody>
          <a:bodyPr/>
          <a:lstStyle/>
          <a:p>
            <a:fld id="{776FD94A-E963-4FAF-A83D-B7B7A66DF037}" type="datetimeFigureOut">
              <a:rPr lang="zh-CN" altLang="en-US" smtClean="0"/>
              <a:t>2023/4/3</a:t>
            </a:fld>
            <a:endParaRPr lang="zh-CN" altLang="en-US"/>
          </a:p>
        </p:txBody>
      </p:sp>
      <p:sp>
        <p:nvSpPr>
          <p:cNvPr id="5" name="页脚占位符 4">
            <a:extLst>
              <a:ext uri="{FF2B5EF4-FFF2-40B4-BE49-F238E27FC236}">
                <a16:creationId xmlns:a16="http://schemas.microsoft.com/office/drawing/2014/main" id="{4EFAEB61-9348-E51C-C78B-66D7C3EC316E}"/>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73AD08E4-293C-F8DE-ED55-62E9FBC1F70B}"/>
              </a:ext>
            </a:extLst>
          </p:cNvPr>
          <p:cNvSpPr>
            <a:spLocks noGrp="1"/>
          </p:cNvSpPr>
          <p:nvPr>
            <p:ph type="sldNum" sz="quarter" idx="12"/>
          </p:nvPr>
        </p:nvSpPr>
        <p:spPr/>
        <p:txBody>
          <a:bodyPr/>
          <a:lstStyle/>
          <a:p>
            <a:fld id="{3AFCC1BC-F8F9-4B36-986B-1D36418AB430}" type="slidenum">
              <a:rPr lang="zh-CN" altLang="en-US" smtClean="0"/>
              <a:t>‹#›</a:t>
            </a:fld>
            <a:endParaRPr lang="zh-CN" altLang="en-US"/>
          </a:p>
        </p:txBody>
      </p:sp>
    </p:spTree>
    <p:extLst>
      <p:ext uri="{BB962C8B-B14F-4D97-AF65-F5344CB8AC3E}">
        <p14:creationId xmlns:p14="http://schemas.microsoft.com/office/powerpoint/2010/main" val="33166563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2A29D16-F151-38FD-8E86-9C4DFDD1DAE0}"/>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BE13809B-AA4F-2FB2-3C61-9E821DE12C4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id="{6702105A-F655-9F52-6583-B3DB03646CBE}"/>
              </a:ext>
            </a:extLst>
          </p:cNvPr>
          <p:cNvSpPr>
            <a:spLocks noGrp="1"/>
          </p:cNvSpPr>
          <p:nvPr>
            <p:ph type="dt" sz="half" idx="10"/>
          </p:nvPr>
        </p:nvSpPr>
        <p:spPr/>
        <p:txBody>
          <a:bodyPr/>
          <a:lstStyle/>
          <a:p>
            <a:fld id="{776FD94A-E963-4FAF-A83D-B7B7A66DF037}" type="datetimeFigureOut">
              <a:rPr lang="zh-CN" altLang="en-US" smtClean="0"/>
              <a:t>2023/4/3</a:t>
            </a:fld>
            <a:endParaRPr lang="zh-CN" altLang="en-US"/>
          </a:p>
        </p:txBody>
      </p:sp>
      <p:sp>
        <p:nvSpPr>
          <p:cNvPr id="5" name="页脚占位符 4">
            <a:extLst>
              <a:ext uri="{FF2B5EF4-FFF2-40B4-BE49-F238E27FC236}">
                <a16:creationId xmlns:a16="http://schemas.microsoft.com/office/drawing/2014/main" id="{24AD7743-F4CB-A017-04E2-7C68EFEC8A7B}"/>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39FE1F30-A8F7-E785-F6C9-AE4080A7C448}"/>
              </a:ext>
            </a:extLst>
          </p:cNvPr>
          <p:cNvSpPr>
            <a:spLocks noGrp="1"/>
          </p:cNvSpPr>
          <p:nvPr>
            <p:ph type="sldNum" sz="quarter" idx="12"/>
          </p:nvPr>
        </p:nvSpPr>
        <p:spPr/>
        <p:txBody>
          <a:bodyPr/>
          <a:lstStyle/>
          <a:p>
            <a:fld id="{3AFCC1BC-F8F9-4B36-986B-1D36418AB430}" type="slidenum">
              <a:rPr lang="zh-CN" altLang="en-US" smtClean="0"/>
              <a:t>‹#›</a:t>
            </a:fld>
            <a:endParaRPr lang="zh-CN" altLang="en-US"/>
          </a:p>
        </p:txBody>
      </p:sp>
    </p:spTree>
    <p:extLst>
      <p:ext uri="{BB962C8B-B14F-4D97-AF65-F5344CB8AC3E}">
        <p14:creationId xmlns:p14="http://schemas.microsoft.com/office/powerpoint/2010/main" val="35176755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4734CC2-B320-CFD4-BAEF-FBA0E6ACBEFD}"/>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CE09F30B-CAA4-699B-7928-C4ACBD47EEB6}"/>
              </a:ext>
            </a:extLst>
          </p:cNvPr>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id="{B1F93D2F-EA42-49B6-A467-2BDF0B585632}"/>
              </a:ext>
            </a:extLst>
          </p:cNvPr>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id="{63BEF99A-32EC-75D5-7074-AD78BF5184F4}"/>
              </a:ext>
            </a:extLst>
          </p:cNvPr>
          <p:cNvSpPr>
            <a:spLocks noGrp="1"/>
          </p:cNvSpPr>
          <p:nvPr>
            <p:ph type="dt" sz="half" idx="10"/>
          </p:nvPr>
        </p:nvSpPr>
        <p:spPr/>
        <p:txBody>
          <a:bodyPr/>
          <a:lstStyle/>
          <a:p>
            <a:fld id="{776FD94A-E963-4FAF-A83D-B7B7A66DF037}" type="datetimeFigureOut">
              <a:rPr lang="zh-CN" altLang="en-US" smtClean="0"/>
              <a:t>2023/4/3</a:t>
            </a:fld>
            <a:endParaRPr lang="zh-CN" altLang="en-US"/>
          </a:p>
        </p:txBody>
      </p:sp>
      <p:sp>
        <p:nvSpPr>
          <p:cNvPr id="6" name="页脚占位符 5">
            <a:extLst>
              <a:ext uri="{FF2B5EF4-FFF2-40B4-BE49-F238E27FC236}">
                <a16:creationId xmlns:a16="http://schemas.microsoft.com/office/drawing/2014/main" id="{2DEA3E8F-97AA-5B55-7EEB-60564DC6A7B9}"/>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2D9001F8-0111-F78B-E878-7B37BCE0048C}"/>
              </a:ext>
            </a:extLst>
          </p:cNvPr>
          <p:cNvSpPr>
            <a:spLocks noGrp="1"/>
          </p:cNvSpPr>
          <p:nvPr>
            <p:ph type="sldNum" sz="quarter" idx="12"/>
          </p:nvPr>
        </p:nvSpPr>
        <p:spPr/>
        <p:txBody>
          <a:bodyPr/>
          <a:lstStyle/>
          <a:p>
            <a:fld id="{3AFCC1BC-F8F9-4B36-986B-1D36418AB430}" type="slidenum">
              <a:rPr lang="zh-CN" altLang="en-US" smtClean="0"/>
              <a:t>‹#›</a:t>
            </a:fld>
            <a:endParaRPr lang="zh-CN" altLang="en-US"/>
          </a:p>
        </p:txBody>
      </p:sp>
    </p:spTree>
    <p:extLst>
      <p:ext uri="{BB962C8B-B14F-4D97-AF65-F5344CB8AC3E}">
        <p14:creationId xmlns:p14="http://schemas.microsoft.com/office/powerpoint/2010/main" val="318700580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A277D62-2928-483A-3582-F8BD4B960DFC}"/>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1C1D767D-BF94-A3F6-9284-452A76ED6F2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D4D05471-722A-9CF4-BDD6-F0402C9DAE4F}"/>
              </a:ext>
            </a:extLst>
          </p:cNvPr>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id="{2A47D1C0-9FCD-D377-AA1E-EED29BE45F0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CEA8D61F-7682-11C4-EFF3-40D69001D7D8}"/>
              </a:ext>
            </a:extLst>
          </p:cNvPr>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id="{ABAA2124-CEFF-FB44-4959-56958D955A0C}"/>
              </a:ext>
            </a:extLst>
          </p:cNvPr>
          <p:cNvSpPr>
            <a:spLocks noGrp="1"/>
          </p:cNvSpPr>
          <p:nvPr>
            <p:ph type="dt" sz="half" idx="10"/>
          </p:nvPr>
        </p:nvSpPr>
        <p:spPr/>
        <p:txBody>
          <a:bodyPr/>
          <a:lstStyle/>
          <a:p>
            <a:fld id="{776FD94A-E963-4FAF-A83D-B7B7A66DF037}" type="datetimeFigureOut">
              <a:rPr lang="zh-CN" altLang="en-US" smtClean="0"/>
              <a:t>2023/4/3</a:t>
            </a:fld>
            <a:endParaRPr lang="zh-CN" altLang="en-US"/>
          </a:p>
        </p:txBody>
      </p:sp>
      <p:sp>
        <p:nvSpPr>
          <p:cNvPr id="8" name="页脚占位符 7">
            <a:extLst>
              <a:ext uri="{FF2B5EF4-FFF2-40B4-BE49-F238E27FC236}">
                <a16:creationId xmlns:a16="http://schemas.microsoft.com/office/drawing/2014/main" id="{F199125A-0705-60AF-7A0C-08DE32FBC2C5}"/>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8A9F1F7F-B2F3-2591-9B95-8FA4722FD75F}"/>
              </a:ext>
            </a:extLst>
          </p:cNvPr>
          <p:cNvSpPr>
            <a:spLocks noGrp="1"/>
          </p:cNvSpPr>
          <p:nvPr>
            <p:ph type="sldNum" sz="quarter" idx="12"/>
          </p:nvPr>
        </p:nvSpPr>
        <p:spPr/>
        <p:txBody>
          <a:bodyPr/>
          <a:lstStyle/>
          <a:p>
            <a:fld id="{3AFCC1BC-F8F9-4B36-986B-1D36418AB430}" type="slidenum">
              <a:rPr lang="zh-CN" altLang="en-US" smtClean="0"/>
              <a:t>‹#›</a:t>
            </a:fld>
            <a:endParaRPr lang="zh-CN" altLang="en-US"/>
          </a:p>
        </p:txBody>
      </p:sp>
    </p:spTree>
    <p:extLst>
      <p:ext uri="{BB962C8B-B14F-4D97-AF65-F5344CB8AC3E}">
        <p14:creationId xmlns:p14="http://schemas.microsoft.com/office/powerpoint/2010/main" val="292346391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A1760A7-A630-D9DC-E1BC-2AA68F288EA3}"/>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D18FDFB2-9FBD-9974-6D92-EC06E4A37728}"/>
              </a:ext>
            </a:extLst>
          </p:cNvPr>
          <p:cNvSpPr>
            <a:spLocks noGrp="1"/>
          </p:cNvSpPr>
          <p:nvPr>
            <p:ph type="dt" sz="half" idx="10"/>
          </p:nvPr>
        </p:nvSpPr>
        <p:spPr/>
        <p:txBody>
          <a:bodyPr/>
          <a:lstStyle/>
          <a:p>
            <a:fld id="{776FD94A-E963-4FAF-A83D-B7B7A66DF037}" type="datetimeFigureOut">
              <a:rPr lang="zh-CN" altLang="en-US" smtClean="0"/>
              <a:t>2023/4/3</a:t>
            </a:fld>
            <a:endParaRPr lang="zh-CN" altLang="en-US"/>
          </a:p>
        </p:txBody>
      </p:sp>
      <p:sp>
        <p:nvSpPr>
          <p:cNvPr id="4" name="页脚占位符 3">
            <a:extLst>
              <a:ext uri="{FF2B5EF4-FFF2-40B4-BE49-F238E27FC236}">
                <a16:creationId xmlns:a16="http://schemas.microsoft.com/office/drawing/2014/main" id="{C4632F84-66B9-F67D-FF39-ECAD6514886C}"/>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D8FCACEE-8FBD-4D31-A62D-B304270A8373}"/>
              </a:ext>
            </a:extLst>
          </p:cNvPr>
          <p:cNvSpPr>
            <a:spLocks noGrp="1"/>
          </p:cNvSpPr>
          <p:nvPr>
            <p:ph type="sldNum" sz="quarter" idx="12"/>
          </p:nvPr>
        </p:nvSpPr>
        <p:spPr/>
        <p:txBody>
          <a:bodyPr/>
          <a:lstStyle/>
          <a:p>
            <a:fld id="{3AFCC1BC-F8F9-4B36-986B-1D36418AB430}" type="slidenum">
              <a:rPr lang="zh-CN" altLang="en-US" smtClean="0"/>
              <a:t>‹#›</a:t>
            </a:fld>
            <a:endParaRPr lang="zh-CN" altLang="en-US"/>
          </a:p>
        </p:txBody>
      </p:sp>
    </p:spTree>
    <p:extLst>
      <p:ext uri="{BB962C8B-B14F-4D97-AF65-F5344CB8AC3E}">
        <p14:creationId xmlns:p14="http://schemas.microsoft.com/office/powerpoint/2010/main" val="54024848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6DC84E6F-56CC-D288-392F-E59B3F3C0D9F}"/>
              </a:ext>
            </a:extLst>
          </p:cNvPr>
          <p:cNvSpPr>
            <a:spLocks noGrp="1"/>
          </p:cNvSpPr>
          <p:nvPr>
            <p:ph type="dt" sz="half" idx="10"/>
          </p:nvPr>
        </p:nvSpPr>
        <p:spPr/>
        <p:txBody>
          <a:bodyPr/>
          <a:lstStyle/>
          <a:p>
            <a:fld id="{776FD94A-E963-4FAF-A83D-B7B7A66DF037}" type="datetimeFigureOut">
              <a:rPr lang="zh-CN" altLang="en-US" smtClean="0"/>
              <a:t>2023/4/3</a:t>
            </a:fld>
            <a:endParaRPr lang="zh-CN" altLang="en-US"/>
          </a:p>
        </p:txBody>
      </p:sp>
      <p:sp>
        <p:nvSpPr>
          <p:cNvPr id="3" name="页脚占位符 2">
            <a:extLst>
              <a:ext uri="{FF2B5EF4-FFF2-40B4-BE49-F238E27FC236}">
                <a16:creationId xmlns:a16="http://schemas.microsoft.com/office/drawing/2014/main" id="{CB3DEC87-DB69-8633-D263-224454F1C514}"/>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B9E80FF0-F312-90D8-0ED1-A6554C4F8F72}"/>
              </a:ext>
            </a:extLst>
          </p:cNvPr>
          <p:cNvSpPr>
            <a:spLocks noGrp="1"/>
          </p:cNvSpPr>
          <p:nvPr>
            <p:ph type="sldNum" sz="quarter" idx="12"/>
          </p:nvPr>
        </p:nvSpPr>
        <p:spPr/>
        <p:txBody>
          <a:bodyPr/>
          <a:lstStyle/>
          <a:p>
            <a:fld id="{3AFCC1BC-F8F9-4B36-986B-1D36418AB430}" type="slidenum">
              <a:rPr lang="zh-CN" altLang="en-US" smtClean="0"/>
              <a:t>‹#›</a:t>
            </a:fld>
            <a:endParaRPr lang="zh-CN" altLang="en-US"/>
          </a:p>
        </p:txBody>
      </p:sp>
    </p:spTree>
    <p:extLst>
      <p:ext uri="{BB962C8B-B14F-4D97-AF65-F5344CB8AC3E}">
        <p14:creationId xmlns:p14="http://schemas.microsoft.com/office/powerpoint/2010/main" val="24129177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5947BAC-460E-6E03-D6C6-1A938ED2E270}"/>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B41604C8-03F6-7C22-DD0F-01C9F1C3ACC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id="{BA7A64FE-BC9E-835A-C1EF-D2D75124AA6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505E743C-95C9-4456-13BB-4D9A8FBD39B2}"/>
              </a:ext>
            </a:extLst>
          </p:cNvPr>
          <p:cNvSpPr>
            <a:spLocks noGrp="1"/>
          </p:cNvSpPr>
          <p:nvPr>
            <p:ph type="dt" sz="half" idx="10"/>
          </p:nvPr>
        </p:nvSpPr>
        <p:spPr/>
        <p:txBody>
          <a:bodyPr/>
          <a:lstStyle/>
          <a:p>
            <a:fld id="{776FD94A-E963-4FAF-A83D-B7B7A66DF037}" type="datetimeFigureOut">
              <a:rPr lang="zh-CN" altLang="en-US" smtClean="0"/>
              <a:t>2023/4/3</a:t>
            </a:fld>
            <a:endParaRPr lang="zh-CN" altLang="en-US"/>
          </a:p>
        </p:txBody>
      </p:sp>
      <p:sp>
        <p:nvSpPr>
          <p:cNvPr id="6" name="页脚占位符 5">
            <a:extLst>
              <a:ext uri="{FF2B5EF4-FFF2-40B4-BE49-F238E27FC236}">
                <a16:creationId xmlns:a16="http://schemas.microsoft.com/office/drawing/2014/main" id="{A557DB15-06F2-9093-4846-7F8E481FA1DA}"/>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C16AFC32-C32B-0632-EAC4-287684083E4A}"/>
              </a:ext>
            </a:extLst>
          </p:cNvPr>
          <p:cNvSpPr>
            <a:spLocks noGrp="1"/>
          </p:cNvSpPr>
          <p:nvPr>
            <p:ph type="sldNum" sz="quarter" idx="12"/>
          </p:nvPr>
        </p:nvSpPr>
        <p:spPr/>
        <p:txBody>
          <a:bodyPr/>
          <a:lstStyle/>
          <a:p>
            <a:fld id="{3AFCC1BC-F8F9-4B36-986B-1D36418AB430}" type="slidenum">
              <a:rPr lang="zh-CN" altLang="en-US" smtClean="0"/>
              <a:t>‹#›</a:t>
            </a:fld>
            <a:endParaRPr lang="zh-CN" altLang="en-US"/>
          </a:p>
        </p:txBody>
      </p:sp>
    </p:spTree>
    <p:extLst>
      <p:ext uri="{BB962C8B-B14F-4D97-AF65-F5344CB8AC3E}">
        <p14:creationId xmlns:p14="http://schemas.microsoft.com/office/powerpoint/2010/main" val="12916053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5373BE0-F857-4116-F37B-45859B27980D}"/>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8D3C563E-F01D-14A6-948D-88E6CEE9B1D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1AC0C997-1608-28EF-CEAE-2640E029088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39F64267-0B0F-813B-0FF7-43C5B52D5DE1}"/>
              </a:ext>
            </a:extLst>
          </p:cNvPr>
          <p:cNvSpPr>
            <a:spLocks noGrp="1"/>
          </p:cNvSpPr>
          <p:nvPr>
            <p:ph type="dt" sz="half" idx="10"/>
          </p:nvPr>
        </p:nvSpPr>
        <p:spPr/>
        <p:txBody>
          <a:bodyPr/>
          <a:lstStyle/>
          <a:p>
            <a:fld id="{776FD94A-E963-4FAF-A83D-B7B7A66DF037}" type="datetimeFigureOut">
              <a:rPr lang="zh-CN" altLang="en-US" smtClean="0"/>
              <a:t>2023/4/3</a:t>
            </a:fld>
            <a:endParaRPr lang="zh-CN" altLang="en-US"/>
          </a:p>
        </p:txBody>
      </p:sp>
      <p:sp>
        <p:nvSpPr>
          <p:cNvPr id="6" name="页脚占位符 5">
            <a:extLst>
              <a:ext uri="{FF2B5EF4-FFF2-40B4-BE49-F238E27FC236}">
                <a16:creationId xmlns:a16="http://schemas.microsoft.com/office/drawing/2014/main" id="{D9852165-DCFC-3C18-F01A-CA50A3E972C2}"/>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5F89C28A-DE75-FF9E-9CA2-0F083240E084}"/>
              </a:ext>
            </a:extLst>
          </p:cNvPr>
          <p:cNvSpPr>
            <a:spLocks noGrp="1"/>
          </p:cNvSpPr>
          <p:nvPr>
            <p:ph type="sldNum" sz="quarter" idx="12"/>
          </p:nvPr>
        </p:nvSpPr>
        <p:spPr/>
        <p:txBody>
          <a:bodyPr/>
          <a:lstStyle/>
          <a:p>
            <a:fld id="{3AFCC1BC-F8F9-4B36-986B-1D36418AB430}" type="slidenum">
              <a:rPr lang="zh-CN" altLang="en-US" smtClean="0"/>
              <a:t>‹#›</a:t>
            </a:fld>
            <a:endParaRPr lang="zh-CN" altLang="en-US"/>
          </a:p>
        </p:txBody>
      </p:sp>
    </p:spTree>
    <p:extLst>
      <p:ext uri="{BB962C8B-B14F-4D97-AF65-F5344CB8AC3E}">
        <p14:creationId xmlns:p14="http://schemas.microsoft.com/office/powerpoint/2010/main" val="338861367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C9E1ECF9-6F2A-F184-9C17-AFC7F21FBF7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8D97BBC2-DC53-D574-E3A2-C5F78C70778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F1F14180-9BE1-6EF0-D6FC-9040DE1E949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76FD94A-E963-4FAF-A83D-B7B7A66DF037}" type="datetimeFigureOut">
              <a:rPr lang="zh-CN" altLang="en-US" smtClean="0"/>
              <a:t>2023/4/3</a:t>
            </a:fld>
            <a:endParaRPr lang="zh-CN" altLang="en-US"/>
          </a:p>
        </p:txBody>
      </p:sp>
      <p:sp>
        <p:nvSpPr>
          <p:cNvPr id="5" name="页脚占位符 4">
            <a:extLst>
              <a:ext uri="{FF2B5EF4-FFF2-40B4-BE49-F238E27FC236}">
                <a16:creationId xmlns:a16="http://schemas.microsoft.com/office/drawing/2014/main" id="{8E0BAD06-0F5C-CBFD-24D9-6A16A821752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E16350BD-50CA-467B-1383-4B19BE1BD2F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AFCC1BC-F8F9-4B36-986B-1D36418AB430}" type="slidenum">
              <a:rPr lang="zh-CN" altLang="en-US" smtClean="0"/>
              <a:t>‹#›</a:t>
            </a:fld>
            <a:endParaRPr lang="zh-CN" altLang="en-US"/>
          </a:p>
        </p:txBody>
      </p:sp>
    </p:spTree>
    <p:extLst>
      <p:ext uri="{BB962C8B-B14F-4D97-AF65-F5344CB8AC3E}">
        <p14:creationId xmlns:p14="http://schemas.microsoft.com/office/powerpoint/2010/main" val="382502987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653EE0E4-14D0-2AC1-529D-B4FE72455CCF}"/>
              </a:ext>
            </a:extLst>
          </p:cNvPr>
          <p:cNvSpPr txBox="1"/>
          <p:nvPr/>
        </p:nvSpPr>
        <p:spPr>
          <a:xfrm>
            <a:off x="690200" y="613174"/>
            <a:ext cx="10811599" cy="954107"/>
          </a:xfrm>
          <a:prstGeom prst="rect">
            <a:avLst/>
          </a:prstGeom>
          <a:noFill/>
        </p:spPr>
        <p:txBody>
          <a:bodyPr wrap="square">
            <a:spAutoFit/>
          </a:bodyPr>
          <a:lstStyle/>
          <a:p>
            <a:pPr algn="ctr">
              <a:spcAft>
                <a:spcPts val="300"/>
              </a:spcAft>
            </a:pPr>
            <a:r>
              <a:rPr lang="en-US" altLang="zh-CN" sz="2800" b="1" kern="100" dirty="0">
                <a:effectLst/>
                <a:latin typeface="Times New Roman" panose="02020603050405020304" pitchFamily="18" charset="0"/>
                <a:cs typeface="Times New Roman" panose="02020603050405020304" pitchFamily="18" charset="0"/>
              </a:rPr>
              <a:t>From a Waste Treatment Plant to a Waste-free Garden-- Kitchen Waste Treatment Plant in Nanjing, China</a:t>
            </a:r>
            <a:endParaRPr lang="zh-CN" altLang="zh-CN" sz="2800" b="1" kern="100" dirty="0">
              <a:effectLst/>
              <a:latin typeface="Times New Roman" panose="02020603050405020304" pitchFamily="18" charset="0"/>
              <a:cs typeface="Times New Roman" panose="02020603050405020304" pitchFamily="18" charset="0"/>
            </a:endParaRPr>
          </a:p>
        </p:txBody>
      </p:sp>
      <p:sp>
        <p:nvSpPr>
          <p:cNvPr id="6" name="文本框 5">
            <a:extLst>
              <a:ext uri="{FF2B5EF4-FFF2-40B4-BE49-F238E27FC236}">
                <a16:creationId xmlns:a16="http://schemas.microsoft.com/office/drawing/2014/main" id="{6672BA0F-E9D0-2779-6304-B6AD88311C6F}"/>
              </a:ext>
            </a:extLst>
          </p:cNvPr>
          <p:cNvSpPr txBox="1"/>
          <p:nvPr/>
        </p:nvSpPr>
        <p:spPr>
          <a:xfrm>
            <a:off x="429452" y="1728970"/>
            <a:ext cx="11333094" cy="3888244"/>
          </a:xfrm>
          <a:prstGeom prst="rect">
            <a:avLst/>
          </a:prstGeom>
          <a:noFill/>
        </p:spPr>
        <p:txBody>
          <a:bodyPr wrap="square">
            <a:spAutoFit/>
          </a:bodyPr>
          <a:lstStyle/>
          <a:p>
            <a:pPr lvl="0">
              <a:spcAft>
                <a:spcPts val="300"/>
              </a:spcAft>
            </a:pPr>
            <a:r>
              <a:rPr lang="en-US" altLang="zh-CN" sz="2400" b="1" kern="100" dirty="0">
                <a:effectLst/>
                <a:latin typeface="Times New Roman" panose="02020603050405020304" pitchFamily="18" charset="0"/>
                <a:ea typeface="微软雅黑" panose="020B0503020204020204" pitchFamily="34" charset="-122"/>
                <a:cs typeface="Times New Roman" panose="02020603050405020304" pitchFamily="18" charset="0"/>
              </a:rPr>
              <a:t>1 Project  Statement</a:t>
            </a:r>
            <a:endParaRPr lang="zh-CN" altLang="zh-CN" sz="2400" b="1" kern="100" dirty="0">
              <a:effectLst/>
              <a:latin typeface="Times New Roman" panose="02020603050405020304" pitchFamily="18" charset="0"/>
              <a:ea typeface="微软雅黑" panose="020B0503020204020204" pitchFamily="34" charset="-122"/>
              <a:cs typeface="Times New Roman" panose="02020603050405020304" pitchFamily="18" charset="0"/>
            </a:endParaRPr>
          </a:p>
          <a:p>
            <a:pPr algn="just">
              <a:spcBef>
                <a:spcPts val="50"/>
              </a:spcBef>
              <a:spcAft>
                <a:spcPts val="50"/>
              </a:spcAft>
            </a:pPr>
            <a:r>
              <a:rPr lang="en-US" altLang="zh-CN" sz="1800" kern="100" dirty="0">
                <a:effectLst/>
                <a:latin typeface="Times New Roman" panose="02020603050405020304" pitchFamily="18" charset="0"/>
                <a:ea typeface="微软雅黑" panose="020B0503020204020204" pitchFamily="34" charset="-122"/>
                <a:cs typeface="Times New Roman" panose="02020603050405020304" pitchFamily="18" charset="0"/>
              </a:rPr>
              <a:t>Discarded food containers are assembled into a series of ingenious garden facilities; concrete residue generated during factory production is reused to build walls and guideboards; compost barrels in the garden repurpose gardening waste as a fertilizer… All of this recycled waste made this garden. As a kitchen waste treatment plant, it has been undertaking the daily task of processing 200t kitchen waste from all restaurants in </a:t>
            </a:r>
            <a:r>
              <a:rPr lang="en-US" altLang="zh-CN" sz="1800" kern="100" dirty="0" err="1">
                <a:effectLst/>
                <a:latin typeface="Times New Roman" panose="02020603050405020304" pitchFamily="18" charset="0"/>
                <a:ea typeface="微软雅黑" panose="020B0503020204020204" pitchFamily="34" charset="-122"/>
                <a:cs typeface="Times New Roman" panose="02020603050405020304" pitchFamily="18" charset="0"/>
              </a:rPr>
              <a:t>Qixia</a:t>
            </a:r>
            <a:r>
              <a:rPr lang="en-US" altLang="zh-CN" sz="1800" kern="100" dirty="0">
                <a:effectLst/>
                <a:latin typeface="Times New Roman" panose="02020603050405020304" pitchFamily="18" charset="0"/>
                <a:ea typeface="微软雅黑" panose="020B0503020204020204" pitchFamily="34" charset="-122"/>
                <a:cs typeface="Times New Roman" panose="02020603050405020304" pitchFamily="18" charset="0"/>
              </a:rPr>
              <a:t> District of Nanjing and the mission of generating electricity. It also shoulders the social responsibility of popularizing renewable energy to the public via landscapes. This garden guides the residents to carry out the low-carbon life scientifically, stimulates public awareness of ecological and environmental protection, and provides people with a unique high-quality leisurely space. </a:t>
            </a:r>
          </a:p>
          <a:p>
            <a:pPr algn="just">
              <a:spcBef>
                <a:spcPts val="50"/>
              </a:spcBef>
              <a:spcAft>
                <a:spcPts val="50"/>
              </a:spcAft>
            </a:pPr>
            <a:endParaRPr lang="zh-CN" altLang="zh-CN" sz="1800" kern="100" dirty="0">
              <a:effectLst/>
              <a:latin typeface="Times New Roman" panose="02020603050405020304" pitchFamily="18" charset="0"/>
              <a:ea typeface="微软雅黑" panose="020B0503020204020204" pitchFamily="34" charset="-122"/>
              <a:cs typeface="Times New Roman" panose="02020603050405020304" pitchFamily="18" charset="0"/>
            </a:endParaRPr>
          </a:p>
          <a:p>
            <a:pPr algn="just">
              <a:spcBef>
                <a:spcPts val="100"/>
              </a:spcBef>
              <a:spcAft>
                <a:spcPts val="100"/>
              </a:spcAft>
            </a:pPr>
            <a:r>
              <a:rPr lang="en-US" altLang="zh-CN" sz="1800" kern="100" dirty="0">
                <a:effectLst/>
                <a:latin typeface="Times New Roman" panose="02020603050405020304" pitchFamily="18" charset="0"/>
                <a:ea typeface="微软雅黑" panose="020B0503020204020204" pitchFamily="34" charset="-122"/>
                <a:cs typeface="Times New Roman" panose="02020603050405020304" pitchFamily="18" charset="0"/>
              </a:rPr>
              <a:t>Hexagons from the carbon structure and honeycomb we have extracted are the language of landscape design, and the circles representing the recycling of matter are also widely used. This design for the landscape of the waste-free factories is innovative thinking and bold exploration, the environmentally friendly design under a low-carbon background becomes the trend of the future.</a:t>
            </a:r>
            <a:endParaRPr lang="zh-CN" altLang="zh-CN" sz="1800" kern="100" dirty="0">
              <a:effectLst/>
              <a:latin typeface="Times New Roman" panose="02020603050405020304" pitchFamily="18" charset="0"/>
              <a:ea typeface="微软雅黑" panose="020B0503020204020204" pitchFamily="34" charset="-122"/>
              <a:cs typeface="Times New Roman" panose="02020603050405020304" pitchFamily="18" charset="0"/>
            </a:endParaRPr>
          </a:p>
        </p:txBody>
      </p:sp>
    </p:spTree>
    <p:extLst>
      <p:ext uri="{BB962C8B-B14F-4D97-AF65-F5344CB8AC3E}">
        <p14:creationId xmlns:p14="http://schemas.microsoft.com/office/powerpoint/2010/main" val="220154010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BDCAA131-7863-66A4-D91A-891B85A4B44A}"/>
              </a:ext>
            </a:extLst>
          </p:cNvPr>
          <p:cNvPicPr>
            <a:picLocks noChangeAspect="1"/>
          </p:cNvPicPr>
          <p:nvPr/>
        </p:nvPicPr>
        <p:blipFill rotWithShape="1">
          <a:blip r:embed="rId2">
            <a:extLst>
              <a:ext uri="{28A0092B-C50C-407E-A947-70E740481C1C}">
                <a14:useLocalDpi xmlns:a14="http://schemas.microsoft.com/office/drawing/2010/main" val="0"/>
              </a:ext>
            </a:extLst>
          </a:blip>
          <a:srcRect b="6035"/>
          <a:stretch/>
        </p:blipFill>
        <p:spPr>
          <a:xfrm>
            <a:off x="292677" y="389812"/>
            <a:ext cx="11606646" cy="5624908"/>
          </a:xfrm>
          <a:prstGeom prst="rect">
            <a:avLst/>
          </a:prstGeom>
        </p:spPr>
      </p:pic>
      <p:sp>
        <p:nvSpPr>
          <p:cNvPr id="2" name="文本框 1">
            <a:extLst>
              <a:ext uri="{FF2B5EF4-FFF2-40B4-BE49-F238E27FC236}">
                <a16:creationId xmlns:a16="http://schemas.microsoft.com/office/drawing/2014/main" id="{919C38CB-FB7D-29C2-CFE8-784E94D1CB34}"/>
              </a:ext>
            </a:extLst>
          </p:cNvPr>
          <p:cNvSpPr txBox="1"/>
          <p:nvPr/>
        </p:nvSpPr>
        <p:spPr>
          <a:xfrm>
            <a:off x="292677" y="6014720"/>
            <a:ext cx="11969590" cy="654025"/>
          </a:xfrm>
          <a:prstGeom prst="rect">
            <a:avLst/>
          </a:prstGeom>
          <a:noFill/>
        </p:spPr>
        <p:txBody>
          <a:bodyPr wrap="square">
            <a:spAutoFit/>
          </a:bodyPr>
          <a:lstStyle/>
          <a:p>
            <a:pPr>
              <a:spcAft>
                <a:spcPts val="300"/>
              </a:spcAft>
            </a:pPr>
            <a:r>
              <a:rPr lang="en-US" altLang="zh-CN" b="1" kern="100" dirty="0">
                <a:latin typeface="Times New Roman" panose="02020603050405020304" pitchFamily="18" charset="0"/>
                <a:cs typeface="Times New Roman" panose="02020603050405020304" pitchFamily="18" charset="0"/>
              </a:rPr>
              <a:t>Landscape language</a:t>
            </a:r>
          </a:p>
          <a:p>
            <a:pPr>
              <a:spcAft>
                <a:spcPts val="300"/>
              </a:spcAft>
            </a:pPr>
            <a:r>
              <a:rPr lang="en-US" altLang="zh-CN" sz="1600" kern="100" dirty="0">
                <a:latin typeface="Times New Roman" panose="02020603050405020304" pitchFamily="18" charset="0"/>
                <a:cs typeface="Times New Roman" panose="02020603050405020304" pitchFamily="18" charset="0"/>
              </a:rPr>
              <a:t>The main forms of landscape design are hexagonal skeletons extracted from beehives and carbon structures and loops that represent circulation.</a:t>
            </a:r>
            <a:endParaRPr lang="zh-CN" altLang="zh-CN" sz="1600" kern="1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56379037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B53B9986-7474-D07F-CF9B-D6F4BC450D20}"/>
              </a:ext>
            </a:extLst>
          </p:cNvPr>
          <p:cNvPicPr>
            <a:picLocks noChangeAspect="1"/>
          </p:cNvPicPr>
          <p:nvPr/>
        </p:nvPicPr>
        <p:blipFill rotWithShape="1">
          <a:blip r:embed="rId2">
            <a:extLst>
              <a:ext uri="{28A0092B-C50C-407E-A947-70E740481C1C}">
                <a14:useLocalDpi xmlns:a14="http://schemas.microsoft.com/office/drawing/2010/main" val="0"/>
              </a:ext>
            </a:extLst>
          </a:blip>
          <a:srcRect b="9550"/>
          <a:stretch/>
        </p:blipFill>
        <p:spPr>
          <a:xfrm>
            <a:off x="1081175" y="292312"/>
            <a:ext cx="9787258" cy="5720862"/>
          </a:xfrm>
          <a:prstGeom prst="rect">
            <a:avLst/>
          </a:prstGeom>
        </p:spPr>
      </p:pic>
      <p:sp>
        <p:nvSpPr>
          <p:cNvPr id="2" name="文本框 1">
            <a:extLst>
              <a:ext uri="{FF2B5EF4-FFF2-40B4-BE49-F238E27FC236}">
                <a16:creationId xmlns:a16="http://schemas.microsoft.com/office/drawing/2014/main" id="{4613EE87-9B69-D19E-9185-CCDBC44160C8}"/>
              </a:ext>
            </a:extLst>
          </p:cNvPr>
          <p:cNvSpPr txBox="1"/>
          <p:nvPr/>
        </p:nvSpPr>
        <p:spPr>
          <a:xfrm>
            <a:off x="429257" y="6025071"/>
            <a:ext cx="11969590" cy="654025"/>
          </a:xfrm>
          <a:prstGeom prst="rect">
            <a:avLst/>
          </a:prstGeom>
          <a:noFill/>
        </p:spPr>
        <p:txBody>
          <a:bodyPr wrap="square">
            <a:spAutoFit/>
          </a:bodyPr>
          <a:lstStyle/>
          <a:p>
            <a:pPr>
              <a:spcAft>
                <a:spcPts val="300"/>
              </a:spcAft>
            </a:pPr>
            <a:r>
              <a:rPr lang="en-US" altLang="zh-CN" b="1" kern="100" dirty="0">
                <a:latin typeface="Times New Roman" panose="02020603050405020304" pitchFamily="18" charset="0"/>
                <a:cs typeface="Times New Roman" panose="02020603050405020304" pitchFamily="18" charset="0"/>
              </a:rPr>
              <a:t>Whole garden</a:t>
            </a:r>
          </a:p>
          <a:p>
            <a:pPr>
              <a:spcAft>
                <a:spcPts val="300"/>
              </a:spcAft>
            </a:pPr>
            <a:r>
              <a:rPr lang="en-US" altLang="zh-CN" sz="1600" kern="100" dirty="0">
                <a:latin typeface="Times New Roman" panose="02020603050405020304" pitchFamily="18" charset="0"/>
                <a:cs typeface="Times New Roman" panose="02020603050405020304" pitchFamily="18" charset="0"/>
              </a:rPr>
              <a:t>The Garden of Regeneration includes a lively beer bottle plunge wall, a circulated vegetable garden, and a comfortable spiral square, etc.</a:t>
            </a:r>
            <a:endParaRPr lang="zh-CN" altLang="zh-CN" sz="1600" kern="1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78315700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C70A3863-D0D1-B3CA-4B02-F5738283BFA1}"/>
              </a:ext>
            </a:extLst>
          </p:cNvPr>
          <p:cNvPicPr>
            <a:picLocks noChangeAspect="1"/>
          </p:cNvPicPr>
          <p:nvPr/>
        </p:nvPicPr>
        <p:blipFill rotWithShape="1">
          <a:blip r:embed="rId2">
            <a:extLst>
              <a:ext uri="{28A0092B-C50C-407E-A947-70E740481C1C}">
                <a14:useLocalDpi xmlns:a14="http://schemas.microsoft.com/office/drawing/2010/main" val="0"/>
              </a:ext>
            </a:extLst>
          </a:blip>
          <a:srcRect b="15770"/>
          <a:stretch/>
        </p:blipFill>
        <p:spPr>
          <a:xfrm>
            <a:off x="1578038" y="413032"/>
            <a:ext cx="9035924" cy="5486143"/>
          </a:xfrm>
          <a:prstGeom prst="rect">
            <a:avLst/>
          </a:prstGeom>
        </p:spPr>
      </p:pic>
      <p:sp>
        <p:nvSpPr>
          <p:cNvPr id="2" name="文本框 1">
            <a:extLst>
              <a:ext uri="{FF2B5EF4-FFF2-40B4-BE49-F238E27FC236}">
                <a16:creationId xmlns:a16="http://schemas.microsoft.com/office/drawing/2014/main" id="{9F10A68E-1528-BEB1-235B-CC149471F39A}"/>
              </a:ext>
            </a:extLst>
          </p:cNvPr>
          <p:cNvSpPr txBox="1"/>
          <p:nvPr/>
        </p:nvSpPr>
        <p:spPr>
          <a:xfrm>
            <a:off x="222410" y="6021095"/>
            <a:ext cx="11969590" cy="654025"/>
          </a:xfrm>
          <a:prstGeom prst="rect">
            <a:avLst/>
          </a:prstGeom>
          <a:noFill/>
        </p:spPr>
        <p:txBody>
          <a:bodyPr wrap="square">
            <a:spAutoFit/>
          </a:bodyPr>
          <a:lstStyle/>
          <a:p>
            <a:pPr>
              <a:spcAft>
                <a:spcPts val="300"/>
              </a:spcAft>
            </a:pPr>
            <a:r>
              <a:rPr lang="en-US" altLang="zh-CN" b="1" kern="100" dirty="0">
                <a:latin typeface="Times New Roman" panose="02020603050405020304" pitchFamily="18" charset="0"/>
                <a:cs typeface="Times New Roman" panose="02020603050405020304" pitchFamily="18" charset="0"/>
              </a:rPr>
              <a:t>Beer Bottle Fountain Wall built with recycled containers and gabion walls</a:t>
            </a:r>
          </a:p>
          <a:p>
            <a:pPr>
              <a:spcAft>
                <a:spcPts val="300"/>
              </a:spcAft>
            </a:pPr>
            <a:r>
              <a:rPr lang="en-US" altLang="zh-CN" sz="1600" kern="100" dirty="0">
                <a:latin typeface="Times New Roman" panose="02020603050405020304" pitchFamily="18" charset="0"/>
                <a:cs typeface="Times New Roman" panose="02020603050405020304" pitchFamily="18" charset="0"/>
              </a:rPr>
              <a:t>We used beer bottle necks instead of traditional water outlets. The cheerful spring water sprays out through them, bringing a joyous atmosphere.</a:t>
            </a:r>
            <a:endParaRPr lang="zh-CN" altLang="zh-CN" sz="1600" kern="1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98793722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B154ECE9-BF86-2FE6-C05C-65E8ACE236B9}"/>
              </a:ext>
            </a:extLst>
          </p:cNvPr>
          <p:cNvPicPr>
            <a:picLocks noChangeAspect="1"/>
          </p:cNvPicPr>
          <p:nvPr/>
        </p:nvPicPr>
        <p:blipFill rotWithShape="1">
          <a:blip r:embed="rId2">
            <a:extLst>
              <a:ext uri="{28A0092B-C50C-407E-A947-70E740481C1C}">
                <a14:useLocalDpi xmlns:a14="http://schemas.microsoft.com/office/drawing/2010/main" val="0"/>
              </a:ext>
            </a:extLst>
          </a:blip>
          <a:srcRect b="13137"/>
          <a:stretch/>
        </p:blipFill>
        <p:spPr>
          <a:xfrm>
            <a:off x="1821932" y="247471"/>
            <a:ext cx="8548135" cy="5651704"/>
          </a:xfrm>
          <a:prstGeom prst="rect">
            <a:avLst/>
          </a:prstGeom>
        </p:spPr>
      </p:pic>
      <p:sp>
        <p:nvSpPr>
          <p:cNvPr id="3" name="文本框 2">
            <a:extLst>
              <a:ext uri="{FF2B5EF4-FFF2-40B4-BE49-F238E27FC236}">
                <a16:creationId xmlns:a16="http://schemas.microsoft.com/office/drawing/2014/main" id="{59E5785B-02B5-1C0F-224D-1E751B3C958A}"/>
              </a:ext>
            </a:extLst>
          </p:cNvPr>
          <p:cNvSpPr txBox="1"/>
          <p:nvPr/>
        </p:nvSpPr>
        <p:spPr>
          <a:xfrm>
            <a:off x="222410" y="5817895"/>
            <a:ext cx="11969590" cy="900246"/>
          </a:xfrm>
          <a:prstGeom prst="rect">
            <a:avLst/>
          </a:prstGeom>
          <a:noFill/>
        </p:spPr>
        <p:txBody>
          <a:bodyPr wrap="square">
            <a:spAutoFit/>
          </a:bodyPr>
          <a:lstStyle/>
          <a:p>
            <a:pPr>
              <a:spcAft>
                <a:spcPts val="300"/>
              </a:spcAft>
            </a:pPr>
            <a:r>
              <a:rPr lang="en-US" altLang="zh-CN" b="1" kern="100" dirty="0">
                <a:latin typeface="Times New Roman" panose="02020603050405020304" pitchFamily="18" charset="0"/>
                <a:cs typeface="Times New Roman" panose="02020603050405020304" pitchFamily="18" charset="0"/>
              </a:rPr>
              <a:t>Spiral Square</a:t>
            </a:r>
          </a:p>
          <a:p>
            <a:pPr>
              <a:spcAft>
                <a:spcPts val="300"/>
              </a:spcAft>
            </a:pPr>
            <a:r>
              <a:rPr lang="en-US" altLang="zh-CN" sz="1600" kern="100" dirty="0">
                <a:latin typeface="Times New Roman" panose="02020603050405020304" pitchFamily="18" charset="0"/>
                <a:cs typeface="Times New Roman" panose="02020603050405020304" pitchFamily="18" charset="0"/>
              </a:rPr>
              <a:t>The Spiral Square is composed of interesting pictures of degradable microorganisms and circular pavement composition to show the public the knowledge of composing.</a:t>
            </a:r>
            <a:endParaRPr lang="zh-CN" altLang="zh-CN" sz="1600" kern="1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51759715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470D5E59-D4C0-B4E7-BE36-3399F710F8E9}"/>
              </a:ext>
            </a:extLst>
          </p:cNvPr>
          <p:cNvPicPr>
            <a:picLocks noChangeAspect="1"/>
          </p:cNvPicPr>
          <p:nvPr/>
        </p:nvPicPr>
        <p:blipFill rotWithShape="1">
          <a:blip r:embed="rId2">
            <a:extLst>
              <a:ext uri="{28A0092B-C50C-407E-A947-70E740481C1C}">
                <a14:useLocalDpi xmlns:a14="http://schemas.microsoft.com/office/drawing/2010/main" val="0"/>
              </a:ext>
            </a:extLst>
          </a:blip>
          <a:srcRect b="9690"/>
          <a:stretch/>
        </p:blipFill>
        <p:spPr>
          <a:xfrm>
            <a:off x="1945643" y="328503"/>
            <a:ext cx="8300713" cy="5519872"/>
          </a:xfrm>
          <a:prstGeom prst="rect">
            <a:avLst/>
          </a:prstGeom>
        </p:spPr>
      </p:pic>
      <p:sp>
        <p:nvSpPr>
          <p:cNvPr id="2" name="文本框 1">
            <a:extLst>
              <a:ext uri="{FF2B5EF4-FFF2-40B4-BE49-F238E27FC236}">
                <a16:creationId xmlns:a16="http://schemas.microsoft.com/office/drawing/2014/main" id="{3B40AD84-68AE-3DE1-E22E-FCEE2A77DDA0}"/>
              </a:ext>
            </a:extLst>
          </p:cNvPr>
          <p:cNvSpPr txBox="1"/>
          <p:nvPr/>
        </p:nvSpPr>
        <p:spPr>
          <a:xfrm>
            <a:off x="222410" y="5848375"/>
            <a:ext cx="11969590" cy="654025"/>
          </a:xfrm>
          <a:prstGeom prst="rect">
            <a:avLst/>
          </a:prstGeom>
          <a:noFill/>
        </p:spPr>
        <p:txBody>
          <a:bodyPr wrap="square">
            <a:spAutoFit/>
          </a:bodyPr>
          <a:lstStyle/>
          <a:p>
            <a:pPr>
              <a:spcAft>
                <a:spcPts val="300"/>
              </a:spcAft>
            </a:pPr>
            <a:r>
              <a:rPr lang="en-US" altLang="zh-CN" kern="100" dirty="0">
                <a:latin typeface="Times New Roman" panose="02020603050405020304" pitchFamily="18" charset="0"/>
                <a:ea typeface="宋体" panose="02010600030101010101" pitchFamily="2" charset="-122"/>
                <a:cs typeface="Times New Roman" panose="02020603050405020304" pitchFamily="18" charset="0"/>
              </a:rPr>
              <a:t>"</a:t>
            </a:r>
            <a:r>
              <a:rPr lang="en-US" altLang="zh-CN" b="1" kern="100" dirty="0">
                <a:latin typeface="Times New Roman" panose="02020603050405020304" pitchFamily="18" charset="0"/>
                <a:cs typeface="Times New Roman" panose="02020603050405020304" pitchFamily="18" charset="0"/>
              </a:rPr>
              <a:t>Decomposer</a:t>
            </a:r>
            <a:r>
              <a:rPr lang="en-US" altLang="zh-CN" kern="100" dirty="0">
                <a:latin typeface="Times New Roman" panose="02020603050405020304" pitchFamily="18" charset="0"/>
                <a:ea typeface="宋体" panose="02010600030101010101" pitchFamily="2" charset="-122"/>
                <a:cs typeface="Times New Roman" panose="02020603050405020304" pitchFamily="18" charset="0"/>
              </a:rPr>
              <a:t>"</a:t>
            </a:r>
            <a:r>
              <a:rPr lang="en-US" altLang="zh-CN" b="1" kern="100" dirty="0">
                <a:latin typeface="Times New Roman" panose="02020603050405020304" pitchFamily="18" charset="0"/>
                <a:cs typeface="Times New Roman" panose="02020603050405020304" pitchFamily="18" charset="0"/>
              </a:rPr>
              <a:t> Path</a:t>
            </a:r>
          </a:p>
          <a:p>
            <a:pPr>
              <a:spcAft>
                <a:spcPts val="300"/>
              </a:spcAft>
            </a:pPr>
            <a:r>
              <a:rPr lang="en-US" altLang="zh-CN" sz="1600" kern="100" dirty="0">
                <a:latin typeface="Times New Roman" panose="02020603050405020304" pitchFamily="18" charset="0"/>
                <a:cs typeface="Times New Roman" panose="02020603050405020304" pitchFamily="18" charset="0"/>
              </a:rPr>
              <a:t>The permeable gravel and stone paving are interlaced together. The natural degradation time of different material types is engraved in turn. </a:t>
            </a:r>
            <a:endParaRPr lang="zh-CN" altLang="zh-CN" sz="1600" kern="1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37710088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0B97DFA8-594E-0EF7-742F-55F8BC7D2349}"/>
              </a:ext>
            </a:extLst>
          </p:cNvPr>
          <p:cNvPicPr>
            <a:picLocks noChangeAspect="1"/>
          </p:cNvPicPr>
          <p:nvPr/>
        </p:nvPicPr>
        <p:blipFill rotWithShape="1">
          <a:blip r:embed="rId2">
            <a:extLst>
              <a:ext uri="{28A0092B-C50C-407E-A947-70E740481C1C}">
                <a14:useLocalDpi xmlns:a14="http://schemas.microsoft.com/office/drawing/2010/main" val="0"/>
              </a:ext>
            </a:extLst>
          </a:blip>
          <a:srcRect b="13724"/>
          <a:stretch/>
        </p:blipFill>
        <p:spPr>
          <a:xfrm>
            <a:off x="2019389" y="269197"/>
            <a:ext cx="8364131" cy="5664243"/>
          </a:xfrm>
          <a:prstGeom prst="rect">
            <a:avLst/>
          </a:prstGeom>
        </p:spPr>
      </p:pic>
      <p:sp>
        <p:nvSpPr>
          <p:cNvPr id="3" name="文本框 2">
            <a:extLst>
              <a:ext uri="{FF2B5EF4-FFF2-40B4-BE49-F238E27FC236}">
                <a16:creationId xmlns:a16="http://schemas.microsoft.com/office/drawing/2014/main" id="{5FFFF7B4-3AAE-BA73-4EE7-D0CEF1DA7F80}"/>
              </a:ext>
            </a:extLst>
          </p:cNvPr>
          <p:cNvSpPr txBox="1"/>
          <p:nvPr/>
        </p:nvSpPr>
        <p:spPr>
          <a:xfrm>
            <a:off x="130970" y="5994400"/>
            <a:ext cx="11969590" cy="654025"/>
          </a:xfrm>
          <a:prstGeom prst="rect">
            <a:avLst/>
          </a:prstGeom>
          <a:noFill/>
        </p:spPr>
        <p:txBody>
          <a:bodyPr wrap="square">
            <a:spAutoFit/>
          </a:bodyPr>
          <a:lstStyle/>
          <a:p>
            <a:pPr>
              <a:spcAft>
                <a:spcPts val="300"/>
              </a:spcAft>
            </a:pPr>
            <a:r>
              <a:rPr lang="en-US" altLang="zh-CN" b="1" kern="100" dirty="0">
                <a:latin typeface="Times New Roman" panose="02020603050405020304" pitchFamily="18" charset="0"/>
                <a:cs typeface="Times New Roman" panose="02020603050405020304" pitchFamily="18" charset="0"/>
              </a:rPr>
              <a:t>Gallery of colored bottles</a:t>
            </a:r>
          </a:p>
          <a:p>
            <a:pPr>
              <a:spcAft>
                <a:spcPts val="300"/>
              </a:spcAft>
            </a:pPr>
            <a:r>
              <a:rPr lang="en-US" altLang="zh-CN" sz="1600" kern="100" dirty="0">
                <a:latin typeface="Times New Roman" panose="02020603050405020304" pitchFamily="18" charset="0"/>
                <a:cs typeface="Times New Roman" panose="02020603050405020304" pitchFamily="18" charset="0"/>
              </a:rPr>
              <a:t>We used beer bottle necks instead of traditional water outlets. The cheerful spring water sprays out through them, bringing a joyous atmosphere.</a:t>
            </a:r>
            <a:endParaRPr lang="zh-CN" altLang="zh-CN" sz="1600" kern="1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16300831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95AD66DF-F172-ABF4-21D7-5E84CAEC0C79}"/>
              </a:ext>
            </a:extLst>
          </p:cNvPr>
          <p:cNvPicPr>
            <a:picLocks noChangeAspect="1"/>
          </p:cNvPicPr>
          <p:nvPr/>
        </p:nvPicPr>
        <p:blipFill rotWithShape="1">
          <a:blip r:embed="rId2">
            <a:extLst>
              <a:ext uri="{28A0092B-C50C-407E-A947-70E740481C1C}">
                <a14:useLocalDpi xmlns:a14="http://schemas.microsoft.com/office/drawing/2010/main" val="0"/>
              </a:ext>
            </a:extLst>
          </a:blip>
          <a:srcRect b="8090"/>
          <a:stretch/>
        </p:blipFill>
        <p:spPr>
          <a:xfrm>
            <a:off x="119818" y="343853"/>
            <a:ext cx="11952364" cy="5650547"/>
          </a:xfrm>
          <a:prstGeom prst="rect">
            <a:avLst/>
          </a:prstGeom>
        </p:spPr>
      </p:pic>
      <p:sp>
        <p:nvSpPr>
          <p:cNvPr id="2" name="文本框 1">
            <a:extLst>
              <a:ext uri="{FF2B5EF4-FFF2-40B4-BE49-F238E27FC236}">
                <a16:creationId xmlns:a16="http://schemas.microsoft.com/office/drawing/2014/main" id="{32DCCB92-6977-3F82-3A01-4503C0A8F64E}"/>
              </a:ext>
            </a:extLst>
          </p:cNvPr>
          <p:cNvSpPr txBox="1"/>
          <p:nvPr/>
        </p:nvSpPr>
        <p:spPr>
          <a:xfrm>
            <a:off x="119818" y="6065214"/>
            <a:ext cx="11969590" cy="654025"/>
          </a:xfrm>
          <a:prstGeom prst="rect">
            <a:avLst/>
          </a:prstGeom>
          <a:noFill/>
        </p:spPr>
        <p:txBody>
          <a:bodyPr wrap="square">
            <a:spAutoFit/>
          </a:bodyPr>
          <a:lstStyle/>
          <a:p>
            <a:pPr>
              <a:spcAft>
                <a:spcPts val="300"/>
              </a:spcAft>
            </a:pPr>
            <a:r>
              <a:rPr lang="en-US" altLang="zh-CN" b="1" kern="100" dirty="0">
                <a:latin typeface="Times New Roman" panose="02020603050405020304" pitchFamily="18" charset="0"/>
                <a:cs typeface="Times New Roman" panose="02020603050405020304" pitchFamily="18" charset="0"/>
              </a:rPr>
              <a:t>Buckets with the four Chinese characters </a:t>
            </a:r>
            <a:r>
              <a:rPr lang="en-US" altLang="zh-CN" kern="100" dirty="0">
                <a:latin typeface="Times New Roman" panose="02020603050405020304" pitchFamily="18" charset="0"/>
                <a:ea typeface="宋体" panose="02010600030101010101" pitchFamily="2" charset="-122"/>
                <a:cs typeface="Times New Roman" panose="02020603050405020304" pitchFamily="18" charset="0"/>
              </a:rPr>
              <a:t>"</a:t>
            </a:r>
            <a:r>
              <a:rPr lang="zh-CN" altLang="en-US" b="1" kern="100" dirty="0">
                <a:latin typeface="Times New Roman" panose="02020603050405020304" pitchFamily="18" charset="0"/>
                <a:cs typeface="Times New Roman" panose="02020603050405020304" pitchFamily="18" charset="0"/>
              </a:rPr>
              <a:t>无废之园</a:t>
            </a:r>
            <a:r>
              <a:rPr lang="en-US" altLang="zh-CN" kern="100"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b="1" kern="100" dirty="0">
                <a:latin typeface="Times New Roman" panose="02020603050405020304" pitchFamily="18" charset="0"/>
                <a:cs typeface="Times New Roman" panose="02020603050405020304" pitchFamily="18" charset="0"/>
              </a:rPr>
              <a:t>( waste-free garden) and the Logo Walls, Guideboards.</a:t>
            </a:r>
          </a:p>
          <a:p>
            <a:pPr>
              <a:spcAft>
                <a:spcPts val="300"/>
              </a:spcAft>
            </a:pPr>
            <a:r>
              <a:rPr lang="en-US" altLang="zh-CN" sz="1600" kern="100" dirty="0">
                <a:latin typeface="Times New Roman" panose="02020603050405020304" pitchFamily="18" charset="0"/>
                <a:cs typeface="Times New Roman" panose="02020603050405020304" pitchFamily="18" charset="0"/>
              </a:rPr>
              <a:t>The garden waste and kitchen waste are composted here. The cans and gabion walls are made into guideboards.</a:t>
            </a:r>
            <a:endParaRPr lang="zh-CN" altLang="zh-CN" sz="1400" kern="1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73254226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E06465DE-F08B-DAD5-881E-3C7700CDAFD7}"/>
              </a:ext>
            </a:extLst>
          </p:cNvPr>
          <p:cNvPicPr>
            <a:picLocks noChangeAspect="1"/>
          </p:cNvPicPr>
          <p:nvPr/>
        </p:nvPicPr>
        <p:blipFill rotWithShape="1">
          <a:blip r:embed="rId2">
            <a:extLst>
              <a:ext uri="{28A0092B-C50C-407E-A947-70E740481C1C}">
                <a14:useLocalDpi xmlns:a14="http://schemas.microsoft.com/office/drawing/2010/main" val="0"/>
              </a:ext>
            </a:extLst>
          </a:blip>
          <a:srcRect l="-17" r="258" b="7387"/>
          <a:stretch/>
        </p:blipFill>
        <p:spPr>
          <a:xfrm>
            <a:off x="34787" y="216211"/>
            <a:ext cx="12122426" cy="5950909"/>
          </a:xfrm>
          <a:prstGeom prst="rect">
            <a:avLst/>
          </a:prstGeom>
        </p:spPr>
      </p:pic>
      <p:sp>
        <p:nvSpPr>
          <p:cNvPr id="2" name="文本框 1">
            <a:extLst>
              <a:ext uri="{FF2B5EF4-FFF2-40B4-BE49-F238E27FC236}">
                <a16:creationId xmlns:a16="http://schemas.microsoft.com/office/drawing/2014/main" id="{C0FE021C-82C1-464D-0A5A-28084C407F00}"/>
              </a:ext>
            </a:extLst>
          </p:cNvPr>
          <p:cNvSpPr txBox="1"/>
          <p:nvPr/>
        </p:nvSpPr>
        <p:spPr>
          <a:xfrm>
            <a:off x="111205" y="6167120"/>
            <a:ext cx="11969590" cy="654025"/>
          </a:xfrm>
          <a:prstGeom prst="rect">
            <a:avLst/>
          </a:prstGeom>
          <a:noFill/>
        </p:spPr>
        <p:txBody>
          <a:bodyPr wrap="square">
            <a:spAutoFit/>
          </a:bodyPr>
          <a:lstStyle/>
          <a:p>
            <a:pPr>
              <a:spcAft>
                <a:spcPts val="300"/>
              </a:spcAft>
            </a:pPr>
            <a:r>
              <a:rPr lang="en-US" altLang="zh-CN" b="1" kern="100" dirty="0">
                <a:latin typeface="Times New Roman" panose="02020603050405020304" pitchFamily="18" charset="0"/>
                <a:cs typeface="Times New Roman" panose="02020603050405020304" pitchFamily="18" charset="0"/>
              </a:rPr>
              <a:t>Popular Science Wall</a:t>
            </a:r>
          </a:p>
          <a:p>
            <a:pPr>
              <a:spcAft>
                <a:spcPts val="300"/>
              </a:spcAft>
            </a:pPr>
            <a:r>
              <a:rPr lang="en-US" altLang="zh-CN" sz="1600" kern="100" dirty="0">
                <a:latin typeface="Times New Roman" panose="02020603050405020304" pitchFamily="18" charset="0"/>
                <a:cs typeface="Times New Roman" panose="02020603050405020304" pitchFamily="18" charset="0"/>
              </a:rPr>
              <a:t>Composed of plastic bottles, wine bottles gabion walls, the edutainment walls show the process of waste disposal clearly.</a:t>
            </a:r>
            <a:endParaRPr lang="zh-CN" altLang="zh-CN" sz="1200" kern="1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05799139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7F67AF76-818B-2A7E-57B2-261419712670}"/>
              </a:ext>
            </a:extLst>
          </p:cNvPr>
          <p:cNvSpPr txBox="1"/>
          <p:nvPr/>
        </p:nvSpPr>
        <p:spPr>
          <a:xfrm>
            <a:off x="429453" y="987908"/>
            <a:ext cx="11333094" cy="4360168"/>
          </a:xfrm>
          <a:prstGeom prst="rect">
            <a:avLst/>
          </a:prstGeom>
          <a:noFill/>
        </p:spPr>
        <p:txBody>
          <a:bodyPr wrap="square">
            <a:spAutoFit/>
          </a:bodyPr>
          <a:lstStyle/>
          <a:p>
            <a:pPr algn="just">
              <a:spcAft>
                <a:spcPts val="300"/>
              </a:spcAft>
            </a:pPr>
            <a:r>
              <a:rPr lang="en-US" altLang="zh-CN" sz="2400" b="1" kern="100" dirty="0">
                <a:effectLst/>
                <a:latin typeface="Times New Roman" panose="02020603050405020304" pitchFamily="18" charset="0"/>
                <a:ea typeface="微软雅黑" panose="020B0503020204020204" pitchFamily="34" charset="-122"/>
                <a:cs typeface="Times New Roman" panose="02020603050405020304" pitchFamily="18" charset="0"/>
              </a:rPr>
              <a:t>2 Project Narrative</a:t>
            </a:r>
          </a:p>
          <a:p>
            <a:pPr algn="just">
              <a:spcAft>
                <a:spcPts val="300"/>
              </a:spcAft>
            </a:pPr>
            <a:r>
              <a:rPr lang="en-US" altLang="zh-CN" sz="2400" b="1" kern="100" dirty="0">
                <a:effectLst/>
                <a:latin typeface="Times New Roman" panose="02020603050405020304" pitchFamily="18" charset="0"/>
                <a:ea typeface="微软雅黑" panose="020B0503020204020204" pitchFamily="34" charset="-122"/>
                <a:cs typeface="Times New Roman" panose="02020603050405020304" pitchFamily="18" charset="0"/>
              </a:rPr>
              <a:t>2.1 </a:t>
            </a:r>
            <a:r>
              <a:rPr lang="en-US" altLang="zh-CN" sz="2400" b="1" kern="100" dirty="0">
                <a:latin typeface="Times New Roman" panose="02020603050405020304" pitchFamily="18" charset="0"/>
                <a:cs typeface="Times New Roman" panose="02020603050405020304" pitchFamily="18" charset="0"/>
              </a:rPr>
              <a:t>Background</a:t>
            </a:r>
            <a:endParaRPr lang="zh-CN" altLang="zh-CN" sz="2400" b="1" kern="100" dirty="0">
              <a:effectLst/>
              <a:latin typeface="Times New Roman" panose="02020603050405020304" pitchFamily="18" charset="0"/>
              <a:ea typeface="微软雅黑" panose="020B0503020204020204" pitchFamily="34" charset="-122"/>
              <a:cs typeface="Times New Roman" panose="02020603050405020304" pitchFamily="18" charset="0"/>
            </a:endParaRPr>
          </a:p>
          <a:p>
            <a:pPr algn="just">
              <a:spcBef>
                <a:spcPts val="200"/>
              </a:spcBef>
              <a:spcAft>
                <a:spcPts val="200"/>
              </a:spcAft>
            </a:pPr>
            <a:r>
              <a:rPr lang="en-US" altLang="zh-CN" kern="100" dirty="0">
                <a:latin typeface="Times New Roman" panose="02020603050405020304" pitchFamily="18" charset="0"/>
                <a:ea typeface="宋体" panose="02010600030101010101" pitchFamily="2" charset="-122"/>
                <a:cs typeface="Times New Roman" panose="02020603050405020304" pitchFamily="18" charset="0"/>
              </a:rPr>
              <a:t>In China, kitchen waste accounts for about 60% of daily waste. But landfills is still the main processing mode in many areas, which consumes many land resources and is prone to secondary pollution of soil and water sources. The factory is located in </a:t>
            </a:r>
            <a:r>
              <a:rPr lang="en-US" altLang="zh-CN" kern="100" dirty="0" err="1">
                <a:latin typeface="Times New Roman" panose="02020603050405020304" pitchFamily="18" charset="0"/>
                <a:ea typeface="宋体" panose="02010600030101010101" pitchFamily="2" charset="-122"/>
                <a:cs typeface="Times New Roman" panose="02020603050405020304" pitchFamily="18" charset="0"/>
              </a:rPr>
              <a:t>Qixia</a:t>
            </a:r>
            <a:r>
              <a:rPr lang="en-US" altLang="zh-CN" kern="100" dirty="0">
                <a:latin typeface="Times New Roman" panose="02020603050405020304" pitchFamily="18" charset="0"/>
                <a:ea typeface="宋体" panose="02010600030101010101" pitchFamily="2" charset="-122"/>
                <a:cs typeface="Times New Roman" panose="02020603050405020304" pitchFamily="18" charset="0"/>
              </a:rPr>
              <a:t> District of Nanjing, the "ancient capital of six dynasties," and is currently the ONLY waste treatment plant in the main urban area. It serves 1 million people and collects kitchen waste from about 5000 restaurants in the area. The biogas produced by waste treatment is used to generate electricity, and the extracted hard grease and other by-products are sold back to the market. </a:t>
            </a:r>
          </a:p>
          <a:p>
            <a:pPr algn="just">
              <a:spcBef>
                <a:spcPts val="200"/>
              </a:spcBef>
              <a:spcAft>
                <a:spcPts val="200"/>
              </a:spcAft>
            </a:pPr>
            <a:endParaRPr lang="zh-CN" altLang="zh-CN" kern="100" dirty="0">
              <a:latin typeface="Times New Roman" panose="02020603050405020304" pitchFamily="18" charset="0"/>
              <a:ea typeface="宋体" panose="02010600030101010101" pitchFamily="2" charset="-122"/>
              <a:cs typeface="Times New Roman" panose="02020603050405020304" pitchFamily="18" charset="0"/>
            </a:endParaRPr>
          </a:p>
          <a:p>
            <a:pPr algn="just">
              <a:spcBef>
                <a:spcPts val="200"/>
              </a:spcBef>
              <a:spcAft>
                <a:spcPts val="200"/>
              </a:spcAft>
            </a:pPr>
            <a:r>
              <a:rPr lang="en-US" altLang="zh-CN" kern="100" dirty="0">
                <a:latin typeface="Times New Roman" panose="02020603050405020304" pitchFamily="18" charset="0"/>
                <a:ea typeface="宋体" panose="02010600030101010101" pitchFamily="2" charset="-122"/>
                <a:cs typeface="Times New Roman" panose="02020603050405020304" pitchFamily="18" charset="0"/>
              </a:rPr>
              <a:t>Under the influence of the low carbon concept, after fully listening to customers' needs, the design team hopes that the landscape design not only beautifies the urban environment and provides people with a leisure garden, but also fully reflects the ecological theme of "environmental protection and regeneration." Through creating a citizen's environmental protection and popular science education garden, we dedicate ourselves to guiding people to save food resources, pay more attention to recycling living resources, and do their part to relieve climate change.</a:t>
            </a:r>
            <a:endParaRPr lang="zh-CN" altLang="zh-CN" kern="100" dirty="0">
              <a:latin typeface="Times New Roman" panose="02020603050405020304" pitchFamily="18"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62249840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7F67AF76-818B-2A7E-57B2-261419712670}"/>
              </a:ext>
            </a:extLst>
          </p:cNvPr>
          <p:cNvSpPr txBox="1"/>
          <p:nvPr/>
        </p:nvSpPr>
        <p:spPr>
          <a:xfrm>
            <a:off x="354634" y="1035563"/>
            <a:ext cx="11333094" cy="3824124"/>
          </a:xfrm>
          <a:prstGeom prst="rect">
            <a:avLst/>
          </a:prstGeom>
          <a:noFill/>
        </p:spPr>
        <p:txBody>
          <a:bodyPr wrap="square">
            <a:spAutoFit/>
          </a:bodyPr>
          <a:lstStyle/>
          <a:p>
            <a:pPr algn="just">
              <a:spcAft>
                <a:spcPts val="300"/>
              </a:spcAft>
            </a:pPr>
            <a:r>
              <a:rPr lang="en-US" altLang="zh-CN" sz="2400" b="1" kern="100" dirty="0">
                <a:effectLst/>
                <a:latin typeface="Times New Roman" panose="02020603050405020304" pitchFamily="18" charset="0"/>
                <a:ea typeface="微软雅黑" panose="020B0503020204020204" pitchFamily="34" charset="-122"/>
                <a:cs typeface="Times New Roman" panose="02020603050405020304" pitchFamily="18" charset="0"/>
              </a:rPr>
              <a:t>2.2 </a:t>
            </a:r>
            <a:r>
              <a:rPr lang="en-US" altLang="zh-CN" sz="2400" b="1" kern="100" dirty="0">
                <a:latin typeface="Times New Roman" panose="02020603050405020304" pitchFamily="18" charset="0"/>
                <a:cs typeface="Times New Roman" panose="02020603050405020304" pitchFamily="18" charset="0"/>
              </a:rPr>
              <a:t>Challenge</a:t>
            </a:r>
            <a:endParaRPr lang="zh-CN" altLang="zh-CN" sz="2400" b="1" kern="100" dirty="0">
              <a:latin typeface="Times New Roman" panose="02020603050405020304" pitchFamily="18" charset="0"/>
              <a:cs typeface="Times New Roman" panose="02020603050405020304" pitchFamily="18" charset="0"/>
            </a:endParaRPr>
          </a:p>
          <a:p>
            <a:pPr algn="just"/>
            <a:r>
              <a:rPr lang="en-US" altLang="zh-CN" kern="100" dirty="0">
                <a:latin typeface="Times New Roman" panose="02020603050405020304" pitchFamily="18" charset="0"/>
                <a:ea typeface="宋体" panose="02010600030101010101" pitchFamily="2" charset="-122"/>
                <a:cs typeface="Times New Roman" panose="02020603050405020304" pitchFamily="18" charset="0"/>
              </a:rPr>
              <a:t>How can we integrate the concept of "low carbon recycling" into the design and construction of ecological gardens?</a:t>
            </a:r>
          </a:p>
          <a:p>
            <a:pPr algn="just"/>
            <a:endParaRPr lang="zh-CN" altLang="zh-CN" kern="100" dirty="0">
              <a:latin typeface="Times New Roman" panose="02020603050405020304" pitchFamily="18" charset="0"/>
              <a:ea typeface="宋体" panose="02010600030101010101" pitchFamily="2" charset="-122"/>
              <a:cs typeface="Times New Roman" panose="02020603050405020304" pitchFamily="18" charset="0"/>
            </a:endParaRPr>
          </a:p>
          <a:p>
            <a:pPr algn="just"/>
            <a:r>
              <a:rPr lang="en-US" altLang="zh-CN" kern="100" dirty="0">
                <a:latin typeface="Times New Roman" panose="02020603050405020304" pitchFamily="18" charset="0"/>
                <a:ea typeface="宋体" panose="02010600030101010101" pitchFamily="2" charset="-122"/>
                <a:cs typeface="Times New Roman" panose="02020603050405020304" pitchFamily="18" charset="0"/>
              </a:rPr>
              <a:t>How can we use the appropriate landscape language and materials to highlight the uniqueness of the background landscape of the kitchen waste factory, and help the "ugly" waste factory transform into a charming garden?</a:t>
            </a:r>
          </a:p>
          <a:p>
            <a:pPr algn="just"/>
            <a:endParaRPr lang="zh-CN" altLang="zh-CN" kern="100" dirty="0">
              <a:latin typeface="Times New Roman" panose="02020603050405020304" pitchFamily="18" charset="0"/>
              <a:ea typeface="宋体" panose="02010600030101010101" pitchFamily="2" charset="-122"/>
              <a:cs typeface="Times New Roman" panose="02020603050405020304" pitchFamily="18" charset="0"/>
            </a:endParaRPr>
          </a:p>
          <a:p>
            <a:pPr algn="just"/>
            <a:r>
              <a:rPr lang="en-US" altLang="zh-CN" kern="100" dirty="0">
                <a:latin typeface="Times New Roman" panose="02020603050405020304" pitchFamily="18" charset="0"/>
                <a:ea typeface="宋体" panose="02010600030101010101" pitchFamily="2" charset="-122"/>
                <a:cs typeface="Times New Roman" panose="02020603050405020304" pitchFamily="18" charset="0"/>
              </a:rPr>
              <a:t>Based on the limited budget proposed by clients, we have to create low-cost and low-maintenance landscape designs on the premise of ensuring function and landscape effects. </a:t>
            </a:r>
          </a:p>
          <a:p>
            <a:pPr algn="just"/>
            <a:endParaRPr lang="zh-CN" altLang="zh-CN" kern="100" dirty="0">
              <a:latin typeface="Times New Roman" panose="02020603050405020304" pitchFamily="18" charset="0"/>
              <a:ea typeface="宋体" panose="02010600030101010101" pitchFamily="2" charset="-122"/>
              <a:cs typeface="Times New Roman" panose="02020603050405020304" pitchFamily="18" charset="0"/>
            </a:endParaRPr>
          </a:p>
          <a:p>
            <a:pPr algn="just"/>
            <a:r>
              <a:rPr lang="en-US" altLang="zh-CN" kern="100" dirty="0">
                <a:latin typeface="Times New Roman" panose="02020603050405020304" pitchFamily="18" charset="0"/>
                <a:ea typeface="宋体" panose="02010600030101010101" pitchFamily="2" charset="-122"/>
                <a:cs typeface="Times New Roman" panose="02020603050405020304" pitchFamily="18" charset="0"/>
              </a:rPr>
              <a:t>There is no doubt that the design team is facing an enormous challenge.</a:t>
            </a:r>
            <a:endParaRPr lang="zh-CN" altLang="zh-CN" kern="100" dirty="0">
              <a:latin typeface="Times New Roman" panose="02020603050405020304" pitchFamily="18" charset="0"/>
              <a:ea typeface="宋体" panose="02010600030101010101" pitchFamily="2" charset="-122"/>
              <a:cs typeface="Times New Roman" panose="02020603050405020304" pitchFamily="18" charset="0"/>
            </a:endParaRPr>
          </a:p>
          <a:p>
            <a:pPr algn="just"/>
            <a:r>
              <a:rPr lang="en-US" altLang="zh-CN" kern="100" dirty="0">
                <a:latin typeface="Times New Roman" panose="02020603050405020304" pitchFamily="18" charset="0"/>
                <a:ea typeface="宋体" panose="02010600030101010101" pitchFamily="2" charset="-122"/>
                <a:cs typeface="Times New Roman" panose="02020603050405020304" pitchFamily="18" charset="0"/>
              </a:rPr>
              <a:t>After the project is grounded, we believe that it will become a unique environmental education base in the area to welcome the public. Therefore, it is a necessary obligation for the design team to show clean energy technology to the public visibly and interestingly.</a:t>
            </a:r>
            <a:endParaRPr lang="zh-CN" altLang="zh-CN" kern="100" dirty="0">
              <a:latin typeface="Times New Roman" panose="02020603050405020304" pitchFamily="18"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35156823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7F67AF76-818B-2A7E-57B2-261419712670}"/>
              </a:ext>
            </a:extLst>
          </p:cNvPr>
          <p:cNvSpPr txBox="1"/>
          <p:nvPr/>
        </p:nvSpPr>
        <p:spPr>
          <a:xfrm>
            <a:off x="354634" y="1067094"/>
            <a:ext cx="11333094" cy="3031599"/>
          </a:xfrm>
          <a:prstGeom prst="rect">
            <a:avLst/>
          </a:prstGeom>
          <a:noFill/>
        </p:spPr>
        <p:txBody>
          <a:bodyPr wrap="square">
            <a:spAutoFit/>
          </a:bodyPr>
          <a:lstStyle/>
          <a:p>
            <a:pPr>
              <a:spcAft>
                <a:spcPts val="300"/>
              </a:spcAft>
            </a:pPr>
            <a:r>
              <a:rPr lang="en-US" altLang="zh-CN" sz="2400" b="1" kern="100" dirty="0">
                <a:effectLst/>
                <a:latin typeface="Times New Roman" panose="02020603050405020304" pitchFamily="18" charset="0"/>
                <a:ea typeface="微软雅黑" panose="020B0503020204020204" pitchFamily="34" charset="-122"/>
                <a:cs typeface="Times New Roman" panose="02020603050405020304" pitchFamily="18" charset="0"/>
              </a:rPr>
              <a:t>2.3 </a:t>
            </a:r>
            <a:r>
              <a:rPr lang="en-US" altLang="zh-CN" sz="2400" b="1" kern="100" dirty="0">
                <a:latin typeface="Times New Roman" panose="02020603050405020304" pitchFamily="18" charset="0"/>
                <a:cs typeface="Times New Roman" panose="02020603050405020304" pitchFamily="18" charset="0"/>
              </a:rPr>
              <a:t>Ideas</a:t>
            </a:r>
          </a:p>
          <a:p>
            <a:pPr algn="just">
              <a:spcBef>
                <a:spcPts val="300"/>
              </a:spcBef>
              <a:spcAft>
                <a:spcPts val="300"/>
              </a:spcAft>
            </a:pPr>
            <a:r>
              <a:rPr lang="en-US" altLang="zh-CN" kern="100" dirty="0">
                <a:latin typeface="Times New Roman" panose="02020603050405020304" pitchFamily="18" charset="0"/>
                <a:ea typeface="宋体" panose="02010600030101010101" pitchFamily="2" charset="-122"/>
                <a:cs typeface="Times New Roman" panose="02020603050405020304" pitchFamily="18" charset="0"/>
              </a:rPr>
              <a:t>As we all know, waste treatment plants are "Urban Decomposers." Based on their special and specific traits, we hope that the landscape conformed to be recyclable ideas. Therefore, the landscape of the kitchen waste disposal plant will be turned into a "Waste-Free Garden" as the obvious goal of landscape design. With this goal, the design team imagery likens the factory to a honeycomb, and the waste carriers work as hard as bees to transport kitchen waste to the factory. Finally, the precious "Honey" is produced successfully. As a result, the dream of recycling, and harmless reduction of kitchen waste comes true here. Inspired by the process of waste treatment and the principles of environmental protection, we decided to design the environment with the concept of "Recycling" and the theme of "No Waste." We hope to create a demonstration landscape of a waste treatment plant that integrates "Environmental Protection", "Science Popularization" and "Interest".</a:t>
            </a:r>
            <a:endParaRPr lang="zh-CN" altLang="zh-CN" kern="100" dirty="0">
              <a:latin typeface="Times New Roman" panose="02020603050405020304" pitchFamily="18"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08130939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7F67AF76-818B-2A7E-57B2-261419712670}"/>
              </a:ext>
            </a:extLst>
          </p:cNvPr>
          <p:cNvSpPr txBox="1"/>
          <p:nvPr/>
        </p:nvSpPr>
        <p:spPr>
          <a:xfrm>
            <a:off x="354634" y="758092"/>
            <a:ext cx="11333094" cy="4970591"/>
          </a:xfrm>
          <a:prstGeom prst="rect">
            <a:avLst/>
          </a:prstGeom>
          <a:noFill/>
        </p:spPr>
        <p:txBody>
          <a:bodyPr wrap="square">
            <a:spAutoFit/>
          </a:bodyPr>
          <a:lstStyle/>
          <a:p>
            <a:pPr algn="just">
              <a:spcAft>
                <a:spcPts val="300"/>
              </a:spcAft>
            </a:pPr>
            <a:r>
              <a:rPr lang="en-US" altLang="zh-CN" sz="2400" b="1" kern="100" dirty="0">
                <a:effectLst/>
                <a:latin typeface="Times New Roman" panose="02020603050405020304" pitchFamily="18" charset="0"/>
                <a:ea typeface="微软雅黑" panose="020B0503020204020204" pitchFamily="34" charset="-122"/>
                <a:cs typeface="Times New Roman" panose="02020603050405020304" pitchFamily="18" charset="0"/>
              </a:rPr>
              <a:t>2.4 </a:t>
            </a:r>
            <a:r>
              <a:rPr lang="en-US" altLang="zh-CN" sz="2400" b="1" kern="100" dirty="0">
                <a:latin typeface="Times New Roman" panose="02020603050405020304" pitchFamily="18" charset="0"/>
                <a:cs typeface="Times New Roman" panose="02020603050405020304" pitchFamily="18" charset="0"/>
              </a:rPr>
              <a:t>Strategy</a:t>
            </a:r>
          </a:p>
          <a:p>
            <a:pPr algn="just">
              <a:spcAft>
                <a:spcPts val="300"/>
              </a:spcAft>
            </a:pPr>
            <a:r>
              <a:rPr lang="en-US" altLang="zh-CN" b="1" kern="100" dirty="0">
                <a:effectLst/>
                <a:latin typeface="Times New Roman" panose="02020603050405020304" pitchFamily="18" charset="0"/>
                <a:cs typeface="Times New Roman" panose="02020603050405020304" pitchFamily="18" charset="0"/>
              </a:rPr>
              <a:t>2.4.1 A Place for Environmental Protection</a:t>
            </a:r>
            <a:endParaRPr lang="zh-CN" altLang="zh-CN" b="1" kern="100" dirty="0">
              <a:effectLst/>
              <a:latin typeface="Times New Roman" panose="02020603050405020304" pitchFamily="18" charset="0"/>
              <a:cs typeface="Times New Roman" panose="02020603050405020304" pitchFamily="18" charset="0"/>
            </a:endParaRPr>
          </a:p>
          <a:p>
            <a:pPr algn="just"/>
            <a:r>
              <a:rPr lang="en-US" altLang="zh-CN" sz="1800" kern="100" dirty="0">
                <a:effectLst/>
                <a:latin typeface="Times New Roman" panose="02020603050405020304" pitchFamily="18" charset="0"/>
                <a:cs typeface="Times New Roman" panose="02020603050405020304" pitchFamily="18" charset="0"/>
              </a:rPr>
              <a:t>We have sought help from the sanitation department to collect food containers closely related to kitchen waste, including 4,979 wine bottles, 5,635 aluminum cans, and 1,707 plastic bottles (Coke bottles, Mineral water, and Sprite bottles). We recycled them to make the walls and gallery frames for the landscape. The discarded concrete stones generated during the construction of the factory are also recycled as materials for paving gardens and gabion walls.</a:t>
            </a:r>
          </a:p>
          <a:p>
            <a:pPr algn="just"/>
            <a:endParaRPr lang="zh-CN" altLang="zh-CN" sz="1800" kern="100" dirty="0">
              <a:effectLst/>
              <a:latin typeface="Times New Roman" panose="02020603050405020304" pitchFamily="18" charset="0"/>
              <a:cs typeface="Times New Roman" panose="02020603050405020304" pitchFamily="18" charset="0"/>
            </a:endParaRPr>
          </a:p>
          <a:p>
            <a:pPr algn="just"/>
            <a:r>
              <a:rPr lang="en-US" altLang="zh-CN" sz="1800" kern="100" dirty="0">
                <a:effectLst/>
                <a:latin typeface="Times New Roman" panose="02020603050405020304" pitchFamily="18" charset="0"/>
                <a:cs typeface="Times New Roman" panose="02020603050405020304" pitchFamily="18" charset="0"/>
              </a:rPr>
              <a:t>The ecological compost bucket is also the bright spot of the design team's concept. The team takes four compost buckets as the main scene, which are decorated with four Chinese characters: "</a:t>
            </a:r>
            <a:r>
              <a:rPr lang="zh-CN" altLang="zh-CN" sz="1800" kern="100" dirty="0">
                <a:effectLst/>
                <a:latin typeface="Times New Roman" panose="02020603050405020304" pitchFamily="18" charset="0"/>
                <a:cs typeface="Times New Roman" panose="02020603050405020304" pitchFamily="18" charset="0"/>
              </a:rPr>
              <a:t>无</a:t>
            </a:r>
            <a:r>
              <a:rPr lang="en-US" altLang="zh-CN" sz="1800" kern="100" dirty="0">
                <a:effectLst/>
                <a:latin typeface="Times New Roman" panose="02020603050405020304" pitchFamily="18" charset="0"/>
                <a:cs typeface="Times New Roman" panose="02020603050405020304" pitchFamily="18" charset="0"/>
              </a:rPr>
              <a:t>" "</a:t>
            </a:r>
            <a:r>
              <a:rPr lang="zh-CN" altLang="zh-CN" sz="1800" kern="100" dirty="0">
                <a:effectLst/>
                <a:latin typeface="Times New Roman" panose="02020603050405020304" pitchFamily="18" charset="0"/>
                <a:cs typeface="Times New Roman" panose="02020603050405020304" pitchFamily="18" charset="0"/>
              </a:rPr>
              <a:t>废</a:t>
            </a:r>
            <a:r>
              <a:rPr lang="en-US" altLang="zh-CN" sz="1800" kern="100" dirty="0">
                <a:effectLst/>
                <a:latin typeface="Times New Roman" panose="02020603050405020304" pitchFamily="18" charset="0"/>
                <a:cs typeface="Times New Roman" panose="02020603050405020304" pitchFamily="18" charset="0"/>
              </a:rPr>
              <a:t>" "</a:t>
            </a:r>
            <a:r>
              <a:rPr lang="zh-CN" altLang="zh-CN" sz="1800" kern="100" dirty="0">
                <a:effectLst/>
                <a:latin typeface="Times New Roman" panose="02020603050405020304" pitchFamily="18" charset="0"/>
                <a:cs typeface="Times New Roman" panose="02020603050405020304" pitchFamily="18" charset="0"/>
              </a:rPr>
              <a:t>之</a:t>
            </a:r>
            <a:r>
              <a:rPr lang="en-US" altLang="zh-CN" sz="1800" kern="100" dirty="0">
                <a:effectLst/>
                <a:latin typeface="Times New Roman" panose="02020603050405020304" pitchFamily="18" charset="0"/>
                <a:cs typeface="Times New Roman" panose="02020603050405020304" pitchFamily="18" charset="0"/>
              </a:rPr>
              <a:t>" "</a:t>
            </a:r>
            <a:r>
              <a:rPr lang="zh-CN" altLang="zh-CN" sz="1800" kern="100" dirty="0">
                <a:effectLst/>
                <a:latin typeface="Times New Roman" panose="02020603050405020304" pitchFamily="18" charset="0"/>
                <a:cs typeface="Times New Roman" panose="02020603050405020304" pitchFamily="18" charset="0"/>
              </a:rPr>
              <a:t>园</a:t>
            </a:r>
            <a:r>
              <a:rPr lang="en-US" altLang="zh-CN" sz="1800" kern="100" dirty="0">
                <a:effectLst/>
                <a:latin typeface="Times New Roman" panose="02020603050405020304" pitchFamily="18" charset="0"/>
                <a:cs typeface="Times New Roman" panose="02020603050405020304" pitchFamily="18" charset="0"/>
              </a:rPr>
              <a:t>" (waste-free garden). They integrated these with the LOGO wall to highlight the theme. At the same time, garden waste and kitchen waste are composted, which realizes the idea of "take waste from the garden and return it" under the concept of recycling.</a:t>
            </a:r>
          </a:p>
          <a:p>
            <a:pPr algn="just"/>
            <a:endParaRPr lang="zh-CN" altLang="zh-CN" sz="1800" kern="100" dirty="0">
              <a:effectLst/>
              <a:latin typeface="Times New Roman" panose="02020603050405020304" pitchFamily="18" charset="0"/>
              <a:cs typeface="Times New Roman" panose="02020603050405020304" pitchFamily="18" charset="0"/>
            </a:endParaRPr>
          </a:p>
          <a:p>
            <a:pPr algn="just"/>
            <a:r>
              <a:rPr lang="en-US" altLang="zh-CN" sz="1800" kern="100" dirty="0">
                <a:effectLst/>
                <a:latin typeface="Times New Roman" panose="02020603050405020304" pitchFamily="18" charset="0"/>
                <a:cs typeface="Times New Roman" panose="02020603050405020304" pitchFamily="18" charset="0"/>
              </a:rPr>
              <a:t>To decorate the garden, we follow the selection principles of high carbon sequestration, low cost, easy maintenance, and consideration of nature’s beauty to plant the vegetation. We also built an edible mushroom garden to show the public decomposition and regeneration of the plants, and plant an abundance of wild herbs for a back-to-basics atmosphere. In addition, we used large areas of permeable gravel and bricks in the paving section and created a beautiful rain garden, which filters and seeps down the rainwater as much as possible.</a:t>
            </a:r>
            <a:endParaRPr lang="zh-CN" altLang="zh-CN" sz="1800" kern="100" dirty="0">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62399977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7F67AF76-818B-2A7E-57B2-261419712670}"/>
              </a:ext>
            </a:extLst>
          </p:cNvPr>
          <p:cNvSpPr txBox="1"/>
          <p:nvPr/>
        </p:nvSpPr>
        <p:spPr>
          <a:xfrm>
            <a:off x="429453" y="486626"/>
            <a:ext cx="11333094" cy="5824671"/>
          </a:xfrm>
          <a:prstGeom prst="rect">
            <a:avLst/>
          </a:prstGeom>
          <a:noFill/>
        </p:spPr>
        <p:txBody>
          <a:bodyPr wrap="square">
            <a:spAutoFit/>
          </a:bodyPr>
          <a:lstStyle/>
          <a:p>
            <a:pPr algn="just">
              <a:spcAft>
                <a:spcPts val="300"/>
              </a:spcAft>
            </a:pPr>
            <a:r>
              <a:rPr lang="en-US" altLang="zh-CN" b="1" kern="100" dirty="0">
                <a:effectLst/>
                <a:latin typeface="Times New Roman" panose="02020603050405020304" pitchFamily="18" charset="0"/>
                <a:cs typeface="Times New Roman" panose="02020603050405020304" pitchFamily="18" charset="0"/>
              </a:rPr>
              <a:t>2.4.2 </a:t>
            </a:r>
            <a:r>
              <a:rPr lang="en-US" altLang="zh-CN" b="1" kern="100" dirty="0">
                <a:latin typeface="Times New Roman" panose="02020603050405020304" pitchFamily="18" charset="0"/>
                <a:cs typeface="Times New Roman" panose="02020603050405020304" pitchFamily="18" charset="0"/>
              </a:rPr>
              <a:t>A Place for Education</a:t>
            </a:r>
          </a:p>
          <a:p>
            <a:pPr algn="just">
              <a:spcAft>
                <a:spcPts val="300"/>
              </a:spcAft>
            </a:pPr>
            <a:r>
              <a:rPr lang="en-US" altLang="zh-CN" kern="100" dirty="0">
                <a:latin typeface="Times New Roman" panose="02020603050405020304" pitchFamily="18" charset="0"/>
                <a:cs typeface="Times New Roman" panose="02020603050405020304" pitchFamily="18" charset="0"/>
              </a:rPr>
              <a:t>Ecological and environmental education is one of the most important functions of this garden. We made it very interesting that we have hidden the storyline of science in the garden which is waiting for users to explore. The garden is divided into four areas: "Collection" "Purification" "Decomposition" and "Regeneration,” so that it is connected into a logical and complete main storyline. The design team also presented the knowledge of common kitchen waste graphically, waiting for visitors to discover: The fun pavement is inscribed with cartoon characters of microorganisms involved in the decomposition of kitchen waste; the stone paving of the Decomposer Path engraved with the common kitchen waste illustrates and sorts them according to the time of degradation. The edutainment wall shows the products at different stages of the kitchen waste disposal process…They are scattered throughout the garden and create a popular science picture book that is open to the public with the main tour line together.</a:t>
            </a:r>
          </a:p>
          <a:p>
            <a:pPr algn="just">
              <a:spcAft>
                <a:spcPts val="300"/>
              </a:spcAft>
            </a:pPr>
            <a:endParaRPr lang="en-US" altLang="zh-CN" kern="100" dirty="0">
              <a:latin typeface="Times New Roman" panose="02020603050405020304" pitchFamily="18" charset="0"/>
              <a:cs typeface="Times New Roman" panose="02020603050405020304" pitchFamily="18" charset="0"/>
            </a:endParaRPr>
          </a:p>
          <a:p>
            <a:pPr algn="just">
              <a:spcAft>
                <a:spcPts val="300"/>
              </a:spcAft>
            </a:pPr>
            <a:r>
              <a:rPr lang="en-US" altLang="zh-CN" kern="100" dirty="0">
                <a:latin typeface="Times New Roman" panose="02020603050405020304" pitchFamily="18" charset="0"/>
                <a:cs typeface="Times New Roman" panose="02020603050405020304" pitchFamily="18" charset="0"/>
              </a:rPr>
              <a:t>Simultaneously, our landscape language is the hexagon and circle. We used a hexagonal frame to construct the landscape wall furnishings, which are extracted from the shape of the hexagonal carbon structure and the honeycomb. Carbon is the core element throughout the process of organic matter treatment of kitchen waste, the honeycomb echoes the theme of “Bees Make Honey.” We also adopted a circular surface pavement composition to show the recycling of material and energy of kitchen waste.</a:t>
            </a:r>
          </a:p>
          <a:p>
            <a:pPr algn="just">
              <a:spcAft>
                <a:spcPts val="300"/>
              </a:spcAft>
            </a:pPr>
            <a:endParaRPr lang="en-US" altLang="zh-CN" kern="100" dirty="0">
              <a:latin typeface="Times New Roman" panose="02020603050405020304" pitchFamily="18" charset="0"/>
              <a:cs typeface="Times New Roman" panose="02020603050405020304" pitchFamily="18" charset="0"/>
            </a:endParaRPr>
          </a:p>
          <a:p>
            <a:pPr algn="just">
              <a:spcAft>
                <a:spcPts val="300"/>
              </a:spcAft>
            </a:pPr>
            <a:r>
              <a:rPr lang="en-US" altLang="zh-CN" kern="100" dirty="0">
                <a:latin typeface="Times New Roman" panose="02020603050405020304" pitchFamily="18" charset="0"/>
                <a:cs typeface="Times New Roman" panose="02020603050405020304" pitchFamily="18" charset="0"/>
              </a:rPr>
              <a:t>Additionally, the design team used a variety of vegetables commonly found on the tables of locals as plant configurations in response to the theme of kitchen waste. When the novel "Vegetable Garden" attracts the attention of urban residents, the vibrant green plants will naturally arouse people's awareness of cherishing food.</a:t>
            </a:r>
            <a:endParaRPr lang="zh-CN" altLang="zh-CN" kern="1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37286213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7F67AF76-818B-2A7E-57B2-261419712670}"/>
              </a:ext>
            </a:extLst>
          </p:cNvPr>
          <p:cNvSpPr txBox="1"/>
          <p:nvPr/>
        </p:nvSpPr>
        <p:spPr>
          <a:xfrm>
            <a:off x="429453" y="544732"/>
            <a:ext cx="11333094" cy="2977738"/>
          </a:xfrm>
          <a:prstGeom prst="rect">
            <a:avLst/>
          </a:prstGeom>
          <a:noFill/>
        </p:spPr>
        <p:txBody>
          <a:bodyPr wrap="square">
            <a:spAutoFit/>
          </a:bodyPr>
          <a:lstStyle/>
          <a:p>
            <a:pPr algn="just">
              <a:spcAft>
                <a:spcPts val="300"/>
              </a:spcAft>
            </a:pPr>
            <a:r>
              <a:rPr lang="en-US" altLang="zh-CN" b="1" kern="100" dirty="0">
                <a:effectLst/>
                <a:latin typeface="Times New Roman" panose="02020603050405020304" pitchFamily="18" charset="0"/>
                <a:cs typeface="Times New Roman" panose="02020603050405020304" pitchFamily="18" charset="0"/>
              </a:rPr>
              <a:t>2.4.3 </a:t>
            </a:r>
            <a:r>
              <a:rPr lang="en-US" altLang="zh-CN" b="1" kern="100" dirty="0">
                <a:latin typeface="Times New Roman" panose="02020603050405020304" pitchFamily="18" charset="0"/>
                <a:cs typeface="Times New Roman" panose="02020603050405020304" pitchFamily="18" charset="0"/>
              </a:rPr>
              <a:t>A Place for Fun</a:t>
            </a:r>
          </a:p>
          <a:p>
            <a:pPr algn="just">
              <a:spcAft>
                <a:spcPts val="300"/>
              </a:spcAft>
            </a:pPr>
            <a:r>
              <a:rPr lang="en-US" altLang="zh-CN" sz="1800" kern="100" dirty="0">
                <a:effectLst/>
                <a:latin typeface="Times New Roman" panose="02020603050405020304" pitchFamily="18" charset="0"/>
                <a:cs typeface="Times New Roman" panose="02020603050405020304" pitchFamily="18" charset="0"/>
              </a:rPr>
              <a:t>For relative uniform in color and design, the design team consciously incorporated a lot of ingenuity: they imagined the garden as a palette, evergreen trees become the background of the garden; the gallery of bottles is formed by bright yellow, and dark red cans and plastic bottles interspersed with the garden; the water jumps on the beer bottles plunge wall and the green wine bottles, creating a beautiful symphony… Walking into the garden, the collision of sight and hearing bring the recreation of a wild and energetic spatial feeling.</a:t>
            </a:r>
          </a:p>
          <a:p>
            <a:pPr algn="just">
              <a:spcAft>
                <a:spcPts val="300"/>
              </a:spcAft>
            </a:pPr>
            <a:endParaRPr lang="en-US" altLang="zh-CN" kern="100" dirty="0">
              <a:latin typeface="Times New Roman" panose="02020603050405020304" pitchFamily="18" charset="0"/>
              <a:cs typeface="Times New Roman" panose="02020603050405020304" pitchFamily="18" charset="0"/>
            </a:endParaRPr>
          </a:p>
          <a:p>
            <a:pPr algn="just">
              <a:spcAft>
                <a:spcPts val="300"/>
              </a:spcAft>
            </a:pPr>
            <a:r>
              <a:rPr lang="en-US" altLang="zh-CN" sz="1800" kern="100" dirty="0">
                <a:effectLst/>
                <a:latin typeface="Times New Roman" panose="02020603050405020304" pitchFamily="18" charset="0"/>
                <a:cs typeface="Times New Roman" panose="02020603050405020304" pitchFamily="18" charset="0"/>
              </a:rPr>
              <a:t>Furthermore, we also use landscape walls, gallery frames and plant groups to separate and enclosed spaces, which creates quiet, lively and other different atmospheres of space forms. A variety of space options meet better needs of different people.</a:t>
            </a:r>
            <a:endParaRPr lang="zh-CN" altLang="zh-CN" sz="1800" kern="100" dirty="0">
              <a:effectLst/>
              <a:latin typeface="Times New Roman" panose="02020603050405020304" pitchFamily="18" charset="0"/>
              <a:cs typeface="Times New Roman" panose="02020603050405020304" pitchFamily="18" charset="0"/>
            </a:endParaRPr>
          </a:p>
        </p:txBody>
      </p:sp>
      <p:sp>
        <p:nvSpPr>
          <p:cNvPr id="2" name="文本框 1">
            <a:extLst>
              <a:ext uri="{FF2B5EF4-FFF2-40B4-BE49-F238E27FC236}">
                <a16:creationId xmlns:a16="http://schemas.microsoft.com/office/drawing/2014/main" id="{8C638BCD-CC7D-AB09-1157-C0B617A6B814}"/>
              </a:ext>
            </a:extLst>
          </p:cNvPr>
          <p:cNvSpPr txBox="1"/>
          <p:nvPr/>
        </p:nvSpPr>
        <p:spPr>
          <a:xfrm>
            <a:off x="429453" y="3715152"/>
            <a:ext cx="11333094" cy="2716128"/>
          </a:xfrm>
          <a:prstGeom prst="rect">
            <a:avLst/>
          </a:prstGeom>
          <a:noFill/>
        </p:spPr>
        <p:txBody>
          <a:bodyPr wrap="square">
            <a:spAutoFit/>
          </a:bodyPr>
          <a:lstStyle/>
          <a:p>
            <a:pPr algn="just">
              <a:spcAft>
                <a:spcPts val="300"/>
              </a:spcAft>
            </a:pPr>
            <a:r>
              <a:rPr lang="en-US" altLang="zh-CN" sz="2400" b="1" kern="100" dirty="0">
                <a:effectLst/>
                <a:latin typeface="Times New Roman" panose="02020603050405020304" pitchFamily="18" charset="0"/>
                <a:ea typeface="微软雅黑" panose="020B0503020204020204" pitchFamily="34" charset="-122"/>
                <a:cs typeface="Times New Roman" panose="02020603050405020304" pitchFamily="18" charset="0"/>
              </a:rPr>
              <a:t>2.5 </a:t>
            </a:r>
            <a:r>
              <a:rPr lang="en-US" altLang="zh-CN" sz="2400" b="1" kern="100" dirty="0">
                <a:latin typeface="Times New Roman" panose="02020603050405020304" pitchFamily="18" charset="0"/>
                <a:cs typeface="Times New Roman" panose="02020603050405020304" pitchFamily="18" charset="0"/>
              </a:rPr>
              <a:t>Conclusion</a:t>
            </a:r>
          </a:p>
          <a:p>
            <a:pPr algn="just">
              <a:spcAft>
                <a:spcPts val="300"/>
              </a:spcAft>
            </a:pPr>
            <a:r>
              <a:rPr lang="en-US" altLang="zh-CN" kern="100" dirty="0">
                <a:latin typeface="Times New Roman" panose="02020603050405020304" pitchFamily="18" charset="0"/>
                <a:cs typeface="Times New Roman" panose="02020603050405020304" pitchFamily="18" charset="0"/>
              </a:rPr>
              <a:t>The Kitchen Waste Treatment Plant in Nanjing innovatively brings "The Neglected Decomposer" such as waste food containers (wine bottles, plastic bottles, and cans), and recyclable materials onto the stage of the landscape. As the main transformed character, it was built into a beautiful and interesting core display group, hoping to change people's traditional cognition of "heavy pollution" and "dirtiness" of the garbage industry, rediscovering the significant place that the waste treatment plant has been taking. Also, the construction cost has been greatly reduced sustainably. The design pays attention to the landscape regeneration of kitchen waste and the demonstration of advanced clean energy technology and ecological landscape strategy. This design is an exploration of the landscape design of a kitchen waste treatment plant.</a:t>
            </a:r>
            <a:endParaRPr lang="zh-CN" altLang="zh-CN" kern="1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86120280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3B14BF4A-6425-51E7-D00D-B833F4720537}"/>
              </a:ext>
            </a:extLst>
          </p:cNvPr>
          <p:cNvPicPr>
            <a:picLocks noChangeAspect="1"/>
          </p:cNvPicPr>
          <p:nvPr/>
        </p:nvPicPr>
        <p:blipFill rotWithShape="1">
          <a:blip r:embed="rId2">
            <a:extLst>
              <a:ext uri="{28A0092B-C50C-407E-A947-70E740481C1C}">
                <a14:useLocalDpi xmlns:a14="http://schemas.microsoft.com/office/drawing/2010/main" val="0"/>
              </a:ext>
            </a:extLst>
          </a:blip>
          <a:srcRect t="746" b="8605"/>
          <a:stretch/>
        </p:blipFill>
        <p:spPr>
          <a:xfrm>
            <a:off x="107204" y="854350"/>
            <a:ext cx="12028038" cy="4274242"/>
          </a:xfrm>
          <a:prstGeom prst="rect">
            <a:avLst/>
          </a:prstGeom>
        </p:spPr>
      </p:pic>
      <p:sp>
        <p:nvSpPr>
          <p:cNvPr id="2" name="文本框 1">
            <a:extLst>
              <a:ext uri="{FF2B5EF4-FFF2-40B4-BE49-F238E27FC236}">
                <a16:creationId xmlns:a16="http://schemas.microsoft.com/office/drawing/2014/main" id="{2E9A92D1-BFDC-5810-2776-7D841A140681}"/>
              </a:ext>
            </a:extLst>
          </p:cNvPr>
          <p:cNvSpPr txBox="1"/>
          <p:nvPr/>
        </p:nvSpPr>
        <p:spPr>
          <a:xfrm>
            <a:off x="56758" y="5128592"/>
            <a:ext cx="11333094" cy="654025"/>
          </a:xfrm>
          <a:prstGeom prst="rect">
            <a:avLst/>
          </a:prstGeom>
          <a:noFill/>
        </p:spPr>
        <p:txBody>
          <a:bodyPr wrap="square">
            <a:spAutoFit/>
          </a:bodyPr>
          <a:lstStyle/>
          <a:p>
            <a:pPr>
              <a:spcAft>
                <a:spcPts val="300"/>
              </a:spcAft>
            </a:pPr>
            <a:r>
              <a:rPr lang="en-US" altLang="zh-CN" b="1" kern="100" dirty="0">
                <a:latin typeface="Times New Roman" panose="02020603050405020304" pitchFamily="18" charset="0"/>
                <a:cs typeface="Times New Roman" panose="02020603050405020304" pitchFamily="18" charset="0"/>
              </a:rPr>
              <a:t>Site plan</a:t>
            </a:r>
          </a:p>
          <a:p>
            <a:pPr>
              <a:spcAft>
                <a:spcPts val="300"/>
              </a:spcAft>
            </a:pPr>
            <a:r>
              <a:rPr lang="en-US" altLang="zh-CN" sz="1600" kern="100" dirty="0">
                <a:latin typeface="Times New Roman" panose="02020603050405020304" pitchFamily="18" charset="0"/>
                <a:cs typeface="Times New Roman" panose="02020603050405020304" pitchFamily="18" charset="0"/>
              </a:rPr>
              <a:t>The project is located in the </a:t>
            </a:r>
            <a:r>
              <a:rPr lang="en-US" altLang="zh-CN" sz="1600" kern="100" dirty="0" err="1">
                <a:latin typeface="Times New Roman" panose="02020603050405020304" pitchFamily="18" charset="0"/>
                <a:cs typeface="Times New Roman" panose="02020603050405020304" pitchFamily="18" charset="0"/>
              </a:rPr>
              <a:t>Qixia</a:t>
            </a:r>
            <a:r>
              <a:rPr lang="en-US" altLang="zh-CN" sz="1600" kern="100" dirty="0">
                <a:latin typeface="Times New Roman" panose="02020603050405020304" pitchFamily="18" charset="0"/>
                <a:cs typeface="Times New Roman" panose="02020603050405020304" pitchFamily="18" charset="0"/>
              </a:rPr>
              <a:t> District of Nanjing, which is a beautiful waste-free garden and an educational base open to the public.</a:t>
            </a:r>
            <a:endParaRPr lang="zh-CN" altLang="zh-CN" sz="1600" kern="1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63365031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27507214-A3DC-B302-954E-7F9CA91F26C6}"/>
              </a:ext>
            </a:extLst>
          </p:cNvPr>
          <p:cNvPicPr>
            <a:picLocks noChangeAspect="1"/>
          </p:cNvPicPr>
          <p:nvPr/>
        </p:nvPicPr>
        <p:blipFill rotWithShape="1">
          <a:blip r:embed="rId2">
            <a:extLst>
              <a:ext uri="{28A0092B-C50C-407E-A947-70E740481C1C}">
                <a14:useLocalDpi xmlns:a14="http://schemas.microsoft.com/office/drawing/2010/main" val="0"/>
              </a:ext>
            </a:extLst>
          </a:blip>
          <a:srcRect b="9264"/>
          <a:stretch/>
        </p:blipFill>
        <p:spPr>
          <a:xfrm>
            <a:off x="300198" y="331671"/>
            <a:ext cx="11591604" cy="5512537"/>
          </a:xfrm>
          <a:prstGeom prst="rect">
            <a:avLst/>
          </a:prstGeom>
        </p:spPr>
      </p:pic>
      <p:sp>
        <p:nvSpPr>
          <p:cNvPr id="2" name="文本框 1">
            <a:extLst>
              <a:ext uri="{FF2B5EF4-FFF2-40B4-BE49-F238E27FC236}">
                <a16:creationId xmlns:a16="http://schemas.microsoft.com/office/drawing/2014/main" id="{A937B9F1-1510-B8DC-D0ED-E23517494E46}"/>
              </a:ext>
            </a:extLst>
          </p:cNvPr>
          <p:cNvSpPr txBox="1"/>
          <p:nvPr/>
        </p:nvSpPr>
        <p:spPr>
          <a:xfrm>
            <a:off x="222410" y="5774634"/>
            <a:ext cx="11969590" cy="900246"/>
          </a:xfrm>
          <a:prstGeom prst="rect">
            <a:avLst/>
          </a:prstGeom>
          <a:noFill/>
        </p:spPr>
        <p:txBody>
          <a:bodyPr wrap="square">
            <a:spAutoFit/>
          </a:bodyPr>
          <a:lstStyle/>
          <a:p>
            <a:pPr>
              <a:spcAft>
                <a:spcPts val="300"/>
              </a:spcAft>
            </a:pPr>
            <a:r>
              <a:rPr lang="en-US" altLang="zh-CN" b="1" kern="100" dirty="0">
                <a:latin typeface="Times New Roman" panose="02020603050405020304" pitchFamily="18" charset="0"/>
                <a:cs typeface="Times New Roman" panose="02020603050405020304" pitchFamily="18" charset="0"/>
              </a:rPr>
              <a:t>Material sources</a:t>
            </a:r>
          </a:p>
          <a:p>
            <a:pPr>
              <a:spcAft>
                <a:spcPts val="300"/>
              </a:spcAft>
            </a:pPr>
            <a:r>
              <a:rPr lang="en-US" altLang="zh-CN" sz="1600" kern="100" dirty="0">
                <a:latin typeface="Times New Roman" panose="02020603050405020304" pitchFamily="18" charset="0"/>
                <a:cs typeface="Times New Roman" panose="02020603050405020304" pitchFamily="18" charset="0"/>
              </a:rPr>
              <a:t>Waste materials are used to make landscape walls, furnishings, and paintings. We recycled wine bottles, cans, and discarded construction materials to make the “waste” into the protagonist of the landscape stage. </a:t>
            </a:r>
            <a:endParaRPr lang="zh-CN" altLang="zh-CN" sz="1600" kern="1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752259960"/>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268</TotalTime>
  <Words>1960</Words>
  <Application>Microsoft Office PowerPoint</Application>
  <PresentationFormat>宽屏</PresentationFormat>
  <Paragraphs>60</Paragraphs>
  <Slides>17</Slides>
  <Notes>0</Notes>
  <HiddenSlides>0</HiddenSlides>
  <MMClips>0</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17</vt:i4>
      </vt:variant>
    </vt:vector>
  </HeadingPairs>
  <TitlesOfParts>
    <vt:vector size="22" baseType="lpstr">
      <vt:lpstr>等线</vt:lpstr>
      <vt:lpstr>等线 Light</vt:lpstr>
      <vt:lpstr>Arial</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 lbert</dc:creator>
  <cp:lastModifiedBy>liu yuan</cp:lastModifiedBy>
  <cp:revision>17</cp:revision>
  <dcterms:created xsi:type="dcterms:W3CDTF">2023-03-30T07:24:18Z</dcterms:created>
  <dcterms:modified xsi:type="dcterms:W3CDTF">2023-04-03T07:36:50Z</dcterms:modified>
</cp:coreProperties>
</file>