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6" r:id="rId6"/>
    <p:sldId id="277" r:id="rId7"/>
    <p:sldId id="279" r:id="rId8"/>
    <p:sldId id="284" r:id="rId9"/>
    <p:sldId id="285" r:id="rId10"/>
    <p:sldId id="269" r:id="rId11"/>
    <p:sldId id="272" r:id="rId12"/>
    <p:sldId id="288" r:id="rId13"/>
    <p:sldId id="27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5" autoAdjust="0"/>
    <p:restoredTop sz="94660"/>
  </p:normalViewPr>
  <p:slideViewPr>
    <p:cSldViewPr snapToGrid="0">
      <p:cViewPr>
        <p:scale>
          <a:sx n="100" d="100"/>
          <a:sy n="100" d="100"/>
        </p:scale>
        <p:origin x="70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9995-87A3-459D-A5CD-75E805E416AC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36C3-7804-4CA3-925C-87BF600A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41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9995-87A3-459D-A5CD-75E805E416AC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36C3-7804-4CA3-925C-87BF600A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46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9995-87A3-459D-A5CD-75E805E416AC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36C3-7804-4CA3-925C-87BF600A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791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9995-87A3-459D-A5CD-75E805E416AC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36C3-7804-4CA3-925C-87BF600A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700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9995-87A3-459D-A5CD-75E805E416AC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36C3-7804-4CA3-925C-87BF600A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29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9995-87A3-459D-A5CD-75E805E416AC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36C3-7804-4CA3-925C-87BF600A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019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9995-87A3-459D-A5CD-75E805E416AC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36C3-7804-4CA3-925C-87BF600A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9995-87A3-459D-A5CD-75E805E416AC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36C3-7804-4CA3-925C-87BF600A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3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9995-87A3-459D-A5CD-75E805E416AC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36C3-7804-4CA3-925C-87BF600A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694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9995-87A3-459D-A5CD-75E805E416AC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36C3-7804-4CA3-925C-87BF600A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40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59995-87A3-459D-A5CD-75E805E416AC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936C3-7804-4CA3-925C-87BF600A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59995-87A3-459D-A5CD-75E805E416AC}" type="datetimeFigureOut">
              <a:rPr lang="en-US" smtClean="0"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936C3-7804-4CA3-925C-87BF600A8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98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8.png"/><Relationship Id="rId9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1.wdp"/><Relationship Id="rId7" Type="http://schemas.microsoft.com/office/2007/relationships/hdphoto" Target="../media/hdphoto1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12.wdp"/><Relationship Id="rId4" Type="http://schemas.openxmlformats.org/officeDocument/2006/relationships/image" Target="../media/image19.png"/><Relationship Id="rId9" Type="http://schemas.microsoft.com/office/2007/relationships/hdphoto" Target="../media/hdphoto1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2 Black and Brown Studio Lighting in White Roo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374" r="1902" b="1901"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7253" y="4237546"/>
            <a:ext cx="1274837" cy="10010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1330" y="1427265"/>
            <a:ext cx="110866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Influencer marketing</a:t>
            </a:r>
          </a:p>
          <a:p>
            <a:pPr algn="ctr"/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Proposal template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42166" y="3419715"/>
            <a:ext cx="4905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by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1331" y="563492"/>
            <a:ext cx="11086682" cy="5731015"/>
          </a:xfrm>
          <a:prstGeom prst="rect">
            <a:avLst/>
          </a:prstGeom>
          <a:noFill/>
          <a:ln w="349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150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368731" y="1042726"/>
            <a:ext cx="8780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Influencer marketing campaign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558375"/>
            <a:ext cx="7647137" cy="429220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244281" y="3045453"/>
            <a:ext cx="4905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Marketing stuff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772465" y="2803391"/>
            <a:ext cx="24067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51331" y="563492"/>
            <a:ext cx="11086682" cy="5731015"/>
          </a:xfrm>
          <a:prstGeom prst="rect">
            <a:avLst/>
          </a:prstGeom>
          <a:noFill/>
          <a:ln w="349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0819508" y="6580185"/>
            <a:ext cx="137249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222222"/>
                </a:solidFill>
                <a:latin typeface="Quicksand Book" panose="02070303000000060000" pitchFamily="18" charset="0"/>
              </a:rPr>
              <a:t>© SushiVid SDN BHD</a:t>
            </a:r>
            <a:endParaRPr lang="en-US" sz="900" dirty="0">
              <a:latin typeface="Quicksand Book" panose="0207030300000006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42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598883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655513" y="2464699"/>
            <a:ext cx="560605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We have seen how minimalist watches like MVMT and Daniel Wellington Food  or even hipster streetwear Pestle and Mortar &amp; Stoned and Co have utilized influencers on Instagram to create brand affinity.</a:t>
            </a:r>
          </a:p>
          <a:p>
            <a:pPr algn="just"/>
            <a:endParaRPr lang="en-US" sz="1600" dirty="0">
              <a:solidFill>
                <a:schemeClr val="tx2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Can we replicate that formula for your campaign? </a:t>
            </a:r>
          </a:p>
          <a:p>
            <a:pPr algn="just"/>
            <a:endParaRPr lang="en-US" sz="1600" dirty="0">
              <a:solidFill>
                <a:schemeClr val="tx2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It focuses on engaging an army of micro-influencers to promote your campaign during the time you wish.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The aim of this undertaking to put your campaign at the top of the minds of people.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55513" y="1729914"/>
            <a:ext cx="28628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Your Campaign Objective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83607" y="2243724"/>
            <a:ext cx="24067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676030" y="631328"/>
            <a:ext cx="6128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Influencer Idea</a:t>
            </a:r>
          </a:p>
        </p:txBody>
      </p:sp>
      <p:sp>
        <p:nvSpPr>
          <p:cNvPr id="7" name="Rectangle 6"/>
          <p:cNvSpPr/>
          <p:nvPr/>
        </p:nvSpPr>
        <p:spPr>
          <a:xfrm>
            <a:off x="10819508" y="6580185"/>
            <a:ext cx="137249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222222"/>
                </a:solidFill>
                <a:latin typeface="Quicksand Book" panose="02070303000000060000" pitchFamily="18" charset="0"/>
              </a:rPr>
              <a:t>© SushiVid SDN BHD</a:t>
            </a:r>
            <a:endParaRPr lang="en-US" sz="900" dirty="0">
              <a:latin typeface="Quicksand Book" panose="0207030300000006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11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997038" y="-1"/>
            <a:ext cx="9194961" cy="685800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525521" y="2926112"/>
            <a:ext cx="45162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18 – 35 year </a:t>
            </a:r>
            <a:r>
              <a:rPr lang="en-US" dirty="0" err="1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olds</a:t>
            </a:r>
            <a:r>
              <a:rPr lang="en-US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</a:t>
            </a:r>
          </a:p>
          <a:p>
            <a:endParaRPr lang="en-US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Female - Targeted</a:t>
            </a:r>
          </a:p>
          <a:p>
            <a:endParaRPr lang="en-US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Bachelor’s Degree holder</a:t>
            </a:r>
          </a:p>
          <a:p>
            <a:endParaRPr lang="en-US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5" name="Isosceles Triangle 4"/>
          <p:cNvSpPr/>
          <p:nvPr/>
        </p:nvSpPr>
        <p:spPr>
          <a:xfrm rot="5400000">
            <a:off x="1107895" y="2991242"/>
            <a:ext cx="268607" cy="231558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Isosceles Triangle 20"/>
          <p:cNvSpPr/>
          <p:nvPr/>
        </p:nvSpPr>
        <p:spPr>
          <a:xfrm rot="5400000">
            <a:off x="1107895" y="3804080"/>
            <a:ext cx="268607" cy="231558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Isosceles Triangle 21"/>
          <p:cNvSpPr/>
          <p:nvPr/>
        </p:nvSpPr>
        <p:spPr>
          <a:xfrm rot="5400000">
            <a:off x="1107895" y="4616917"/>
            <a:ext cx="268607" cy="231558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996788" y="1566842"/>
            <a:ext cx="569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Choosing influencer is not just about their reach, it is more about how engaged and relevant they are to the brand they are promoting.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17305" y="468256"/>
            <a:ext cx="5869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Audience Target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819508" y="6580185"/>
            <a:ext cx="137249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222222"/>
                </a:solidFill>
                <a:latin typeface="Quicksand Book" panose="02070303000000060000" pitchFamily="18" charset="0"/>
              </a:rPr>
              <a:t>© SushiVid SDN BHD</a:t>
            </a:r>
            <a:endParaRPr lang="en-US" sz="900" dirty="0">
              <a:latin typeface="Quicksand Book" panose="0207030300000006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290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80252" y="1988263"/>
            <a:ext cx="5811748" cy="4381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52658" y="550370"/>
            <a:ext cx="1108668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Instagram Buzz</a:t>
            </a:r>
          </a:p>
        </p:txBody>
      </p:sp>
      <p:sp>
        <p:nvSpPr>
          <p:cNvPr id="7" name="Rectangle 6"/>
          <p:cNvSpPr/>
          <p:nvPr/>
        </p:nvSpPr>
        <p:spPr>
          <a:xfrm>
            <a:off x="552658" y="380346"/>
            <a:ext cx="11086682" cy="1263378"/>
          </a:xfrm>
          <a:prstGeom prst="rect">
            <a:avLst/>
          </a:prstGeom>
          <a:noFill/>
          <a:ln w="3492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29803" y="2565454"/>
            <a:ext cx="464541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Get small Instagrammers to post 1 -2 Instagram pictures</a:t>
            </a:r>
          </a:p>
          <a:p>
            <a:endParaRPr lang="en-US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Collaborate with 20-30 of them to snap a picture of them doing something (</a:t>
            </a:r>
            <a:r>
              <a:rPr lang="en-US" dirty="0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i.e</a:t>
            </a:r>
            <a:r>
              <a:rPr lang="en-US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picture at concourse area with festival decorations or specific shop like massage, or bar)</a:t>
            </a:r>
          </a:p>
          <a:p>
            <a:endParaRPr lang="en-US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Get Instagram with 15k followers and below.</a:t>
            </a:r>
          </a:p>
          <a:p>
            <a:endParaRPr lang="en-US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" name="Isosceles Triangle 10"/>
          <p:cNvSpPr/>
          <p:nvPr/>
        </p:nvSpPr>
        <p:spPr>
          <a:xfrm rot="5400000">
            <a:off x="6780707" y="2630584"/>
            <a:ext cx="268607" cy="23155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Isosceles Triangle 11"/>
          <p:cNvSpPr/>
          <p:nvPr/>
        </p:nvSpPr>
        <p:spPr>
          <a:xfrm rot="5400000">
            <a:off x="6778507" y="3725113"/>
            <a:ext cx="268607" cy="23155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Isosceles Triangle 12"/>
          <p:cNvSpPr/>
          <p:nvPr/>
        </p:nvSpPr>
        <p:spPr>
          <a:xfrm rot="5400000">
            <a:off x="6781582" y="5361497"/>
            <a:ext cx="268607" cy="23155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988263"/>
            <a:ext cx="6380250" cy="43815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819508" y="6580185"/>
            <a:ext cx="137249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222222"/>
                </a:solidFill>
                <a:latin typeface="Quicksand Book" panose="02070303000000060000" pitchFamily="18" charset="0"/>
              </a:rPr>
              <a:t>© SushiVid SDN BHD</a:t>
            </a:r>
            <a:endParaRPr lang="en-US" sz="900" dirty="0">
              <a:latin typeface="Quicksand Book" panose="0207030300000006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338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77531" y="2623757"/>
            <a:ext cx="45162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Vlog</a:t>
            </a:r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: YouTubers to spend all day at X Mall.</a:t>
            </a: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This is to showcase the things visitors can do/buy. </a:t>
            </a: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Videos title example, “Day out with my homies” All expenses paid by X Mall.</a:t>
            </a: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Video Example: </a:t>
            </a: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" name="Isosceles Triangle 10"/>
          <p:cNvSpPr/>
          <p:nvPr/>
        </p:nvSpPr>
        <p:spPr>
          <a:xfrm rot="5400000">
            <a:off x="5860567" y="2664174"/>
            <a:ext cx="268607" cy="231558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Isosceles Triangle 11"/>
          <p:cNvSpPr/>
          <p:nvPr/>
        </p:nvSpPr>
        <p:spPr>
          <a:xfrm rot="5400000">
            <a:off x="5858367" y="3386072"/>
            <a:ext cx="268607" cy="231558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5861442" y="4120114"/>
            <a:ext cx="268607" cy="231558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803986" y="1443795"/>
            <a:ext cx="4989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Supplementary content to go with the main idea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32081" y="2132605"/>
            <a:ext cx="24067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03988" y="344962"/>
            <a:ext cx="6255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YouTube - Vlog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68" y="91128"/>
            <a:ext cx="2393879" cy="38487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8000" contras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9087" y="3228519"/>
            <a:ext cx="2370997" cy="35605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667" y="4084426"/>
            <a:ext cx="2393880" cy="27010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6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9086" y="91128"/>
            <a:ext cx="2370998" cy="30243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49211" y="3678092"/>
            <a:ext cx="7553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sz="900" dirty="0">
                <a:latin typeface="Caviar Dreams" panose="020B0402020204020504" pitchFamily="34" charset="0"/>
              </a:rPr>
              <a:t>@</a:t>
            </a:r>
            <a:r>
              <a:rPr lang="en-US" sz="900" dirty="0" err="1">
                <a:latin typeface="Caviar Dreams" panose="020B0402020204020504" pitchFamily="34" charset="0"/>
              </a:rPr>
              <a:t>tianchad</a:t>
            </a:r>
            <a:endParaRPr lang="en-US" sz="900" dirty="0">
              <a:latin typeface="Caviar Dreams" panose="020B04020202040205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48733" y="2825764"/>
            <a:ext cx="9172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sz="900" dirty="0">
                <a:solidFill>
                  <a:schemeClr val="bg1"/>
                </a:solidFill>
                <a:latin typeface="Caviar Dreams" panose="020B0402020204020504" pitchFamily="34" charset="0"/>
              </a:rPr>
              <a:t>@</a:t>
            </a:r>
            <a:r>
              <a:rPr lang="en-US" sz="900" dirty="0" err="1">
                <a:solidFill>
                  <a:schemeClr val="bg1"/>
                </a:solidFill>
                <a:latin typeface="Caviar Dreams" panose="020B0402020204020504" pitchFamily="34" charset="0"/>
              </a:rPr>
              <a:t>farhankapor</a:t>
            </a:r>
            <a:endParaRPr lang="en-US" sz="900" dirty="0">
              <a:solidFill>
                <a:schemeClr val="bg1"/>
              </a:solidFill>
              <a:latin typeface="Caviar Dreams" panose="020B04020202040205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44006" y="4101589"/>
            <a:ext cx="9028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sz="900" dirty="0">
                <a:latin typeface="Caviar Dreams" panose="020B0402020204020504" pitchFamily="34" charset="0"/>
              </a:rPr>
              <a:t>@</a:t>
            </a:r>
            <a:r>
              <a:rPr lang="en-US" sz="900" dirty="0" err="1">
                <a:latin typeface="Caviar Dreams" panose="020B0402020204020504" pitchFamily="34" charset="0"/>
              </a:rPr>
              <a:t>jessicachaw</a:t>
            </a:r>
            <a:endParaRPr lang="en-US" sz="900" dirty="0">
              <a:latin typeface="Caviar Dreams" panose="020B04020202040205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46817" y="6460948"/>
            <a:ext cx="82105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sz="900" dirty="0">
                <a:latin typeface="Caviar Dreams" panose="020B0402020204020504" pitchFamily="34" charset="0"/>
              </a:rPr>
              <a:t>@</a:t>
            </a:r>
            <a:r>
              <a:rPr lang="en-US" sz="900" dirty="0" err="1">
                <a:latin typeface="Caviar Dreams" panose="020B0402020204020504" pitchFamily="34" charset="0"/>
              </a:rPr>
              <a:t>adlinaanis</a:t>
            </a:r>
            <a:endParaRPr lang="en-US" sz="900" dirty="0">
              <a:latin typeface="Caviar Dreams" panose="020B0402020204020504" pitchFamily="34" charset="0"/>
            </a:endParaRPr>
          </a:p>
          <a:p>
            <a:br>
              <a:rPr lang="en-US" sz="900" dirty="0">
                <a:latin typeface="Caviar Dreams" panose="020B0402020204020504" pitchFamily="34" charset="0"/>
              </a:rPr>
            </a:br>
            <a:endParaRPr lang="en-US" sz="900" dirty="0">
              <a:latin typeface="Caviar Dreams" panose="020B04020202040205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819508" y="6580185"/>
            <a:ext cx="137249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222222"/>
                </a:solidFill>
                <a:latin typeface="Quicksand Book" panose="02070303000000060000" pitchFamily="18" charset="0"/>
              </a:rPr>
              <a:t>© SushiVid SDN BHD</a:t>
            </a:r>
            <a:endParaRPr lang="en-US" sz="900" dirty="0">
              <a:latin typeface="Quicksand Book" panose="0207030300000006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376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319734" y="2487640"/>
            <a:ext cx="45162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Shopping Haul – Get one/two beauty/fashion YouTubers to shop.</a:t>
            </a: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This video will basically show the things you could buy at the shopping mall. </a:t>
            </a: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Video title example: “My entire outfit was bought in this mall!”</a:t>
            </a:r>
          </a:p>
          <a:p>
            <a:endParaRPr lang="en-US" sz="1600" b="1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sz="1600" b="1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Video example:</a:t>
            </a:r>
          </a:p>
          <a:p>
            <a:endParaRPr lang="en-US" sz="1600" i="1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" name="Isosceles Triangle 10"/>
          <p:cNvSpPr/>
          <p:nvPr/>
        </p:nvSpPr>
        <p:spPr>
          <a:xfrm rot="5400000">
            <a:off x="5902770" y="2528057"/>
            <a:ext cx="268607" cy="231558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Isosceles Triangle 11"/>
          <p:cNvSpPr/>
          <p:nvPr/>
        </p:nvSpPr>
        <p:spPr>
          <a:xfrm rot="5400000">
            <a:off x="5900570" y="3241708"/>
            <a:ext cx="268607" cy="231558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5903645" y="3992234"/>
            <a:ext cx="268607" cy="231558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846190" y="1402456"/>
            <a:ext cx="4237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Supplementary Idea – Shopping Haul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74284" y="1916266"/>
            <a:ext cx="24067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760059" y="303870"/>
            <a:ext cx="7231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Youtube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 - Haul</a:t>
            </a:r>
          </a:p>
        </p:txBody>
      </p:sp>
      <p:sp>
        <p:nvSpPr>
          <p:cNvPr id="19" name="Isosceles Triangle 18"/>
          <p:cNvSpPr/>
          <p:nvPr/>
        </p:nvSpPr>
        <p:spPr>
          <a:xfrm rot="5400000">
            <a:off x="5932475" y="4713052"/>
            <a:ext cx="268607" cy="231558"/>
          </a:xfrm>
          <a:prstGeom prst="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0528" y="100611"/>
            <a:ext cx="2370996" cy="301033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0528" y="3314199"/>
            <a:ext cx="2359555" cy="346084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575" y="92465"/>
            <a:ext cx="2393878" cy="39041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86748" y="3696029"/>
            <a:ext cx="88582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900" dirty="0">
                <a:solidFill>
                  <a:schemeClr val="bg1"/>
                </a:solidFill>
                <a:latin typeface="Caviar Dreams" panose="020B0402020204020504" pitchFamily="34" charset="0"/>
              </a:rPr>
              <a:t>@</a:t>
            </a:r>
            <a:r>
              <a:rPr lang="en-US" sz="900" dirty="0" err="1">
                <a:solidFill>
                  <a:schemeClr val="bg1"/>
                </a:solidFill>
                <a:latin typeface="Caviar Dreams" panose="020B0402020204020504" pitchFamily="34" charset="0"/>
              </a:rPr>
              <a:t>ezzat.eddy</a:t>
            </a:r>
            <a:endParaRPr lang="en-US" sz="900" dirty="0">
              <a:solidFill>
                <a:schemeClr val="bg1"/>
              </a:solidFill>
              <a:latin typeface="Caviar Dreams" panose="020B04020202040205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05166" y="2778140"/>
            <a:ext cx="75491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900" dirty="0">
                <a:solidFill>
                  <a:schemeClr val="bg1"/>
                </a:solidFill>
                <a:latin typeface="Caviar Dreams" panose="020B0402020204020504" pitchFamily="34" charset="0"/>
              </a:rPr>
              <a:t>@</a:t>
            </a:r>
            <a:r>
              <a:rPr lang="en-US" sz="900" dirty="0" err="1">
                <a:solidFill>
                  <a:schemeClr val="bg1"/>
                </a:solidFill>
                <a:latin typeface="Caviar Dreams" panose="020B0402020204020504" pitchFamily="34" charset="0"/>
              </a:rPr>
              <a:t>lissapissa</a:t>
            </a:r>
            <a:endParaRPr lang="en-US" sz="900" dirty="0">
              <a:solidFill>
                <a:schemeClr val="bg1"/>
              </a:solidFill>
              <a:latin typeface="Caviar Dreams" panose="020B04020202040205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067176" y="6426215"/>
            <a:ext cx="89046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900" dirty="0">
                <a:solidFill>
                  <a:schemeClr val="bg1"/>
                </a:solidFill>
                <a:latin typeface="Caviar Dreams" panose="020B0402020204020504" pitchFamily="34" charset="0"/>
              </a:rPr>
              <a:t>@</a:t>
            </a:r>
            <a:r>
              <a:rPr lang="en-US" sz="900" dirty="0" err="1">
                <a:solidFill>
                  <a:schemeClr val="bg1"/>
                </a:solidFill>
                <a:latin typeface="Caviar Dreams" panose="020B0402020204020504" pitchFamily="34" charset="0"/>
              </a:rPr>
              <a:t>thenatstory</a:t>
            </a:r>
            <a:endParaRPr lang="en-US" sz="900" dirty="0">
              <a:solidFill>
                <a:schemeClr val="bg1"/>
              </a:solidFill>
              <a:latin typeface="Caviar Dreams" panose="020B04020202040205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/>
          <a:srcRect l="27456" t="15845" r="48804" b="34961"/>
          <a:stretch/>
        </p:blipFill>
        <p:spPr>
          <a:xfrm>
            <a:off x="101573" y="4087906"/>
            <a:ext cx="2393879" cy="268713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609612" y="6413530"/>
            <a:ext cx="8909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900" dirty="0">
                <a:latin typeface="Caviar Dreams" panose="020B0402020204020504" pitchFamily="34" charset="0"/>
              </a:rPr>
              <a:t>@</a:t>
            </a:r>
            <a:r>
              <a:rPr lang="en-US" sz="900" dirty="0" err="1">
                <a:latin typeface="Caviar Dreams" panose="020B0402020204020504" pitchFamily="34" charset="0"/>
              </a:rPr>
              <a:t>arisachow</a:t>
            </a:r>
            <a:endParaRPr lang="en-US" sz="900" dirty="0">
              <a:latin typeface="Caviar Dreams" panose="020B04020202040205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819508" y="6580185"/>
            <a:ext cx="137249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222222"/>
                </a:solidFill>
                <a:latin typeface="Quicksand Book" panose="02070303000000060000" pitchFamily="18" charset="0"/>
              </a:rPr>
              <a:t>© SushiVid SDN BHD</a:t>
            </a:r>
            <a:endParaRPr lang="en-US" sz="900" dirty="0">
              <a:latin typeface="Quicksand Book" panose="0207030300000006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388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inimal header image / copy spa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79" t="13816" r="179" b="2231"/>
          <a:stretch/>
        </p:blipFill>
        <p:spPr bwMode="auto">
          <a:xfrm>
            <a:off x="-42781" y="-993"/>
            <a:ext cx="1224676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1331" y="2332905"/>
            <a:ext cx="110866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Talent samples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1331" y="3996801"/>
            <a:ext cx="11086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Smaller “Content Creators”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5975661" y="3603658"/>
            <a:ext cx="24067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51331" y="563492"/>
            <a:ext cx="11086682" cy="5731015"/>
          </a:xfrm>
          <a:prstGeom prst="rect">
            <a:avLst/>
          </a:prstGeom>
          <a:noFill/>
          <a:ln w="476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819508" y="6580185"/>
            <a:ext cx="137249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222222"/>
                </a:solidFill>
                <a:latin typeface="Quicksand Book" panose="02070303000000060000" pitchFamily="18" charset="0"/>
              </a:rPr>
              <a:t>© SushiVid SDN BHD</a:t>
            </a:r>
            <a:endParaRPr lang="en-US" sz="900" dirty="0">
              <a:latin typeface="Quicksand Book" panose="0207030300000006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58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amera, equipment, film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5141913" cy="686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Isosceles Triangle 3"/>
          <p:cNvSpPr/>
          <p:nvPr/>
        </p:nvSpPr>
        <p:spPr>
          <a:xfrm rot="16200000">
            <a:off x="4353724" y="3138379"/>
            <a:ext cx="1001807" cy="5812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676031" y="2542485"/>
            <a:ext cx="60550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To create that buzz, we can target the use of smaller Instagrammers and YouTubers.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 win-win situation where the channel can leverage on their popularity to initially grow and get the word out about the channel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They will be filming three videos in one sitting. Videos can be of from different segments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There will be at least two talents in one sitting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Talents will be rotated to see which one resonates well with audience.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5512" y="1729914"/>
            <a:ext cx="4452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People who will be promoting!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83607" y="2243724"/>
            <a:ext cx="24067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676030" y="631328"/>
            <a:ext cx="4032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Talents</a:t>
            </a:r>
          </a:p>
        </p:txBody>
      </p:sp>
      <p:sp>
        <p:nvSpPr>
          <p:cNvPr id="8" name="Rectangle 7"/>
          <p:cNvSpPr/>
          <p:nvPr/>
        </p:nvSpPr>
        <p:spPr>
          <a:xfrm>
            <a:off x="10819508" y="6580185"/>
            <a:ext cx="137249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222222"/>
                </a:solidFill>
                <a:latin typeface="Quicksand Book" panose="02070303000000060000" pitchFamily="18" charset="0"/>
              </a:rPr>
              <a:t>© SushiVid SDN BHD</a:t>
            </a:r>
            <a:endParaRPr lang="en-US" sz="900" dirty="0">
              <a:latin typeface="Quicksand Book" panose="0207030300000006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518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8341559" cy="55177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1331" y="2578028"/>
            <a:ext cx="10767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rPr>
              <a:t>Where magic is made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1331" y="969415"/>
            <a:ext cx="10767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Cost Estimate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078114" y="2212527"/>
            <a:ext cx="24067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51331" y="563492"/>
            <a:ext cx="11086682" cy="5731015"/>
          </a:xfrm>
          <a:prstGeom prst="rect">
            <a:avLst/>
          </a:prstGeom>
          <a:noFill/>
          <a:ln w="508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819508" y="6580185"/>
            <a:ext cx="137249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222222"/>
                </a:solidFill>
                <a:latin typeface="Quicksand Book" panose="02070303000000060000" pitchFamily="18" charset="0"/>
              </a:rPr>
              <a:t>© SushiVid SDN BHD</a:t>
            </a:r>
            <a:endParaRPr lang="en-US" sz="900" dirty="0">
              <a:latin typeface="Quicksand Book" panose="0207030300000006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971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974284" y="2487640"/>
            <a:ext cx="572344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Cost Breakdown:</a:t>
            </a: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30 Instagrammers – RM7,000 - RM11,000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sz="1600" b="1" u="sng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Breakdown</a:t>
            </a:r>
          </a:p>
          <a:p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10 Instagrammers 10k – 20k followers- RM 300/post</a:t>
            </a:r>
          </a:p>
          <a:p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2 post package - RM500</a:t>
            </a: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20 Instagrammers 5k – 20k followers – RM200/post</a:t>
            </a:r>
          </a:p>
          <a:p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2 post package – RM300</a:t>
            </a: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Lifestyle / Beauty YouTuber – RM2,000/content creator – views  4,000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46189" y="1402456"/>
            <a:ext cx="32046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Cost Estimate : RM91,000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74284" y="1916266"/>
            <a:ext cx="24067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46191" y="303870"/>
            <a:ext cx="6345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Cost Estimate</a:t>
            </a:r>
          </a:p>
        </p:txBody>
      </p:sp>
      <p:pic>
        <p:nvPicPr>
          <p:cNvPr id="1026" name="Picture 2" descr="Woman with brown hair doing lipstick and holding little mirror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89085" y="3215810"/>
            <a:ext cx="2370998" cy="355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lose-up of Smart Phone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89084" y="116710"/>
            <a:ext cx="2370999" cy="301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erson Holding White Android Smartphone While Taking Self Photo Near in Yellow Flower during Daytime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3013" y="4069376"/>
            <a:ext cx="2393880" cy="270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erson Holding Iphone 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3013" y="116710"/>
            <a:ext cx="2393881" cy="3875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0819508" y="6580185"/>
            <a:ext cx="137249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222222"/>
                </a:solidFill>
                <a:latin typeface="Quicksand Book" panose="02070303000000060000" pitchFamily="18" charset="0"/>
              </a:rPr>
              <a:t>© SushiVid SDN BHD</a:t>
            </a:r>
            <a:endParaRPr lang="en-US" sz="900" dirty="0">
              <a:latin typeface="Quicksand Book" panose="0207030300000006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005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81580" y="99999"/>
            <a:ext cx="2256749" cy="415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73432" y="116291"/>
            <a:ext cx="1904136" cy="328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73432" y="3482307"/>
            <a:ext cx="1904136" cy="329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974284" y="2642385"/>
            <a:ext cx="486174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YouTube </a:t>
            </a:r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– Figure 1 – Data are updated every three days. Track the performance of a campaign by view distribution, gender, age, and location, and click through rates.</a:t>
            </a: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sz="1600" b="1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Instagram</a:t>
            </a:r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– Figure 2 - All Instagram posts will be reported twice; their performance in the first, and second week of posting. At the end of the campaign, all post performance will be collated into whole campaign report.</a:t>
            </a: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sz="1600" dirty="0">
                <a:solidFill>
                  <a:srgbClr val="473E4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If Instagrammer has  Instagram Insights. That will be provided.</a:t>
            </a: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en-US" sz="1600" dirty="0">
              <a:solidFill>
                <a:srgbClr val="473E4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46189" y="1557201"/>
            <a:ext cx="3915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YouTube and Instagram Reports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600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74284" y="2071011"/>
            <a:ext cx="240675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46191" y="458615"/>
            <a:ext cx="6345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Reporting Style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3038" y="4256760"/>
            <a:ext cx="191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dirty="0">
                <a:latin typeface="Roboto Light" pitchFamily="2" charset="0"/>
                <a:ea typeface="Roboto Light" pitchFamily="2" charset="0"/>
              </a:rPr>
              <a:t>Figure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247" y="6316653"/>
            <a:ext cx="191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dirty="0">
                <a:latin typeface="Roboto Light" pitchFamily="2" charset="0"/>
                <a:ea typeface="Roboto Light" pitchFamily="2" charset="0"/>
              </a:rPr>
              <a:t>Figure 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90" y="4691979"/>
            <a:ext cx="2435137" cy="149723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0819508" y="6580185"/>
            <a:ext cx="137249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222222"/>
                </a:solidFill>
                <a:latin typeface="Quicksand Book" panose="02070303000000060000" pitchFamily="18" charset="0"/>
              </a:rPr>
              <a:t>© SushiVid SDN BHD</a:t>
            </a:r>
            <a:endParaRPr lang="en-US" sz="900" dirty="0">
              <a:latin typeface="Quicksand Book" panose="0207030300000006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34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7302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65630" y="2094559"/>
            <a:ext cx="526073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tx2">
                    <a:lumMod val="75000"/>
                  </a:schemeClr>
                </a:solidFill>
                <a:latin typeface="Dolce Vita Heavy" panose="02000800000000000000" pitchFamily="2" charset="0"/>
              </a:rPr>
              <a:t>THE END</a:t>
            </a:r>
          </a:p>
        </p:txBody>
      </p:sp>
      <p:sp>
        <p:nvSpPr>
          <p:cNvPr id="6" name="Rectangle 5"/>
          <p:cNvSpPr/>
          <p:nvPr/>
        </p:nvSpPr>
        <p:spPr>
          <a:xfrm>
            <a:off x="369870" y="310942"/>
            <a:ext cx="11452258" cy="6148984"/>
          </a:xfrm>
          <a:prstGeom prst="rect">
            <a:avLst/>
          </a:prstGeom>
          <a:noFill/>
          <a:ln w="508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819508" y="6580185"/>
            <a:ext cx="137249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solidFill>
                  <a:srgbClr val="222222"/>
                </a:solidFill>
                <a:latin typeface="Quicksand Book" panose="02070303000000060000" pitchFamily="18" charset="0"/>
              </a:rPr>
              <a:t>© SushiVid SDN BHD</a:t>
            </a:r>
            <a:endParaRPr lang="en-US" sz="900" dirty="0">
              <a:latin typeface="Quicksand Book" panose="0207030300000006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987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4412</TotalTime>
  <Words>617</Words>
  <Application>Microsoft Office PowerPoint</Application>
  <PresentationFormat>Widescreen</PresentationFormat>
  <Paragraphs>114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Calibri</vt:lpstr>
      <vt:lpstr>Calibri Light</vt:lpstr>
      <vt:lpstr>Caviar Dreams</vt:lpstr>
      <vt:lpstr>Dolce Vita Heavy</vt:lpstr>
      <vt:lpstr>Quicksand Book</vt:lpstr>
      <vt:lpstr>Roboto</vt:lpstr>
      <vt:lpstr>Roboto Light</vt:lpstr>
      <vt:lpstr>Roboto Thin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SushiVid</dc:creator>
  <cp:lastModifiedBy>SushiVid</cp:lastModifiedBy>
  <cp:revision>176</cp:revision>
  <dcterms:created xsi:type="dcterms:W3CDTF">2017-01-24T03:14:01Z</dcterms:created>
  <dcterms:modified xsi:type="dcterms:W3CDTF">2017-03-16T05:22:00Z</dcterms:modified>
</cp:coreProperties>
</file>