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Lexend Deca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nva Sans Bold" panose="020B0604020202020204" charset="0"/>
      <p:regular r:id="rId34"/>
    </p:embeddedFont>
    <p:embeddedFont>
      <p:font typeface="Canva Sans" panose="020B0604020202020204" charset="0"/>
      <p:regular r:id="rId35"/>
    </p:embeddedFont>
    <p:embeddedFont>
      <p:font typeface="新細明體" panose="02020500000000000000" pitchFamily="18" charset="-12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56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65967-C0BC-44C8-A973-6095B3B4E38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E882C-8384-47CA-9164-9DF64AF48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8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E882C-8384-47CA-9164-9DF64AF48F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3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7.svg"/><Relationship Id="rId18" Type="http://schemas.openxmlformats.org/officeDocument/2006/relationships/image" Target="../media/image32.png"/><Relationship Id="rId26" Type="http://schemas.openxmlformats.org/officeDocument/2006/relationships/image" Target="../media/image70.svg"/><Relationship Id="rId21" Type="http://schemas.openxmlformats.org/officeDocument/2006/relationships/image" Target="../media/image65.svg"/><Relationship Id="rId7" Type="http://schemas.openxmlformats.org/officeDocument/2006/relationships/image" Target="../media/image51.svg"/><Relationship Id="rId12" Type="http://schemas.openxmlformats.org/officeDocument/2006/relationships/image" Target="../media/image29.png"/><Relationship Id="rId17" Type="http://schemas.openxmlformats.org/officeDocument/2006/relationships/image" Target="../media/image61.svg"/><Relationship Id="rId25" Type="http://schemas.openxmlformats.org/officeDocument/2006/relationships/image" Target="../media/image36.png"/><Relationship Id="rId2" Type="http://schemas.openxmlformats.org/officeDocument/2006/relationships/image" Target="../media/image25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5.svg"/><Relationship Id="rId24" Type="http://schemas.openxmlformats.org/officeDocument/2006/relationships/image" Target="../media/image68.svg"/><Relationship Id="rId32" Type="http://schemas.openxmlformats.org/officeDocument/2006/relationships/image" Target="../media/image76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23" Type="http://schemas.openxmlformats.org/officeDocument/2006/relationships/image" Target="../media/image35.png"/><Relationship Id="rId28" Type="http://schemas.openxmlformats.org/officeDocument/2006/relationships/image" Target="../media/image72.svg"/><Relationship Id="rId10" Type="http://schemas.openxmlformats.org/officeDocument/2006/relationships/image" Target="../media/image28.png"/><Relationship Id="rId19" Type="http://schemas.openxmlformats.org/officeDocument/2006/relationships/image" Target="../media/image63.svg"/><Relationship Id="rId31" Type="http://schemas.openxmlformats.org/officeDocument/2006/relationships/image" Target="../media/image39.png"/><Relationship Id="rId9" Type="http://schemas.openxmlformats.org/officeDocument/2006/relationships/image" Target="../media/image53.svg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openxmlformats.org/officeDocument/2006/relationships/image" Target="../media/image37.png"/><Relationship Id="rId30" Type="http://schemas.openxmlformats.org/officeDocument/2006/relationships/image" Target="../media/image7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84.svg"/><Relationship Id="rId14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18" Type="http://schemas.openxmlformats.org/officeDocument/2006/relationships/image" Target="../media/image106.svg"/><Relationship Id="rId3" Type="http://schemas.openxmlformats.org/officeDocument/2006/relationships/image" Target="../media/image2.svg"/><Relationship Id="rId7" Type="http://schemas.openxmlformats.org/officeDocument/2006/relationships/image" Target="../media/image95.svg"/><Relationship Id="rId12" Type="http://schemas.openxmlformats.org/officeDocument/2006/relationships/image" Target="../media/image100.svg"/><Relationship Id="rId17" Type="http://schemas.openxmlformats.org/officeDocument/2006/relationships/image" Target="../media/image57.png"/><Relationship Id="rId2" Type="http://schemas.openxmlformats.org/officeDocument/2006/relationships/image" Target="../media/image1.png"/><Relationship Id="rId16" Type="http://schemas.openxmlformats.org/officeDocument/2006/relationships/image" Target="../media/image104.svg"/><Relationship Id="rId20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19" Type="http://schemas.openxmlformats.org/officeDocument/2006/relationships/image" Target="../media/image58.png"/><Relationship Id="rId4" Type="http://schemas.openxmlformats.org/officeDocument/2006/relationships/image" Target="../media/image49.png"/><Relationship Id="rId9" Type="http://schemas.openxmlformats.org/officeDocument/2006/relationships/image" Target="../media/image97.svg"/><Relationship Id="rId14" Type="http://schemas.openxmlformats.org/officeDocument/2006/relationships/image" Target="../media/image102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svg"/><Relationship Id="rId18" Type="http://schemas.openxmlformats.org/officeDocument/2006/relationships/image" Target="../media/image66.png"/><Relationship Id="rId26" Type="http://schemas.openxmlformats.org/officeDocument/2006/relationships/image" Target="../media/image70.png"/><Relationship Id="rId21" Type="http://schemas.openxmlformats.org/officeDocument/2006/relationships/image" Target="../media/image126.svg"/><Relationship Id="rId34" Type="http://schemas.openxmlformats.org/officeDocument/2006/relationships/image" Target="../media/image139.svg"/><Relationship Id="rId7" Type="http://schemas.openxmlformats.org/officeDocument/2006/relationships/image" Target="../media/image112.svg"/><Relationship Id="rId12" Type="http://schemas.openxmlformats.org/officeDocument/2006/relationships/image" Target="../media/image63.png"/><Relationship Id="rId17" Type="http://schemas.openxmlformats.org/officeDocument/2006/relationships/image" Target="../media/image122.svg"/><Relationship Id="rId25" Type="http://schemas.openxmlformats.org/officeDocument/2006/relationships/image" Target="../media/image130.svg"/><Relationship Id="rId33" Type="http://schemas.openxmlformats.org/officeDocument/2006/relationships/image" Target="../media/image74.png"/><Relationship Id="rId38" Type="http://schemas.openxmlformats.org/officeDocument/2006/relationships/image" Target="../media/image143.svg"/><Relationship Id="rId2" Type="http://schemas.openxmlformats.org/officeDocument/2006/relationships/image" Target="../media/image59.png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16.svg"/><Relationship Id="rId24" Type="http://schemas.openxmlformats.org/officeDocument/2006/relationships/image" Target="../media/image69.png"/><Relationship Id="rId32" Type="http://schemas.openxmlformats.org/officeDocument/2006/relationships/image" Target="../media/image137.svg"/><Relationship Id="rId37" Type="http://schemas.openxmlformats.org/officeDocument/2006/relationships/image" Target="../media/image76.png"/><Relationship Id="rId5" Type="http://schemas.openxmlformats.org/officeDocument/2006/relationships/image" Target="../media/image21.svg"/><Relationship Id="rId15" Type="http://schemas.openxmlformats.org/officeDocument/2006/relationships/image" Target="../media/image120.svg"/><Relationship Id="rId23" Type="http://schemas.openxmlformats.org/officeDocument/2006/relationships/image" Target="../media/image128.svg"/><Relationship Id="rId28" Type="http://schemas.openxmlformats.org/officeDocument/2006/relationships/image" Target="../media/image71.png"/><Relationship Id="rId36" Type="http://schemas.openxmlformats.org/officeDocument/2006/relationships/image" Target="../media/image141.svg"/><Relationship Id="rId10" Type="http://schemas.openxmlformats.org/officeDocument/2006/relationships/image" Target="../media/image62.png"/><Relationship Id="rId19" Type="http://schemas.openxmlformats.org/officeDocument/2006/relationships/image" Target="../media/image124.svg"/><Relationship Id="rId31" Type="http://schemas.openxmlformats.org/officeDocument/2006/relationships/image" Target="../media/image73.png"/><Relationship Id="rId4" Type="http://schemas.openxmlformats.org/officeDocument/2006/relationships/image" Target="../media/image11.png"/><Relationship Id="rId9" Type="http://schemas.openxmlformats.org/officeDocument/2006/relationships/image" Target="../media/image114.svg"/><Relationship Id="rId14" Type="http://schemas.openxmlformats.org/officeDocument/2006/relationships/image" Target="../media/image64.png"/><Relationship Id="rId22" Type="http://schemas.openxmlformats.org/officeDocument/2006/relationships/image" Target="../media/image68.png"/><Relationship Id="rId27" Type="http://schemas.openxmlformats.org/officeDocument/2006/relationships/image" Target="../media/image132.svg"/><Relationship Id="rId30" Type="http://schemas.openxmlformats.org/officeDocument/2006/relationships/image" Target="../media/image135.svg"/><Relationship Id="rId35" Type="http://schemas.openxmlformats.org/officeDocument/2006/relationships/image" Target="../media/image75.png"/><Relationship Id="rId8" Type="http://schemas.openxmlformats.org/officeDocument/2006/relationships/image" Target="../media/image61.png"/><Relationship Id="rId3" Type="http://schemas.openxmlformats.org/officeDocument/2006/relationships/image" Target="../media/image1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8.png"/><Relationship Id="rId7" Type="http://schemas.openxmlformats.org/officeDocument/2006/relationships/image" Target="../media/image149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46.svg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58.png"/><Relationship Id="rId3" Type="http://schemas.openxmlformats.org/officeDocument/2006/relationships/image" Target="../media/image151.svg"/><Relationship Id="rId21" Type="http://schemas.microsoft.com/office/2007/relationships/hdphoto" Target="../media/hdphoto1.wdp"/><Relationship Id="rId7" Type="http://schemas.openxmlformats.org/officeDocument/2006/relationships/image" Target="../media/image84.png"/><Relationship Id="rId12" Type="http://schemas.openxmlformats.org/officeDocument/2006/relationships/image" Target="../media/image160.svg"/><Relationship Id="rId17" Type="http://schemas.openxmlformats.org/officeDocument/2006/relationships/image" Target="../media/image165.svg"/><Relationship Id="rId2" Type="http://schemas.openxmlformats.org/officeDocument/2006/relationships/image" Target="../media/image81.png"/><Relationship Id="rId16" Type="http://schemas.openxmlformats.org/officeDocument/2006/relationships/image" Target="../media/image88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5.png"/><Relationship Id="rId5" Type="http://schemas.openxmlformats.org/officeDocument/2006/relationships/image" Target="../media/image153.svg"/><Relationship Id="rId15" Type="http://schemas.openxmlformats.org/officeDocument/2006/relationships/image" Target="../media/image163.svg"/><Relationship Id="rId10" Type="http://schemas.openxmlformats.org/officeDocument/2006/relationships/image" Target="../media/image158.svg"/><Relationship Id="rId19" Type="http://schemas.openxmlformats.org/officeDocument/2006/relationships/image" Target="../media/image108.svg"/><Relationship Id="rId4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23.png"/><Relationship Id="rId18" Type="http://schemas.openxmlformats.org/officeDocument/2006/relationships/image" Target="../media/image175.svg"/><Relationship Id="rId26" Type="http://schemas.microsoft.com/office/2007/relationships/hdphoto" Target="../media/hdphoto1.wdp"/><Relationship Id="rId3" Type="http://schemas.openxmlformats.org/officeDocument/2006/relationships/image" Target="../media/image90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171.svg"/><Relationship Id="rId17" Type="http://schemas.openxmlformats.org/officeDocument/2006/relationships/image" Target="../media/image94.png"/><Relationship Id="rId25" Type="http://schemas.openxmlformats.org/officeDocument/2006/relationships/image" Target="../media/image89.png"/><Relationship Id="rId2" Type="http://schemas.openxmlformats.org/officeDocument/2006/relationships/image" Target="../media/image83.png"/><Relationship Id="rId16" Type="http://schemas.openxmlformats.org/officeDocument/2006/relationships/image" Target="../media/image173.svg"/><Relationship Id="rId20" Type="http://schemas.openxmlformats.org/officeDocument/2006/relationships/image" Target="../media/image1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svg"/><Relationship Id="rId24" Type="http://schemas.openxmlformats.org/officeDocument/2006/relationships/image" Target="../media/image181.svg"/><Relationship Id="rId5" Type="http://schemas.openxmlformats.org/officeDocument/2006/relationships/image" Target="../media/image91.png"/><Relationship Id="rId15" Type="http://schemas.openxmlformats.org/officeDocument/2006/relationships/image" Target="../media/image93.png"/><Relationship Id="rId23" Type="http://schemas.openxmlformats.org/officeDocument/2006/relationships/image" Target="../media/image97.png"/><Relationship Id="rId19" Type="http://schemas.openxmlformats.org/officeDocument/2006/relationships/image" Target="../media/image95.png"/><Relationship Id="rId4" Type="http://schemas.openxmlformats.org/officeDocument/2006/relationships/image" Target="../media/image167.svg"/><Relationship Id="rId9" Type="http://schemas.openxmlformats.org/officeDocument/2006/relationships/image" Target="../media/image92.png"/><Relationship Id="rId14" Type="http://schemas.openxmlformats.org/officeDocument/2006/relationships/image" Target="../media/image45.svg"/><Relationship Id="rId22" Type="http://schemas.openxmlformats.org/officeDocument/2006/relationships/image" Target="../media/image17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3.svg"/><Relationship Id="rId18" Type="http://schemas.openxmlformats.org/officeDocument/2006/relationships/image" Target="../media/image10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98.png"/><Relationship Id="rId17" Type="http://schemas.openxmlformats.org/officeDocument/2006/relationships/image" Target="../media/image187.svg"/><Relationship Id="rId2" Type="http://schemas.openxmlformats.org/officeDocument/2006/relationships/image" Target="../media/image7.png"/><Relationship Id="rId16" Type="http://schemas.openxmlformats.org/officeDocument/2006/relationships/image" Target="../media/image100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85.svg"/><Relationship Id="rId10" Type="http://schemas.openxmlformats.org/officeDocument/2006/relationships/image" Target="../media/image11.png"/><Relationship Id="rId19" Type="http://schemas.openxmlformats.org/officeDocument/2006/relationships/image" Target="../media/image102.png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svg"/><Relationship Id="rId3" Type="http://schemas.openxmlformats.org/officeDocument/2006/relationships/image" Target="../media/image21.svg"/><Relationship Id="rId7" Type="http://schemas.openxmlformats.org/officeDocument/2006/relationships/image" Target="../media/image10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205.svg"/><Relationship Id="rId18" Type="http://schemas.openxmlformats.org/officeDocument/2006/relationships/image" Target="../media/image117.png"/><Relationship Id="rId3" Type="http://schemas.openxmlformats.org/officeDocument/2006/relationships/image" Target="../media/image110.jpeg"/><Relationship Id="rId21" Type="http://schemas.openxmlformats.org/officeDocument/2006/relationships/image" Target="../media/image213.svg"/><Relationship Id="rId7" Type="http://schemas.openxmlformats.org/officeDocument/2006/relationships/image" Target="../media/image13.svg"/><Relationship Id="rId12" Type="http://schemas.openxmlformats.org/officeDocument/2006/relationships/image" Target="../media/image114.png"/><Relationship Id="rId17" Type="http://schemas.openxmlformats.org/officeDocument/2006/relationships/image" Target="../media/image209.svg"/><Relationship Id="rId2" Type="http://schemas.openxmlformats.org/officeDocument/2006/relationships/image" Target="../media/image109.png"/><Relationship Id="rId16" Type="http://schemas.openxmlformats.org/officeDocument/2006/relationships/image" Target="../media/image116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3.svg"/><Relationship Id="rId5" Type="http://schemas.openxmlformats.org/officeDocument/2006/relationships/image" Target="../media/image199.svg"/><Relationship Id="rId15" Type="http://schemas.openxmlformats.org/officeDocument/2006/relationships/image" Target="../media/image207.svg"/><Relationship Id="rId10" Type="http://schemas.openxmlformats.org/officeDocument/2006/relationships/image" Target="../media/image113.png"/><Relationship Id="rId19" Type="http://schemas.openxmlformats.org/officeDocument/2006/relationships/image" Target="../media/image211.svg"/><Relationship Id="rId4" Type="http://schemas.openxmlformats.org/officeDocument/2006/relationships/image" Target="../media/image111.png"/><Relationship Id="rId9" Type="http://schemas.openxmlformats.org/officeDocument/2006/relationships/image" Target="../media/image201.svg"/><Relationship Id="rId14" Type="http://schemas.openxmlformats.org/officeDocument/2006/relationships/image" Target="../media/image115.png"/><Relationship Id="rId22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83.png"/><Relationship Id="rId7" Type="http://schemas.openxmlformats.org/officeDocument/2006/relationships/image" Target="../media/image2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222.svg"/><Relationship Id="rId5" Type="http://schemas.openxmlformats.org/officeDocument/2006/relationships/image" Target="../media/image216.svg"/><Relationship Id="rId10" Type="http://schemas.openxmlformats.org/officeDocument/2006/relationships/image" Target="../media/image123.png"/><Relationship Id="rId4" Type="http://schemas.openxmlformats.org/officeDocument/2006/relationships/image" Target="../media/image120.png"/><Relationship Id="rId9" Type="http://schemas.openxmlformats.org/officeDocument/2006/relationships/image" Target="../media/image2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4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24.png"/><Relationship Id="rId17" Type="http://schemas.microsoft.com/office/2007/relationships/hdphoto" Target="../media/hdphoto2.wdp"/><Relationship Id="rId2" Type="http://schemas.openxmlformats.org/officeDocument/2006/relationships/image" Target="../media/image7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2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234.svg"/><Relationship Id="rId3" Type="http://schemas.openxmlformats.org/officeDocument/2006/relationships/image" Target="../media/image23.svg"/><Relationship Id="rId7" Type="http://schemas.openxmlformats.org/officeDocument/2006/relationships/image" Target="../media/image228.svg"/><Relationship Id="rId12" Type="http://schemas.openxmlformats.org/officeDocument/2006/relationships/image" Target="../media/image129.png"/><Relationship Id="rId17" Type="http://schemas.openxmlformats.org/officeDocument/2006/relationships/image" Target="../media/image238.svg"/><Relationship Id="rId2" Type="http://schemas.openxmlformats.org/officeDocument/2006/relationships/image" Target="../media/image12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232.svg"/><Relationship Id="rId5" Type="http://schemas.openxmlformats.org/officeDocument/2006/relationships/image" Target="../media/image2.svg"/><Relationship Id="rId15" Type="http://schemas.openxmlformats.org/officeDocument/2006/relationships/image" Target="../media/image236.svg"/><Relationship Id="rId10" Type="http://schemas.openxmlformats.org/officeDocument/2006/relationships/image" Target="../media/image128.png"/><Relationship Id="rId4" Type="http://schemas.openxmlformats.org/officeDocument/2006/relationships/image" Target="../media/image1.png"/><Relationship Id="rId9" Type="http://schemas.openxmlformats.org/officeDocument/2006/relationships/image" Target="../media/image230.svg"/><Relationship Id="rId1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3.jpeg"/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12" Type="http://schemas.openxmlformats.org/officeDocument/2006/relationships/image" Target="../media/image1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svg"/><Relationship Id="rId5" Type="http://schemas.openxmlformats.org/officeDocument/2006/relationships/image" Target="../media/image13.svg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9.svg"/><Relationship Id="rId1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5.jpeg"/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12" Type="http://schemas.openxmlformats.org/officeDocument/2006/relationships/image" Target="../media/image1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svg"/><Relationship Id="rId5" Type="http://schemas.openxmlformats.org/officeDocument/2006/relationships/image" Target="../media/image13.svg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9.svg"/><Relationship Id="rId1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2.png"/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12" Type="http://schemas.openxmlformats.org/officeDocument/2006/relationships/image" Target="../media/image1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sv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9.sv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1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svg"/><Relationship Id="rId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62315" y="397202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1237" y="3383234"/>
            <a:ext cx="3399476" cy="1365971"/>
          </a:xfrm>
          <a:custGeom>
            <a:avLst/>
            <a:gdLst/>
            <a:ahLst/>
            <a:cxnLst/>
            <a:rect l="l" t="t" r="r" b="b"/>
            <a:pathLst>
              <a:path w="3399476" h="1365971">
                <a:moveTo>
                  <a:pt x="0" y="0"/>
                </a:moveTo>
                <a:lnTo>
                  <a:pt x="3399476" y="0"/>
                </a:lnTo>
                <a:lnTo>
                  <a:pt x="3399476" y="1365972"/>
                </a:lnTo>
                <a:lnTo>
                  <a:pt x="0" y="1365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7314" y="1807121"/>
            <a:ext cx="5058366" cy="6802204"/>
          </a:xfrm>
          <a:custGeom>
            <a:avLst/>
            <a:gdLst/>
            <a:ahLst/>
            <a:cxnLst/>
            <a:rect l="l" t="t" r="r" b="b"/>
            <a:pathLst>
              <a:path w="5058366" h="6802204">
                <a:moveTo>
                  <a:pt x="0" y="0"/>
                </a:moveTo>
                <a:lnTo>
                  <a:pt x="5058366" y="0"/>
                </a:lnTo>
                <a:lnTo>
                  <a:pt x="5058366" y="6802204"/>
                </a:lnTo>
                <a:lnTo>
                  <a:pt x="0" y="6802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41337" y="6016313"/>
            <a:ext cx="11546663" cy="4261768"/>
          </a:xfrm>
          <a:custGeom>
            <a:avLst/>
            <a:gdLst/>
            <a:ahLst/>
            <a:cxnLst/>
            <a:rect l="l" t="t" r="r" b="b"/>
            <a:pathLst>
              <a:path w="11546663" h="4261768">
                <a:moveTo>
                  <a:pt x="0" y="0"/>
                </a:moveTo>
                <a:lnTo>
                  <a:pt x="11546662" y="0"/>
                </a:lnTo>
                <a:lnTo>
                  <a:pt x="11546662" y="4261769"/>
                </a:lnTo>
                <a:lnTo>
                  <a:pt x="0" y="4261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504" y="7006192"/>
            <a:ext cx="7315200" cy="3271889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0" y="0"/>
                </a:moveTo>
                <a:lnTo>
                  <a:pt x="7315200" y="0"/>
                </a:lnTo>
                <a:lnTo>
                  <a:pt x="7315200" y="3271890"/>
                </a:lnTo>
                <a:lnTo>
                  <a:pt x="0" y="3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34600" y="3754051"/>
            <a:ext cx="1862527" cy="1801995"/>
          </a:xfrm>
          <a:custGeom>
            <a:avLst/>
            <a:gdLst/>
            <a:ahLst/>
            <a:cxnLst/>
            <a:rect l="l" t="t" r="r" b="b"/>
            <a:pathLst>
              <a:path w="1862527" h="1801995">
                <a:moveTo>
                  <a:pt x="0" y="0"/>
                </a:moveTo>
                <a:lnTo>
                  <a:pt x="1862526" y="0"/>
                </a:lnTo>
                <a:lnTo>
                  <a:pt x="1862526" y="1801995"/>
                </a:lnTo>
                <a:lnTo>
                  <a:pt x="0" y="1801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40975" y="4214318"/>
            <a:ext cx="11542462" cy="159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6"/>
              </a:lnSpc>
            </a:pPr>
            <a:r>
              <a:rPr lang="en-US" sz="13933">
                <a:solidFill>
                  <a:srgbClr val="50692D"/>
                </a:solidFill>
                <a:latin typeface="Lucky Bones"/>
              </a:rPr>
              <a:t>SGREEN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58569" y="3312520"/>
            <a:ext cx="1777079" cy="2057400"/>
          </a:xfrm>
          <a:custGeom>
            <a:avLst/>
            <a:gdLst/>
            <a:ahLst/>
            <a:cxnLst/>
            <a:rect l="l" t="t" r="r" b="b"/>
            <a:pathLst>
              <a:path w="1777079" h="2057400">
                <a:moveTo>
                  <a:pt x="0" y="0"/>
                </a:moveTo>
                <a:lnTo>
                  <a:pt x="1777079" y="0"/>
                </a:lnTo>
                <a:lnTo>
                  <a:pt x="177707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79387" y="3294015"/>
            <a:ext cx="1787119" cy="2069024"/>
          </a:xfrm>
          <a:custGeom>
            <a:avLst/>
            <a:gdLst/>
            <a:ahLst/>
            <a:cxnLst/>
            <a:rect l="l" t="t" r="r" b="b"/>
            <a:pathLst>
              <a:path w="1787119" h="2069024">
                <a:moveTo>
                  <a:pt x="0" y="0"/>
                </a:moveTo>
                <a:lnTo>
                  <a:pt x="1787119" y="0"/>
                </a:lnTo>
                <a:lnTo>
                  <a:pt x="1787119" y="2069024"/>
                </a:lnTo>
                <a:lnTo>
                  <a:pt x="0" y="2069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79360" y="3343719"/>
            <a:ext cx="1723184" cy="1995003"/>
          </a:xfrm>
          <a:custGeom>
            <a:avLst/>
            <a:gdLst/>
            <a:ahLst/>
            <a:cxnLst/>
            <a:rect l="l" t="t" r="r" b="b"/>
            <a:pathLst>
              <a:path w="1723184" h="1995003">
                <a:moveTo>
                  <a:pt x="0" y="0"/>
                </a:moveTo>
                <a:lnTo>
                  <a:pt x="1723184" y="0"/>
                </a:lnTo>
                <a:lnTo>
                  <a:pt x="1723184" y="1995003"/>
                </a:lnTo>
                <a:lnTo>
                  <a:pt x="0" y="19950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01127" y="3269698"/>
            <a:ext cx="1787119" cy="2069024"/>
          </a:xfrm>
          <a:custGeom>
            <a:avLst/>
            <a:gdLst/>
            <a:ahLst/>
            <a:cxnLst/>
            <a:rect l="l" t="t" r="r" b="b"/>
            <a:pathLst>
              <a:path w="1787119" h="2069024">
                <a:moveTo>
                  <a:pt x="0" y="0"/>
                </a:moveTo>
                <a:lnTo>
                  <a:pt x="1787119" y="0"/>
                </a:lnTo>
                <a:lnTo>
                  <a:pt x="1787119" y="2069024"/>
                </a:lnTo>
                <a:lnTo>
                  <a:pt x="0" y="2069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02439" y="3294015"/>
            <a:ext cx="1777079" cy="2057400"/>
          </a:xfrm>
          <a:custGeom>
            <a:avLst/>
            <a:gdLst/>
            <a:ahLst/>
            <a:cxnLst/>
            <a:rect l="l" t="t" r="r" b="b"/>
            <a:pathLst>
              <a:path w="1777079" h="2057400">
                <a:moveTo>
                  <a:pt x="0" y="0"/>
                </a:moveTo>
                <a:lnTo>
                  <a:pt x="1777079" y="0"/>
                </a:lnTo>
                <a:lnTo>
                  <a:pt x="177707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16771" y="3294015"/>
            <a:ext cx="1742743" cy="2106034"/>
          </a:xfrm>
          <a:custGeom>
            <a:avLst/>
            <a:gdLst/>
            <a:ahLst/>
            <a:cxnLst/>
            <a:rect l="l" t="t" r="r" b="b"/>
            <a:pathLst>
              <a:path w="1742743" h="2106034">
                <a:moveTo>
                  <a:pt x="0" y="0"/>
                </a:moveTo>
                <a:lnTo>
                  <a:pt x="1742743" y="0"/>
                </a:lnTo>
                <a:lnTo>
                  <a:pt x="1742743" y="2106034"/>
                </a:lnTo>
                <a:lnTo>
                  <a:pt x="0" y="21060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15399" y="3294015"/>
            <a:ext cx="1857203" cy="2240969"/>
          </a:xfrm>
          <a:custGeom>
            <a:avLst/>
            <a:gdLst/>
            <a:ahLst/>
            <a:cxnLst/>
            <a:rect l="l" t="t" r="r" b="b"/>
            <a:pathLst>
              <a:path w="1857203" h="2240969">
                <a:moveTo>
                  <a:pt x="0" y="0"/>
                </a:moveTo>
                <a:lnTo>
                  <a:pt x="1857202" y="0"/>
                </a:lnTo>
                <a:lnTo>
                  <a:pt x="1857202" y="2240969"/>
                </a:lnTo>
                <a:lnTo>
                  <a:pt x="0" y="22409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00590" y="5659194"/>
            <a:ext cx="1665916" cy="1665916"/>
          </a:xfrm>
          <a:custGeom>
            <a:avLst/>
            <a:gdLst/>
            <a:ahLst/>
            <a:cxnLst/>
            <a:rect l="l" t="t" r="r" b="b"/>
            <a:pathLst>
              <a:path w="1665916" h="1665916">
                <a:moveTo>
                  <a:pt x="0" y="0"/>
                </a:moveTo>
                <a:lnTo>
                  <a:pt x="1665916" y="0"/>
                </a:lnTo>
                <a:lnTo>
                  <a:pt x="1665916" y="1665916"/>
                </a:lnTo>
                <a:lnTo>
                  <a:pt x="0" y="16659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1678" y="5721299"/>
            <a:ext cx="539281" cy="1603811"/>
          </a:xfrm>
          <a:custGeom>
            <a:avLst/>
            <a:gdLst/>
            <a:ahLst/>
            <a:cxnLst/>
            <a:rect l="l" t="t" r="r" b="b"/>
            <a:pathLst>
              <a:path w="539281" h="1603811">
                <a:moveTo>
                  <a:pt x="0" y="0"/>
                </a:moveTo>
                <a:lnTo>
                  <a:pt x="539282" y="0"/>
                </a:lnTo>
                <a:lnTo>
                  <a:pt x="539282" y="1603811"/>
                </a:lnTo>
                <a:lnTo>
                  <a:pt x="0" y="16038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80437" y="5721299"/>
            <a:ext cx="555320" cy="1603811"/>
          </a:xfrm>
          <a:custGeom>
            <a:avLst/>
            <a:gdLst/>
            <a:ahLst/>
            <a:cxnLst/>
            <a:rect l="l" t="t" r="r" b="b"/>
            <a:pathLst>
              <a:path w="555320" h="1603811">
                <a:moveTo>
                  <a:pt x="0" y="0"/>
                </a:moveTo>
                <a:lnTo>
                  <a:pt x="555320" y="0"/>
                </a:lnTo>
                <a:lnTo>
                  <a:pt x="555320" y="1603811"/>
                </a:lnTo>
                <a:lnTo>
                  <a:pt x="0" y="16038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56038" y="5721299"/>
            <a:ext cx="769829" cy="1603811"/>
          </a:xfrm>
          <a:custGeom>
            <a:avLst/>
            <a:gdLst/>
            <a:ahLst/>
            <a:cxnLst/>
            <a:rect l="l" t="t" r="r" b="b"/>
            <a:pathLst>
              <a:path w="769829" h="1603811">
                <a:moveTo>
                  <a:pt x="0" y="0"/>
                </a:moveTo>
                <a:lnTo>
                  <a:pt x="769829" y="0"/>
                </a:lnTo>
                <a:lnTo>
                  <a:pt x="769829" y="1603811"/>
                </a:lnTo>
                <a:lnTo>
                  <a:pt x="0" y="160381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62755" y="5826893"/>
            <a:ext cx="1162490" cy="1541706"/>
          </a:xfrm>
          <a:custGeom>
            <a:avLst/>
            <a:gdLst/>
            <a:ahLst/>
            <a:cxnLst/>
            <a:rect l="l" t="t" r="r" b="b"/>
            <a:pathLst>
              <a:path w="1162490" h="1541706">
                <a:moveTo>
                  <a:pt x="0" y="0"/>
                </a:moveTo>
                <a:lnTo>
                  <a:pt x="1162490" y="0"/>
                </a:lnTo>
                <a:lnTo>
                  <a:pt x="1162490" y="1541706"/>
                </a:lnTo>
                <a:lnTo>
                  <a:pt x="0" y="154170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64725" y="5752351"/>
            <a:ext cx="1059923" cy="1541706"/>
          </a:xfrm>
          <a:custGeom>
            <a:avLst/>
            <a:gdLst/>
            <a:ahLst/>
            <a:cxnLst/>
            <a:rect l="l" t="t" r="r" b="b"/>
            <a:pathLst>
              <a:path w="1059923" h="1541706">
                <a:moveTo>
                  <a:pt x="0" y="0"/>
                </a:moveTo>
                <a:lnTo>
                  <a:pt x="1059923" y="0"/>
                </a:lnTo>
                <a:lnTo>
                  <a:pt x="1059923" y="1541706"/>
                </a:lnTo>
                <a:lnTo>
                  <a:pt x="0" y="154170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840007" y="5672233"/>
            <a:ext cx="1701942" cy="1701942"/>
          </a:xfrm>
          <a:custGeom>
            <a:avLst/>
            <a:gdLst/>
            <a:ahLst/>
            <a:cxnLst/>
            <a:rect l="l" t="t" r="r" b="b"/>
            <a:pathLst>
              <a:path w="1701942" h="1701942">
                <a:moveTo>
                  <a:pt x="0" y="0"/>
                </a:moveTo>
                <a:lnTo>
                  <a:pt x="1701943" y="0"/>
                </a:lnTo>
                <a:lnTo>
                  <a:pt x="1701943" y="1701942"/>
                </a:lnTo>
                <a:lnTo>
                  <a:pt x="0" y="170194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207337" y="5579678"/>
            <a:ext cx="2361611" cy="1788920"/>
          </a:xfrm>
          <a:custGeom>
            <a:avLst/>
            <a:gdLst/>
            <a:ahLst/>
            <a:cxnLst/>
            <a:rect l="l" t="t" r="r" b="b"/>
            <a:pathLst>
              <a:path w="2361611" h="1788920">
                <a:moveTo>
                  <a:pt x="0" y="0"/>
                </a:moveTo>
                <a:lnTo>
                  <a:pt x="2361611" y="0"/>
                </a:lnTo>
                <a:lnTo>
                  <a:pt x="2361611" y="1788921"/>
                </a:lnTo>
                <a:lnTo>
                  <a:pt x="0" y="178892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03841" y="685968"/>
            <a:ext cx="9879408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5"/>
              </a:lnSpc>
            </a:pPr>
            <a:r>
              <a:rPr lang="en-US" sz="7604">
                <a:solidFill>
                  <a:srgbClr val="50692D"/>
                </a:solidFill>
                <a:ea typeface="Canva Sans"/>
              </a:rPr>
              <a:t>塑膠家族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9626" y="7832770"/>
            <a:ext cx="1962667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024" lvl="1" indent="-279012" algn="ctr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飲品膠樽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蛋盒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透明或半透明餐盒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51415" y="7832770"/>
            <a:ext cx="1979074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工業用捆箱膜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水管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書包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雨褸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59155" y="7885396"/>
            <a:ext cx="1913447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紙巾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背心膠袋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啪啪紙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透明膠袋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644011" y="7832770"/>
            <a:ext cx="1979074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洗頭水樽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沐浴露樽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家居清潔用品樽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01201" y="7832770"/>
            <a:ext cx="1979074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豆漿樽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透明或半透明餐盒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樽蓋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飲管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即棄餐具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98605" y="7856821"/>
            <a:ext cx="1979074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益力多樽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餐具</a:t>
            </a:r>
          </a:p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ea typeface="Canva Sans"/>
              </a:rPr>
              <a:t>壽司盒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802439" y="7885396"/>
            <a:ext cx="1979074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8024" lvl="1" indent="-279012">
              <a:lnSpc>
                <a:spcPts val="3101"/>
              </a:lnSpc>
              <a:buFont typeface="Arial"/>
              <a:buChar char="•"/>
            </a:pPr>
            <a:r>
              <a:rPr lang="en-US" sz="2584">
                <a:solidFill>
                  <a:srgbClr val="50692D"/>
                </a:solidFill>
                <a:latin typeface="Canva Sans"/>
              </a:rPr>
              <a:t>CD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68694" flipV="1">
            <a:off x="-668844" y="907930"/>
            <a:ext cx="15287675" cy="9117014"/>
          </a:xfrm>
          <a:custGeom>
            <a:avLst/>
            <a:gdLst/>
            <a:ahLst/>
            <a:cxnLst/>
            <a:rect l="l" t="t" r="r" b="b"/>
            <a:pathLst>
              <a:path w="15287675" h="9117014">
                <a:moveTo>
                  <a:pt x="0" y="9117014"/>
                </a:moveTo>
                <a:lnTo>
                  <a:pt x="15287675" y="9117014"/>
                </a:lnTo>
                <a:lnTo>
                  <a:pt x="15287675" y="0"/>
                </a:lnTo>
                <a:lnTo>
                  <a:pt x="0" y="0"/>
                </a:lnTo>
                <a:lnTo>
                  <a:pt x="0" y="91170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4445" y="7335760"/>
            <a:ext cx="6598301" cy="2951240"/>
          </a:xfrm>
          <a:custGeom>
            <a:avLst/>
            <a:gdLst/>
            <a:ahLst/>
            <a:cxnLst/>
            <a:rect l="l" t="t" r="r" b="b"/>
            <a:pathLst>
              <a:path w="6598301" h="2951240">
                <a:moveTo>
                  <a:pt x="6598300" y="0"/>
                </a:moveTo>
                <a:lnTo>
                  <a:pt x="0" y="0"/>
                </a:lnTo>
                <a:lnTo>
                  <a:pt x="0" y="2951240"/>
                </a:lnTo>
                <a:lnTo>
                  <a:pt x="6598300" y="2951240"/>
                </a:lnTo>
                <a:lnTo>
                  <a:pt x="65983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205029">
            <a:off x="536553" y="2509665"/>
            <a:ext cx="1362653" cy="2025565"/>
          </a:xfrm>
          <a:custGeom>
            <a:avLst/>
            <a:gdLst/>
            <a:ahLst/>
            <a:cxnLst/>
            <a:rect l="l" t="t" r="r" b="b"/>
            <a:pathLst>
              <a:path w="1362653" h="2025565">
                <a:moveTo>
                  <a:pt x="0" y="0"/>
                </a:moveTo>
                <a:lnTo>
                  <a:pt x="1362653" y="0"/>
                </a:lnTo>
                <a:lnTo>
                  <a:pt x="1362653" y="2025565"/>
                </a:lnTo>
                <a:lnTo>
                  <a:pt x="0" y="20255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573933">
            <a:off x="3619324" y="3399043"/>
            <a:ext cx="1362653" cy="2025565"/>
          </a:xfrm>
          <a:custGeom>
            <a:avLst/>
            <a:gdLst/>
            <a:ahLst/>
            <a:cxnLst/>
            <a:rect l="l" t="t" r="r" b="b"/>
            <a:pathLst>
              <a:path w="1362653" h="2025565">
                <a:moveTo>
                  <a:pt x="0" y="0"/>
                </a:moveTo>
                <a:lnTo>
                  <a:pt x="1362653" y="0"/>
                </a:lnTo>
                <a:lnTo>
                  <a:pt x="1362653" y="2025565"/>
                </a:lnTo>
                <a:lnTo>
                  <a:pt x="0" y="20255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786776">
            <a:off x="7650414" y="3877567"/>
            <a:ext cx="1362653" cy="2025565"/>
          </a:xfrm>
          <a:custGeom>
            <a:avLst/>
            <a:gdLst/>
            <a:ahLst/>
            <a:cxnLst/>
            <a:rect l="l" t="t" r="r" b="b"/>
            <a:pathLst>
              <a:path w="1362653" h="2025565">
                <a:moveTo>
                  <a:pt x="0" y="0"/>
                </a:moveTo>
                <a:lnTo>
                  <a:pt x="1362653" y="0"/>
                </a:lnTo>
                <a:lnTo>
                  <a:pt x="1362653" y="2025564"/>
                </a:lnTo>
                <a:lnTo>
                  <a:pt x="0" y="202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50048">
            <a:off x="11831985" y="4894615"/>
            <a:ext cx="1362653" cy="2025565"/>
          </a:xfrm>
          <a:custGeom>
            <a:avLst/>
            <a:gdLst/>
            <a:ahLst/>
            <a:cxnLst/>
            <a:rect l="l" t="t" r="r" b="b"/>
            <a:pathLst>
              <a:path w="1362653" h="2025565">
                <a:moveTo>
                  <a:pt x="0" y="0"/>
                </a:moveTo>
                <a:lnTo>
                  <a:pt x="1362653" y="0"/>
                </a:lnTo>
                <a:lnTo>
                  <a:pt x="1362653" y="2025564"/>
                </a:lnTo>
                <a:lnTo>
                  <a:pt x="0" y="202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37520" y="325013"/>
            <a:ext cx="2909074" cy="2789075"/>
          </a:xfrm>
          <a:custGeom>
            <a:avLst/>
            <a:gdLst/>
            <a:ahLst/>
            <a:cxnLst/>
            <a:rect l="l" t="t" r="r" b="b"/>
            <a:pathLst>
              <a:path w="2909074" h="2789075">
                <a:moveTo>
                  <a:pt x="0" y="0"/>
                </a:moveTo>
                <a:lnTo>
                  <a:pt x="2909074" y="0"/>
                </a:lnTo>
                <a:lnTo>
                  <a:pt x="2909074" y="2789074"/>
                </a:lnTo>
                <a:lnTo>
                  <a:pt x="0" y="2789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38425" y="3114087"/>
            <a:ext cx="3224303" cy="3042936"/>
          </a:xfrm>
          <a:custGeom>
            <a:avLst/>
            <a:gdLst/>
            <a:ahLst/>
            <a:cxnLst/>
            <a:rect l="l" t="t" r="r" b="b"/>
            <a:pathLst>
              <a:path w="3224303" h="3042936">
                <a:moveTo>
                  <a:pt x="0" y="0"/>
                </a:moveTo>
                <a:lnTo>
                  <a:pt x="3224303" y="0"/>
                </a:lnTo>
                <a:lnTo>
                  <a:pt x="3224303" y="3042936"/>
                </a:lnTo>
                <a:lnTo>
                  <a:pt x="0" y="30429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65394" y="4286537"/>
            <a:ext cx="2909074" cy="2789075"/>
          </a:xfrm>
          <a:custGeom>
            <a:avLst/>
            <a:gdLst/>
            <a:ahLst/>
            <a:cxnLst/>
            <a:rect l="l" t="t" r="r" b="b"/>
            <a:pathLst>
              <a:path w="2909074" h="2789075">
                <a:moveTo>
                  <a:pt x="0" y="0"/>
                </a:moveTo>
                <a:lnTo>
                  <a:pt x="2909074" y="0"/>
                </a:lnTo>
                <a:lnTo>
                  <a:pt x="2909074" y="2789075"/>
                </a:lnTo>
                <a:lnTo>
                  <a:pt x="0" y="27890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22297" y="6910295"/>
            <a:ext cx="3361425" cy="3361425"/>
          </a:xfrm>
          <a:custGeom>
            <a:avLst/>
            <a:gdLst/>
            <a:ahLst/>
            <a:cxnLst/>
            <a:rect l="l" t="t" r="r" b="b"/>
            <a:pathLst>
              <a:path w="3361425" h="3361425">
                <a:moveTo>
                  <a:pt x="0" y="0"/>
                </a:moveTo>
                <a:lnTo>
                  <a:pt x="3361425" y="0"/>
                </a:lnTo>
                <a:lnTo>
                  <a:pt x="3361425" y="3361425"/>
                </a:lnTo>
                <a:lnTo>
                  <a:pt x="0" y="3361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970889">
            <a:off x="11754243" y="6845217"/>
            <a:ext cx="2324137" cy="1115586"/>
          </a:xfrm>
          <a:custGeom>
            <a:avLst/>
            <a:gdLst/>
            <a:ahLst/>
            <a:cxnLst/>
            <a:rect l="l" t="t" r="r" b="b"/>
            <a:pathLst>
              <a:path w="2324137" h="1115586">
                <a:moveTo>
                  <a:pt x="0" y="0"/>
                </a:moveTo>
                <a:lnTo>
                  <a:pt x="2324137" y="0"/>
                </a:lnTo>
                <a:lnTo>
                  <a:pt x="2324137" y="1115586"/>
                </a:lnTo>
                <a:lnTo>
                  <a:pt x="0" y="11155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69225" y="1792597"/>
            <a:ext cx="1185382" cy="3350903"/>
          </a:xfrm>
          <a:custGeom>
            <a:avLst/>
            <a:gdLst/>
            <a:ahLst/>
            <a:cxnLst/>
            <a:rect l="l" t="t" r="r" b="b"/>
            <a:pathLst>
              <a:path w="1185382" h="3350903">
                <a:moveTo>
                  <a:pt x="0" y="0"/>
                </a:moveTo>
                <a:lnTo>
                  <a:pt x="1185382" y="0"/>
                </a:lnTo>
                <a:lnTo>
                  <a:pt x="1185382" y="3350903"/>
                </a:lnTo>
                <a:lnTo>
                  <a:pt x="0" y="3350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319868" y="2670138"/>
            <a:ext cx="1319183" cy="3237259"/>
          </a:xfrm>
          <a:custGeom>
            <a:avLst/>
            <a:gdLst/>
            <a:ahLst/>
            <a:cxnLst/>
            <a:rect l="l" t="t" r="r" b="b"/>
            <a:pathLst>
              <a:path w="1319183" h="3237259">
                <a:moveTo>
                  <a:pt x="0" y="0"/>
                </a:moveTo>
                <a:lnTo>
                  <a:pt x="1319183" y="0"/>
                </a:lnTo>
                <a:lnTo>
                  <a:pt x="1319183" y="3237259"/>
                </a:lnTo>
                <a:lnTo>
                  <a:pt x="0" y="3237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819400" y="962025"/>
            <a:ext cx="19362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ea typeface="Canva Sans"/>
              </a:rPr>
              <a:t>除去樽蓋</a:t>
            </a:r>
            <a:endParaRPr lang="en-US" sz="3399" dirty="0">
              <a:solidFill>
                <a:srgbClr val="FFFFFF"/>
              </a:solidFill>
              <a:ea typeface="Canva Sans"/>
            </a:endParaRPr>
          </a:p>
        </p:txBody>
      </p:sp>
      <p:sp>
        <p:nvSpPr>
          <p:cNvPr id="16" name="TextBox 16"/>
          <p:cNvSpPr txBox="1"/>
          <p:nvPr/>
        </p:nvSpPr>
        <p:spPr>
          <a:xfrm rot="-243984">
            <a:off x="6163418" y="3519314"/>
            <a:ext cx="246117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ea typeface="Canva Sans"/>
              </a:rPr>
              <a:t>去招紙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16312" y="4819967"/>
            <a:ext cx="246117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ea typeface="Canva Sans"/>
              </a:rPr>
              <a:t>沖洗乾淨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09737" y="191663"/>
            <a:ext cx="418067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1" dirty="0" err="1">
                <a:solidFill>
                  <a:srgbClr val="50692D"/>
                </a:solidFill>
                <a:ea typeface="Canva Sans Bold"/>
              </a:rPr>
              <a:t>膠樽</a:t>
            </a:r>
            <a:r>
              <a:rPr lang="en-US" sz="7021" dirty="0" err="1">
                <a:solidFill>
                  <a:srgbClr val="839C5D"/>
                </a:solidFill>
                <a:ea typeface="Canva Sans"/>
              </a:rPr>
              <a:t>回收</a:t>
            </a:r>
            <a:endParaRPr lang="en-US" sz="7021" dirty="0">
              <a:solidFill>
                <a:srgbClr val="839C5D"/>
              </a:solidFill>
              <a:ea typeface="Canv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93108" y="1137501"/>
            <a:ext cx="2817588" cy="1132158"/>
          </a:xfrm>
          <a:custGeom>
            <a:avLst/>
            <a:gdLst/>
            <a:ahLst/>
            <a:cxnLst/>
            <a:rect l="l" t="t" r="r" b="b"/>
            <a:pathLst>
              <a:path w="2817588" h="1132158">
                <a:moveTo>
                  <a:pt x="0" y="0"/>
                </a:moveTo>
                <a:lnTo>
                  <a:pt x="2817588" y="0"/>
                </a:lnTo>
                <a:lnTo>
                  <a:pt x="2817588" y="1132158"/>
                </a:lnTo>
                <a:lnTo>
                  <a:pt x="0" y="1132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56958" y="2269659"/>
            <a:ext cx="2817588" cy="1132158"/>
          </a:xfrm>
          <a:custGeom>
            <a:avLst/>
            <a:gdLst/>
            <a:ahLst/>
            <a:cxnLst/>
            <a:rect l="l" t="t" r="r" b="b"/>
            <a:pathLst>
              <a:path w="2817588" h="1132158">
                <a:moveTo>
                  <a:pt x="0" y="0"/>
                </a:moveTo>
                <a:lnTo>
                  <a:pt x="2817589" y="0"/>
                </a:lnTo>
                <a:lnTo>
                  <a:pt x="2817589" y="1132158"/>
                </a:lnTo>
                <a:lnTo>
                  <a:pt x="0" y="1132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2477318" y="218"/>
            <a:ext cx="58783" cy="10287000"/>
          </a:xfrm>
          <a:prstGeom prst="line">
            <a:avLst/>
          </a:prstGeom>
          <a:ln w="76200" cap="flat">
            <a:solidFill>
              <a:srgbClr val="000000"/>
            </a:solidFill>
            <a:prstDash val="sysDash"/>
            <a:headEnd type="diamond" w="lg" len="lg"/>
            <a:tailEnd type="diamond" w="lg" len="lg"/>
          </a:ln>
        </p:spPr>
      </p:sp>
      <p:sp>
        <p:nvSpPr>
          <p:cNvPr id="5" name="Freeform 5"/>
          <p:cNvSpPr/>
          <p:nvPr/>
        </p:nvSpPr>
        <p:spPr>
          <a:xfrm>
            <a:off x="1141625" y="2463811"/>
            <a:ext cx="3141376" cy="1357726"/>
          </a:xfrm>
          <a:custGeom>
            <a:avLst/>
            <a:gdLst/>
            <a:ahLst/>
            <a:cxnLst/>
            <a:rect l="l" t="t" r="r" b="b"/>
            <a:pathLst>
              <a:path w="3141376" h="1357726">
                <a:moveTo>
                  <a:pt x="0" y="0"/>
                </a:moveTo>
                <a:lnTo>
                  <a:pt x="3141376" y="0"/>
                </a:lnTo>
                <a:lnTo>
                  <a:pt x="3141376" y="1357726"/>
                </a:lnTo>
                <a:lnTo>
                  <a:pt x="0" y="1357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46" r="-7246"/>
            </a:stretch>
          </a:blipFill>
        </p:spPr>
      </p:sp>
      <p:sp>
        <p:nvSpPr>
          <p:cNvPr id="6" name="Freeform 6"/>
          <p:cNvSpPr/>
          <p:nvPr/>
        </p:nvSpPr>
        <p:spPr>
          <a:xfrm rot="-1642749">
            <a:off x="5230886" y="1825720"/>
            <a:ext cx="1875882" cy="2370783"/>
          </a:xfrm>
          <a:custGeom>
            <a:avLst/>
            <a:gdLst/>
            <a:ahLst/>
            <a:cxnLst/>
            <a:rect l="l" t="t" r="r" b="b"/>
            <a:pathLst>
              <a:path w="1875882" h="2370783">
                <a:moveTo>
                  <a:pt x="0" y="0"/>
                </a:moveTo>
                <a:lnTo>
                  <a:pt x="1875882" y="0"/>
                </a:lnTo>
                <a:lnTo>
                  <a:pt x="1875882" y="2370782"/>
                </a:lnTo>
                <a:lnTo>
                  <a:pt x="0" y="2370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54653" y="1897732"/>
            <a:ext cx="1603266" cy="2226758"/>
          </a:xfrm>
          <a:custGeom>
            <a:avLst/>
            <a:gdLst/>
            <a:ahLst/>
            <a:cxnLst/>
            <a:rect l="l" t="t" r="r" b="b"/>
            <a:pathLst>
              <a:path w="1603266" h="2226758">
                <a:moveTo>
                  <a:pt x="0" y="0"/>
                </a:moveTo>
                <a:lnTo>
                  <a:pt x="1603266" y="0"/>
                </a:lnTo>
                <a:lnTo>
                  <a:pt x="1603266" y="2226758"/>
                </a:lnTo>
                <a:lnTo>
                  <a:pt x="0" y="2226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43749" y="4426039"/>
            <a:ext cx="2078504" cy="2148325"/>
          </a:xfrm>
          <a:custGeom>
            <a:avLst/>
            <a:gdLst/>
            <a:ahLst/>
            <a:cxnLst/>
            <a:rect l="l" t="t" r="r" b="b"/>
            <a:pathLst>
              <a:path w="2078504" h="2148325">
                <a:moveTo>
                  <a:pt x="0" y="0"/>
                </a:moveTo>
                <a:lnTo>
                  <a:pt x="2078505" y="0"/>
                </a:lnTo>
                <a:lnTo>
                  <a:pt x="2078505" y="2148325"/>
                </a:lnTo>
                <a:lnTo>
                  <a:pt x="0" y="21483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1142" y="4576789"/>
            <a:ext cx="2454777" cy="1997575"/>
          </a:xfrm>
          <a:custGeom>
            <a:avLst/>
            <a:gdLst/>
            <a:ahLst/>
            <a:cxnLst/>
            <a:rect l="l" t="t" r="r" b="b"/>
            <a:pathLst>
              <a:path w="2454777" h="1997575">
                <a:moveTo>
                  <a:pt x="0" y="0"/>
                </a:moveTo>
                <a:lnTo>
                  <a:pt x="2454777" y="0"/>
                </a:lnTo>
                <a:lnTo>
                  <a:pt x="2454777" y="1997575"/>
                </a:lnTo>
                <a:lnTo>
                  <a:pt x="0" y="1997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86313" y="7064923"/>
            <a:ext cx="1520691" cy="1516889"/>
          </a:xfrm>
          <a:custGeom>
            <a:avLst/>
            <a:gdLst/>
            <a:ahLst/>
            <a:cxnLst/>
            <a:rect l="l" t="t" r="r" b="b"/>
            <a:pathLst>
              <a:path w="1520691" h="1516889">
                <a:moveTo>
                  <a:pt x="0" y="0"/>
                </a:moveTo>
                <a:lnTo>
                  <a:pt x="1520691" y="0"/>
                </a:lnTo>
                <a:lnTo>
                  <a:pt x="1520691" y="1516889"/>
                </a:lnTo>
                <a:lnTo>
                  <a:pt x="0" y="15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79026" y="3633089"/>
            <a:ext cx="4600196" cy="1253554"/>
          </a:xfrm>
          <a:custGeom>
            <a:avLst/>
            <a:gdLst/>
            <a:ahLst/>
            <a:cxnLst/>
            <a:rect l="l" t="t" r="r" b="b"/>
            <a:pathLst>
              <a:path w="4600196" h="1253554">
                <a:moveTo>
                  <a:pt x="0" y="0"/>
                </a:moveTo>
                <a:lnTo>
                  <a:pt x="4600196" y="0"/>
                </a:lnTo>
                <a:lnTo>
                  <a:pt x="4600196" y="1253553"/>
                </a:lnTo>
                <a:lnTo>
                  <a:pt x="0" y="1253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688626" y="5227944"/>
            <a:ext cx="1497935" cy="1697377"/>
          </a:xfrm>
          <a:custGeom>
            <a:avLst/>
            <a:gdLst/>
            <a:ahLst/>
            <a:cxnLst/>
            <a:rect l="l" t="t" r="r" b="b"/>
            <a:pathLst>
              <a:path w="1497935" h="1697377">
                <a:moveTo>
                  <a:pt x="0" y="0"/>
                </a:moveTo>
                <a:lnTo>
                  <a:pt x="1497935" y="0"/>
                </a:lnTo>
                <a:lnTo>
                  <a:pt x="1497935" y="1697377"/>
                </a:lnTo>
                <a:lnTo>
                  <a:pt x="0" y="16973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79124" y="5143718"/>
            <a:ext cx="1978507" cy="2192252"/>
          </a:xfrm>
          <a:custGeom>
            <a:avLst/>
            <a:gdLst/>
            <a:ahLst/>
            <a:cxnLst/>
            <a:rect l="l" t="t" r="r" b="b"/>
            <a:pathLst>
              <a:path w="1978507" h="2192252">
                <a:moveTo>
                  <a:pt x="0" y="0"/>
                </a:moveTo>
                <a:lnTo>
                  <a:pt x="1978507" y="0"/>
                </a:lnTo>
                <a:lnTo>
                  <a:pt x="1978507" y="2192251"/>
                </a:lnTo>
                <a:lnTo>
                  <a:pt x="0" y="21922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837934" y="3170544"/>
            <a:ext cx="5450066" cy="4114800"/>
          </a:xfrm>
          <a:custGeom>
            <a:avLst/>
            <a:gdLst/>
            <a:ahLst/>
            <a:cxnLst/>
            <a:rect l="l" t="t" r="r" b="b"/>
            <a:pathLst>
              <a:path w="5450066" h="4114800">
                <a:moveTo>
                  <a:pt x="0" y="0"/>
                </a:moveTo>
                <a:lnTo>
                  <a:pt x="5450066" y="0"/>
                </a:lnTo>
                <a:lnTo>
                  <a:pt x="5450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1774" y="15057"/>
            <a:ext cx="5774885" cy="1202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1">
                <a:solidFill>
                  <a:srgbClr val="50692D"/>
                </a:solidFill>
                <a:ea typeface="Canva Sans Bold"/>
              </a:rPr>
              <a:t>其他塑膠</a:t>
            </a:r>
            <a:r>
              <a:rPr lang="en-US" sz="7021">
                <a:solidFill>
                  <a:srgbClr val="839C5D"/>
                </a:solidFill>
                <a:ea typeface="Canva Sans"/>
              </a:rPr>
              <a:t>回收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64976" y="15057"/>
            <a:ext cx="5774885" cy="1202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1">
                <a:solidFill>
                  <a:srgbClr val="ED1C24"/>
                </a:solidFill>
                <a:ea typeface="Canva Sans Bold"/>
              </a:rPr>
              <a:t>不可</a:t>
            </a:r>
            <a:r>
              <a:rPr lang="en-US" sz="7021">
                <a:solidFill>
                  <a:srgbClr val="839C5D"/>
                </a:solidFill>
                <a:ea typeface="Canva Sans"/>
              </a:rPr>
              <a:t>回收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71774" y="8972337"/>
            <a:ext cx="11716357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dirty="0" err="1">
                <a:solidFill>
                  <a:srgbClr val="839C5D"/>
                </a:solidFill>
                <a:ea typeface="Canva Sans"/>
              </a:rPr>
              <a:t>保持清潔及乾爽，按指示分類回收</a:t>
            </a:r>
            <a:endParaRPr lang="en-US" sz="5899" dirty="0">
              <a:solidFill>
                <a:srgbClr val="839C5D"/>
              </a:solidFill>
              <a:ea typeface="Canva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837934" y="9221919"/>
            <a:ext cx="5343143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dirty="0" err="1">
                <a:solidFill>
                  <a:srgbClr val="000000"/>
                </a:solidFill>
                <a:ea typeface="Canva Sans"/>
              </a:rPr>
              <a:t>含有</a:t>
            </a:r>
            <a:r>
              <a:rPr lang="en-US" sz="3699" dirty="0" err="1">
                <a:solidFill>
                  <a:srgbClr val="E12435"/>
                </a:solidFill>
                <a:ea typeface="Canva Sans Bold"/>
              </a:rPr>
              <a:t>複合物料</a:t>
            </a:r>
            <a:r>
              <a:rPr lang="en-US" sz="3699" dirty="0" err="1">
                <a:solidFill>
                  <a:srgbClr val="000000"/>
                </a:solidFill>
                <a:ea typeface="Canva Sans"/>
              </a:rPr>
              <a:t>的塑膠產品</a:t>
            </a:r>
            <a:endParaRPr lang="en-US" sz="3699" dirty="0">
              <a:solidFill>
                <a:srgbClr val="000000"/>
              </a:solidFill>
              <a:ea typeface="Canv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1011" y="307602"/>
            <a:ext cx="7537233" cy="9946546"/>
          </a:xfrm>
          <a:custGeom>
            <a:avLst/>
            <a:gdLst/>
            <a:ahLst/>
            <a:cxnLst/>
            <a:rect l="l" t="t" r="r" b="b"/>
            <a:pathLst>
              <a:path w="7537233" h="12448883">
                <a:moveTo>
                  <a:pt x="0" y="0"/>
                </a:moveTo>
                <a:lnTo>
                  <a:pt x="7537233" y="0"/>
                </a:lnTo>
                <a:lnTo>
                  <a:pt x="7537233" y="12448883"/>
                </a:lnTo>
                <a:lnTo>
                  <a:pt x="0" y="124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b="-251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32987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31060" y="2881907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4"/>
                </a:lnTo>
                <a:lnTo>
                  <a:pt x="0" y="55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4101">
            <a:off x="2971997" y="3446423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20" y="0"/>
                </a:lnTo>
                <a:lnTo>
                  <a:pt x="706220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01">
            <a:off x="3094290" y="4235446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20" y="0"/>
                </a:lnTo>
                <a:lnTo>
                  <a:pt x="706220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4101">
            <a:off x="3132133" y="5031141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20" y="0"/>
                </a:lnTo>
                <a:lnTo>
                  <a:pt x="706220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4101">
            <a:off x="3217858" y="5862897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20" y="0"/>
                </a:lnTo>
                <a:lnTo>
                  <a:pt x="706220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4101">
            <a:off x="3262409" y="6688787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19" y="0"/>
                </a:lnTo>
                <a:lnTo>
                  <a:pt x="706219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24101">
            <a:off x="3364468" y="7484482"/>
            <a:ext cx="706220" cy="656334"/>
          </a:xfrm>
          <a:custGeom>
            <a:avLst/>
            <a:gdLst/>
            <a:ahLst/>
            <a:cxnLst/>
            <a:rect l="l" t="t" r="r" b="b"/>
            <a:pathLst>
              <a:path w="706220" h="656334">
                <a:moveTo>
                  <a:pt x="0" y="0"/>
                </a:moveTo>
                <a:lnTo>
                  <a:pt x="706220" y="0"/>
                </a:lnTo>
                <a:lnTo>
                  <a:pt x="706220" y="656334"/>
                </a:lnTo>
                <a:lnTo>
                  <a:pt x="0" y="65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81319" y="3222813"/>
            <a:ext cx="1258150" cy="864692"/>
          </a:xfrm>
          <a:custGeom>
            <a:avLst/>
            <a:gdLst/>
            <a:ahLst/>
            <a:cxnLst/>
            <a:rect l="l" t="t" r="r" b="b"/>
            <a:pathLst>
              <a:path w="1258150" h="864692">
                <a:moveTo>
                  <a:pt x="0" y="0"/>
                </a:moveTo>
                <a:lnTo>
                  <a:pt x="1258151" y="0"/>
                </a:lnTo>
                <a:lnTo>
                  <a:pt x="1258151" y="864693"/>
                </a:lnTo>
                <a:lnTo>
                  <a:pt x="0" y="864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55923" y="3746808"/>
            <a:ext cx="1622930" cy="1050847"/>
          </a:xfrm>
          <a:custGeom>
            <a:avLst/>
            <a:gdLst/>
            <a:ahLst/>
            <a:cxnLst/>
            <a:rect l="l" t="t" r="r" b="b"/>
            <a:pathLst>
              <a:path w="1622930" h="1050847">
                <a:moveTo>
                  <a:pt x="0" y="0"/>
                </a:moveTo>
                <a:lnTo>
                  <a:pt x="1622931" y="0"/>
                </a:lnTo>
                <a:lnTo>
                  <a:pt x="1622931" y="1050848"/>
                </a:lnTo>
                <a:lnTo>
                  <a:pt x="0" y="1050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89794" y="4856793"/>
            <a:ext cx="1119608" cy="871895"/>
          </a:xfrm>
          <a:custGeom>
            <a:avLst/>
            <a:gdLst/>
            <a:ahLst/>
            <a:cxnLst/>
            <a:rect l="l" t="t" r="r" b="b"/>
            <a:pathLst>
              <a:path w="1119608" h="871895">
                <a:moveTo>
                  <a:pt x="0" y="0"/>
                </a:moveTo>
                <a:lnTo>
                  <a:pt x="1119608" y="0"/>
                </a:lnTo>
                <a:lnTo>
                  <a:pt x="1119608" y="871895"/>
                </a:lnTo>
                <a:lnTo>
                  <a:pt x="0" y="87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204822" y="5564617"/>
            <a:ext cx="1158995" cy="938786"/>
          </a:xfrm>
          <a:custGeom>
            <a:avLst/>
            <a:gdLst/>
            <a:ahLst/>
            <a:cxnLst/>
            <a:rect l="l" t="t" r="r" b="b"/>
            <a:pathLst>
              <a:path w="1158995" h="938786">
                <a:moveTo>
                  <a:pt x="0" y="0"/>
                </a:moveTo>
                <a:lnTo>
                  <a:pt x="1158995" y="0"/>
                </a:lnTo>
                <a:lnTo>
                  <a:pt x="1158995" y="938785"/>
                </a:lnTo>
                <a:lnTo>
                  <a:pt x="0" y="9387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894374" y="6503402"/>
            <a:ext cx="1310448" cy="992665"/>
          </a:xfrm>
          <a:custGeom>
            <a:avLst/>
            <a:gdLst/>
            <a:ahLst/>
            <a:cxnLst/>
            <a:rect l="l" t="t" r="r" b="b"/>
            <a:pathLst>
              <a:path w="1310448" h="992665">
                <a:moveTo>
                  <a:pt x="0" y="0"/>
                </a:moveTo>
                <a:lnTo>
                  <a:pt x="1310448" y="0"/>
                </a:lnTo>
                <a:lnTo>
                  <a:pt x="1310448" y="992665"/>
                </a:lnTo>
                <a:lnTo>
                  <a:pt x="0" y="9926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40000" y="7172407"/>
            <a:ext cx="757305" cy="1078015"/>
          </a:xfrm>
          <a:custGeom>
            <a:avLst/>
            <a:gdLst/>
            <a:ahLst/>
            <a:cxnLst/>
            <a:rect l="l" t="t" r="r" b="b"/>
            <a:pathLst>
              <a:path w="757305" h="1078015">
                <a:moveTo>
                  <a:pt x="0" y="0"/>
                </a:moveTo>
                <a:lnTo>
                  <a:pt x="757305" y="0"/>
                </a:lnTo>
                <a:lnTo>
                  <a:pt x="757305" y="1078015"/>
                </a:lnTo>
                <a:lnTo>
                  <a:pt x="0" y="10780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07024" y="8362896"/>
            <a:ext cx="7315200" cy="1865376"/>
          </a:xfrm>
          <a:custGeom>
            <a:avLst/>
            <a:gdLst/>
            <a:ahLst/>
            <a:cxnLst/>
            <a:rect l="l" t="t" r="r" b="b"/>
            <a:pathLst>
              <a:path w="7315200" h="1865376">
                <a:moveTo>
                  <a:pt x="0" y="0"/>
                </a:moveTo>
                <a:lnTo>
                  <a:pt x="7315200" y="0"/>
                </a:lnTo>
                <a:lnTo>
                  <a:pt x="7315200" y="1865376"/>
                </a:lnTo>
                <a:lnTo>
                  <a:pt x="0" y="186537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22225">
            <a:off x="10896038" y="2488529"/>
            <a:ext cx="1057393" cy="1626758"/>
          </a:xfrm>
          <a:custGeom>
            <a:avLst/>
            <a:gdLst/>
            <a:ahLst/>
            <a:cxnLst/>
            <a:rect l="l" t="t" r="r" b="b"/>
            <a:pathLst>
              <a:path w="1057393" h="1626758">
                <a:moveTo>
                  <a:pt x="0" y="0"/>
                </a:moveTo>
                <a:lnTo>
                  <a:pt x="1057393" y="0"/>
                </a:lnTo>
                <a:lnTo>
                  <a:pt x="1057393" y="1626758"/>
                </a:lnTo>
                <a:lnTo>
                  <a:pt x="0" y="162675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98775">
            <a:off x="12809082" y="2312331"/>
            <a:ext cx="1244393" cy="1979153"/>
          </a:xfrm>
          <a:custGeom>
            <a:avLst/>
            <a:gdLst/>
            <a:ahLst/>
            <a:cxnLst/>
            <a:rect l="l" t="t" r="r" b="b"/>
            <a:pathLst>
              <a:path w="1244393" h="1979153">
                <a:moveTo>
                  <a:pt x="0" y="0"/>
                </a:moveTo>
                <a:lnTo>
                  <a:pt x="1244393" y="0"/>
                </a:lnTo>
                <a:lnTo>
                  <a:pt x="1244393" y="1979154"/>
                </a:lnTo>
                <a:lnTo>
                  <a:pt x="0" y="197915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727874" y="4272232"/>
            <a:ext cx="932756" cy="2479085"/>
          </a:xfrm>
          <a:custGeom>
            <a:avLst/>
            <a:gdLst/>
            <a:ahLst/>
            <a:cxnLst/>
            <a:rect l="l" t="t" r="r" b="b"/>
            <a:pathLst>
              <a:path w="932756" h="2479085">
                <a:moveTo>
                  <a:pt x="0" y="0"/>
                </a:moveTo>
                <a:lnTo>
                  <a:pt x="932756" y="0"/>
                </a:lnTo>
                <a:lnTo>
                  <a:pt x="932756" y="2479085"/>
                </a:lnTo>
                <a:lnTo>
                  <a:pt x="0" y="247908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158979" y="6204249"/>
            <a:ext cx="2369538" cy="1267703"/>
          </a:xfrm>
          <a:custGeom>
            <a:avLst/>
            <a:gdLst/>
            <a:ahLst/>
            <a:cxnLst/>
            <a:rect l="l" t="t" r="r" b="b"/>
            <a:pathLst>
              <a:path w="2369538" h="1267703">
                <a:moveTo>
                  <a:pt x="0" y="0"/>
                </a:moveTo>
                <a:lnTo>
                  <a:pt x="2369538" y="0"/>
                </a:lnTo>
                <a:lnTo>
                  <a:pt x="2369538" y="1267702"/>
                </a:lnTo>
                <a:lnTo>
                  <a:pt x="0" y="126770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896038" y="4408164"/>
            <a:ext cx="1864466" cy="1500895"/>
          </a:xfrm>
          <a:custGeom>
            <a:avLst/>
            <a:gdLst/>
            <a:ahLst/>
            <a:cxnLst/>
            <a:rect l="l" t="t" r="r" b="b"/>
            <a:pathLst>
              <a:path w="1864466" h="1500895">
                <a:moveTo>
                  <a:pt x="0" y="0"/>
                </a:moveTo>
                <a:lnTo>
                  <a:pt x="1864466" y="0"/>
                </a:lnTo>
                <a:lnTo>
                  <a:pt x="1864466" y="1500895"/>
                </a:lnTo>
                <a:lnTo>
                  <a:pt x="0" y="150089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738067" y="6683606"/>
            <a:ext cx="2238255" cy="1317773"/>
          </a:xfrm>
          <a:custGeom>
            <a:avLst/>
            <a:gdLst/>
            <a:ahLst/>
            <a:cxnLst/>
            <a:rect l="l" t="t" r="r" b="b"/>
            <a:pathLst>
              <a:path w="2238255" h="1317773">
                <a:moveTo>
                  <a:pt x="0" y="0"/>
                </a:moveTo>
                <a:lnTo>
                  <a:pt x="2238255" y="0"/>
                </a:lnTo>
                <a:lnTo>
                  <a:pt x="2238255" y="1317772"/>
                </a:lnTo>
                <a:lnTo>
                  <a:pt x="0" y="131777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363666" y="2403957"/>
            <a:ext cx="1379489" cy="1614296"/>
          </a:xfrm>
          <a:custGeom>
            <a:avLst/>
            <a:gdLst/>
            <a:ahLst/>
            <a:cxnLst/>
            <a:rect l="l" t="t" r="r" b="b"/>
            <a:pathLst>
              <a:path w="1379489" h="1614296">
                <a:moveTo>
                  <a:pt x="0" y="0"/>
                </a:moveTo>
                <a:lnTo>
                  <a:pt x="1379489" y="0"/>
                </a:lnTo>
                <a:lnTo>
                  <a:pt x="1379489" y="1614295"/>
                </a:lnTo>
                <a:lnTo>
                  <a:pt x="0" y="1614295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148487" y="4698049"/>
            <a:ext cx="2126124" cy="1627451"/>
          </a:xfrm>
          <a:custGeom>
            <a:avLst/>
            <a:gdLst/>
            <a:ahLst/>
            <a:cxnLst/>
            <a:rect l="l" t="t" r="r" b="b"/>
            <a:pathLst>
              <a:path w="2126124" h="1627451">
                <a:moveTo>
                  <a:pt x="0" y="0"/>
                </a:moveTo>
                <a:lnTo>
                  <a:pt x="2126124" y="0"/>
                </a:lnTo>
                <a:lnTo>
                  <a:pt x="2126124" y="1627451"/>
                </a:lnTo>
                <a:lnTo>
                  <a:pt x="0" y="162745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264624" y="2881907"/>
            <a:ext cx="1635376" cy="1341008"/>
          </a:xfrm>
          <a:custGeom>
            <a:avLst/>
            <a:gdLst/>
            <a:ahLst/>
            <a:cxnLst/>
            <a:rect l="l" t="t" r="r" b="b"/>
            <a:pathLst>
              <a:path w="1635376" h="1341008">
                <a:moveTo>
                  <a:pt x="0" y="0"/>
                </a:moveTo>
                <a:lnTo>
                  <a:pt x="1635376" y="0"/>
                </a:lnTo>
                <a:lnTo>
                  <a:pt x="1635376" y="1341009"/>
                </a:lnTo>
                <a:lnTo>
                  <a:pt x="0" y="1341009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3591066" y="271602"/>
            <a:ext cx="427361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5"/>
              </a:lnSpc>
            </a:pPr>
            <a:r>
              <a:rPr lang="en-US" sz="7604">
                <a:solidFill>
                  <a:srgbClr val="50692D"/>
                </a:solidFill>
                <a:ea typeface="Canva Sans Bold"/>
              </a:rPr>
              <a:t>紙張</a:t>
            </a:r>
            <a:r>
              <a:rPr lang="en-US" sz="7604">
                <a:solidFill>
                  <a:srgbClr val="50692D"/>
                </a:solidFill>
                <a:ea typeface="Canva Sans"/>
              </a:rPr>
              <a:t>回收</a:t>
            </a:r>
          </a:p>
        </p:txBody>
      </p:sp>
      <p:sp>
        <p:nvSpPr>
          <p:cNvPr id="28" name="TextBox 28"/>
          <p:cNvSpPr txBox="1"/>
          <p:nvPr/>
        </p:nvSpPr>
        <p:spPr>
          <a:xfrm rot="-51071">
            <a:off x="3127084" y="1808803"/>
            <a:ext cx="4367527" cy="7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6050">
                <a:solidFill>
                  <a:srgbClr val="839C5D"/>
                </a:solidFill>
                <a:ea typeface="Canva Sans Bold"/>
              </a:rPr>
              <a:t>可回收</a:t>
            </a:r>
            <a:r>
              <a:rPr lang="en-US" sz="6050">
                <a:solidFill>
                  <a:srgbClr val="9BA66B"/>
                </a:solidFill>
                <a:ea typeface="Canva Sans"/>
              </a:rPr>
              <a:t>紙張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96038" y="8696703"/>
            <a:ext cx="6157372" cy="117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8"/>
              </a:lnSpc>
            </a:pPr>
            <a:r>
              <a:rPr lang="en-US" sz="3362" spc="67">
                <a:solidFill>
                  <a:srgbClr val="50692D"/>
                </a:solidFill>
                <a:ea typeface="Canva Sans"/>
              </a:rPr>
              <a:t>不被表列或不確定的廢紙廢類，</a:t>
            </a:r>
          </a:p>
          <a:p>
            <a:pPr>
              <a:lnSpc>
                <a:spcPts val="4708"/>
              </a:lnSpc>
            </a:pPr>
            <a:r>
              <a:rPr lang="en-US" sz="3362" spc="67">
                <a:solidFill>
                  <a:srgbClr val="ED1C24"/>
                </a:solidFill>
                <a:ea typeface="Canva Sans"/>
              </a:rPr>
              <a:t>不宜</a:t>
            </a:r>
            <a:r>
              <a:rPr lang="en-US" sz="3362" spc="67">
                <a:solidFill>
                  <a:srgbClr val="50692D"/>
                </a:solidFill>
                <a:ea typeface="Canva Sans"/>
              </a:rPr>
              <a:t>放進回收桶</a:t>
            </a:r>
          </a:p>
        </p:txBody>
      </p:sp>
      <p:sp>
        <p:nvSpPr>
          <p:cNvPr id="30" name="TextBox 30"/>
          <p:cNvSpPr txBox="1"/>
          <p:nvPr/>
        </p:nvSpPr>
        <p:spPr>
          <a:xfrm rot="-95235">
            <a:off x="3817207" y="3576478"/>
            <a:ext cx="4943722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50692D"/>
                </a:solidFill>
                <a:ea typeface="Lexend Deca"/>
              </a:rPr>
              <a:t>報紙</a:t>
            </a:r>
          </a:p>
        </p:txBody>
      </p:sp>
      <p:sp>
        <p:nvSpPr>
          <p:cNvPr id="31" name="TextBox 31"/>
          <p:cNvSpPr txBox="1"/>
          <p:nvPr/>
        </p:nvSpPr>
        <p:spPr>
          <a:xfrm rot="-95235">
            <a:off x="3855049" y="4300719"/>
            <a:ext cx="4943722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50692D"/>
                </a:solidFill>
                <a:ea typeface="Lexend Deca"/>
              </a:rPr>
              <a:t>辦公室用紙</a:t>
            </a:r>
          </a:p>
        </p:txBody>
      </p:sp>
      <p:sp>
        <p:nvSpPr>
          <p:cNvPr id="32" name="TextBox 32"/>
          <p:cNvSpPr txBox="1"/>
          <p:nvPr/>
        </p:nvSpPr>
        <p:spPr>
          <a:xfrm rot="-95235">
            <a:off x="3940774" y="5132368"/>
            <a:ext cx="4943722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50692D"/>
                </a:solidFill>
                <a:ea typeface="Lexend Deca"/>
              </a:rPr>
              <a:t>紙皮  </a:t>
            </a:r>
          </a:p>
        </p:txBody>
      </p:sp>
      <p:sp>
        <p:nvSpPr>
          <p:cNvPr id="33" name="TextBox 33"/>
          <p:cNvSpPr txBox="1"/>
          <p:nvPr/>
        </p:nvSpPr>
        <p:spPr>
          <a:xfrm rot="-95235">
            <a:off x="3985325" y="5956853"/>
            <a:ext cx="4943722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50692D"/>
                </a:solidFill>
                <a:ea typeface="Lexend Deca"/>
              </a:rPr>
              <a:t>書籍</a:t>
            </a:r>
          </a:p>
        </p:txBody>
      </p:sp>
      <p:sp>
        <p:nvSpPr>
          <p:cNvPr id="34" name="TextBox 34"/>
          <p:cNvSpPr txBox="1"/>
          <p:nvPr/>
        </p:nvSpPr>
        <p:spPr>
          <a:xfrm rot="-95235">
            <a:off x="4087385" y="6782743"/>
            <a:ext cx="4943722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50692D"/>
                </a:solidFill>
                <a:ea typeface="Lexend Deca"/>
              </a:rPr>
              <a:t>雜誌</a:t>
            </a:r>
          </a:p>
        </p:txBody>
      </p:sp>
      <p:sp>
        <p:nvSpPr>
          <p:cNvPr id="35" name="TextBox 35"/>
          <p:cNvSpPr txBox="1"/>
          <p:nvPr/>
        </p:nvSpPr>
        <p:spPr>
          <a:xfrm rot="-95235">
            <a:off x="4195859" y="7559604"/>
            <a:ext cx="4943722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50692D"/>
                </a:solidFill>
                <a:ea typeface="Lexend Deca"/>
              </a:rPr>
              <a:t>紙包飲品盒</a:t>
            </a:r>
          </a:p>
        </p:txBody>
      </p:sp>
      <p:sp>
        <p:nvSpPr>
          <p:cNvPr id="36" name="Freeform 36"/>
          <p:cNvSpPr/>
          <p:nvPr/>
        </p:nvSpPr>
        <p:spPr>
          <a:xfrm>
            <a:off x="10330207" y="7599713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4" y="0"/>
                </a:lnTo>
                <a:lnTo>
                  <a:pt x="553634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9859" y="1478170"/>
            <a:ext cx="3468200" cy="1711159"/>
          </a:xfrm>
          <a:custGeom>
            <a:avLst/>
            <a:gdLst/>
            <a:ahLst/>
            <a:cxnLst/>
            <a:rect l="l" t="t" r="r" b="b"/>
            <a:pathLst>
              <a:path w="3468200" h="1711159">
                <a:moveTo>
                  <a:pt x="0" y="0"/>
                </a:moveTo>
                <a:lnTo>
                  <a:pt x="3468200" y="0"/>
                </a:lnTo>
                <a:lnTo>
                  <a:pt x="3468200" y="1711159"/>
                </a:lnTo>
                <a:lnTo>
                  <a:pt x="0" y="1711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905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550416" y="2318587"/>
            <a:ext cx="2710849" cy="15162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" name="Freeform 4"/>
          <p:cNvSpPr/>
          <p:nvPr/>
        </p:nvSpPr>
        <p:spPr>
          <a:xfrm>
            <a:off x="9055634" y="3232460"/>
            <a:ext cx="2841015" cy="1910582"/>
          </a:xfrm>
          <a:custGeom>
            <a:avLst/>
            <a:gdLst/>
            <a:ahLst/>
            <a:cxnLst/>
            <a:rect l="l" t="t" r="r" b="b"/>
            <a:pathLst>
              <a:path w="2841015" h="1910582">
                <a:moveTo>
                  <a:pt x="0" y="0"/>
                </a:moveTo>
                <a:lnTo>
                  <a:pt x="2841014" y="0"/>
                </a:lnTo>
                <a:lnTo>
                  <a:pt x="2841014" y="1910582"/>
                </a:lnTo>
                <a:lnTo>
                  <a:pt x="0" y="1910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476221" y="4172588"/>
            <a:ext cx="2602964" cy="5889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6" name="Freeform 6"/>
          <p:cNvSpPr/>
          <p:nvPr/>
        </p:nvSpPr>
        <p:spPr>
          <a:xfrm>
            <a:off x="842100" y="5143500"/>
            <a:ext cx="3369739" cy="2278786"/>
          </a:xfrm>
          <a:custGeom>
            <a:avLst/>
            <a:gdLst/>
            <a:ahLst/>
            <a:cxnLst/>
            <a:rect l="l" t="t" r="r" b="b"/>
            <a:pathLst>
              <a:path w="3369739" h="2278786">
                <a:moveTo>
                  <a:pt x="0" y="0"/>
                </a:moveTo>
                <a:lnTo>
                  <a:pt x="3369738" y="0"/>
                </a:lnTo>
                <a:lnTo>
                  <a:pt x="3369738" y="2278786"/>
                </a:lnTo>
                <a:lnTo>
                  <a:pt x="0" y="2278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576275" y="6092740"/>
            <a:ext cx="2707632" cy="2945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8" name="Freeform 8"/>
          <p:cNvSpPr/>
          <p:nvPr/>
        </p:nvSpPr>
        <p:spPr>
          <a:xfrm>
            <a:off x="9144000" y="7052721"/>
            <a:ext cx="1905309" cy="2334223"/>
          </a:xfrm>
          <a:custGeom>
            <a:avLst/>
            <a:gdLst/>
            <a:ahLst/>
            <a:cxnLst/>
            <a:rect l="l" t="t" r="r" b="b"/>
            <a:pathLst>
              <a:path w="1905309" h="2334223">
                <a:moveTo>
                  <a:pt x="0" y="0"/>
                </a:moveTo>
                <a:lnTo>
                  <a:pt x="1905309" y="0"/>
                </a:lnTo>
                <a:lnTo>
                  <a:pt x="1905309" y="2334223"/>
                </a:lnTo>
                <a:lnTo>
                  <a:pt x="0" y="2334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429790" y="2072160"/>
            <a:ext cx="3436656" cy="46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sz="2706">
                <a:solidFill>
                  <a:srgbClr val="50692D"/>
                </a:solidFill>
                <a:ea typeface="Canva Sans"/>
              </a:rPr>
              <a:t>窗口信封要剪去窗口位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79185" y="3969898"/>
            <a:ext cx="4811223" cy="46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sz="2706">
                <a:solidFill>
                  <a:srgbClr val="50692D"/>
                </a:solidFill>
                <a:ea typeface="Canva Sans"/>
              </a:rPr>
              <a:t>書本、雜誌要拆去釘書釘和橡筋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3907" y="5860600"/>
            <a:ext cx="3780297" cy="46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sz="2706">
                <a:solidFill>
                  <a:srgbClr val="50692D"/>
                </a:solidFill>
                <a:ea typeface="Canva Sans"/>
              </a:rPr>
              <a:t>紙巾盒要剪去出紙位膠膜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530478" y="7323105"/>
            <a:ext cx="2535812" cy="2945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TextBox 13"/>
          <p:cNvSpPr txBox="1"/>
          <p:nvPr/>
        </p:nvSpPr>
        <p:spPr>
          <a:xfrm>
            <a:off x="13066289" y="7090965"/>
            <a:ext cx="4123939" cy="46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sz="2706">
                <a:solidFill>
                  <a:srgbClr val="50692D"/>
                </a:solidFill>
                <a:ea typeface="Canva Sans"/>
              </a:rPr>
              <a:t>紙袋要拆去麻質或膠質手抽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94563" y="6584529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18350" y="766388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779180" y="924536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4" y="0"/>
                </a:lnTo>
                <a:lnTo>
                  <a:pt x="553634" y="553634"/>
                </a:lnTo>
                <a:lnTo>
                  <a:pt x="0" y="553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71480" y="8704667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953152" y="2718630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4" y="0"/>
                </a:lnTo>
                <a:lnTo>
                  <a:pt x="553634" y="553634"/>
                </a:lnTo>
                <a:lnTo>
                  <a:pt x="0" y="553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944600" y="191663"/>
            <a:ext cx="3945807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1" dirty="0" err="1">
                <a:solidFill>
                  <a:srgbClr val="50692D"/>
                </a:solidFill>
                <a:ea typeface="Canva Sans Bold"/>
              </a:rPr>
              <a:t>廢紙</a:t>
            </a:r>
            <a:r>
              <a:rPr lang="en-US" sz="7021" dirty="0" err="1">
                <a:solidFill>
                  <a:srgbClr val="839C5D"/>
                </a:solidFill>
                <a:ea typeface="Canva Sans"/>
              </a:rPr>
              <a:t>回收</a:t>
            </a:r>
            <a:endParaRPr lang="en-US" sz="7021" dirty="0">
              <a:solidFill>
                <a:srgbClr val="839C5D"/>
              </a:solidFill>
              <a:ea typeface="Canv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3741" y="6789846"/>
            <a:ext cx="11023384" cy="3454613"/>
          </a:xfrm>
          <a:custGeom>
            <a:avLst/>
            <a:gdLst/>
            <a:ahLst/>
            <a:cxnLst/>
            <a:rect l="l" t="t" r="r" b="b"/>
            <a:pathLst>
              <a:path w="12120605" h="4143043">
                <a:moveTo>
                  <a:pt x="0" y="0"/>
                </a:moveTo>
                <a:lnTo>
                  <a:pt x="12120605" y="0"/>
                </a:lnTo>
                <a:lnTo>
                  <a:pt x="12120605" y="4143044"/>
                </a:lnTo>
                <a:lnTo>
                  <a:pt x="0" y="4143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109354">
            <a:off x="11393031" y="977414"/>
            <a:ext cx="6278841" cy="6350282"/>
          </a:xfrm>
          <a:custGeom>
            <a:avLst/>
            <a:gdLst/>
            <a:ahLst/>
            <a:cxnLst/>
            <a:rect l="l" t="t" r="r" b="b"/>
            <a:pathLst>
              <a:path w="7601476" h="7687966">
                <a:moveTo>
                  <a:pt x="0" y="0"/>
                </a:moveTo>
                <a:lnTo>
                  <a:pt x="7601477" y="0"/>
                </a:lnTo>
                <a:lnTo>
                  <a:pt x="7601477" y="7687966"/>
                </a:lnTo>
                <a:lnTo>
                  <a:pt x="0" y="7687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4556" y="3351947"/>
            <a:ext cx="1911328" cy="1390491"/>
          </a:xfrm>
          <a:custGeom>
            <a:avLst/>
            <a:gdLst/>
            <a:ahLst/>
            <a:cxnLst/>
            <a:rect l="l" t="t" r="r" b="b"/>
            <a:pathLst>
              <a:path w="1911328" h="1390491">
                <a:moveTo>
                  <a:pt x="0" y="0"/>
                </a:moveTo>
                <a:lnTo>
                  <a:pt x="1911328" y="0"/>
                </a:lnTo>
                <a:lnTo>
                  <a:pt x="1911328" y="1390491"/>
                </a:lnTo>
                <a:lnTo>
                  <a:pt x="0" y="1390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66418">
            <a:off x="3950015" y="2819038"/>
            <a:ext cx="1338632" cy="2353638"/>
          </a:xfrm>
          <a:custGeom>
            <a:avLst/>
            <a:gdLst/>
            <a:ahLst/>
            <a:cxnLst/>
            <a:rect l="l" t="t" r="r" b="b"/>
            <a:pathLst>
              <a:path w="1338632" h="2353638">
                <a:moveTo>
                  <a:pt x="0" y="0"/>
                </a:moveTo>
                <a:lnTo>
                  <a:pt x="1338631" y="0"/>
                </a:lnTo>
                <a:lnTo>
                  <a:pt x="1338631" y="2353638"/>
                </a:lnTo>
                <a:lnTo>
                  <a:pt x="0" y="235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9501" y="3903203"/>
            <a:ext cx="1632766" cy="1283762"/>
          </a:xfrm>
          <a:custGeom>
            <a:avLst/>
            <a:gdLst/>
            <a:ahLst/>
            <a:cxnLst/>
            <a:rect l="l" t="t" r="r" b="b"/>
            <a:pathLst>
              <a:path w="1632766" h="1283762">
                <a:moveTo>
                  <a:pt x="0" y="0"/>
                </a:moveTo>
                <a:lnTo>
                  <a:pt x="1632766" y="0"/>
                </a:lnTo>
                <a:lnTo>
                  <a:pt x="1632766" y="1283762"/>
                </a:lnTo>
                <a:lnTo>
                  <a:pt x="0" y="12837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67903" y="3037514"/>
            <a:ext cx="1953167" cy="2229006"/>
          </a:xfrm>
          <a:custGeom>
            <a:avLst/>
            <a:gdLst/>
            <a:ahLst/>
            <a:cxnLst/>
            <a:rect l="l" t="t" r="r" b="b"/>
            <a:pathLst>
              <a:path w="1953167" h="2229006">
                <a:moveTo>
                  <a:pt x="0" y="0"/>
                </a:moveTo>
                <a:lnTo>
                  <a:pt x="1953167" y="0"/>
                </a:lnTo>
                <a:lnTo>
                  <a:pt x="1953167" y="2229006"/>
                </a:lnTo>
                <a:lnTo>
                  <a:pt x="0" y="22290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63353" y="6921138"/>
            <a:ext cx="744069" cy="2254754"/>
          </a:xfrm>
          <a:custGeom>
            <a:avLst/>
            <a:gdLst/>
            <a:ahLst/>
            <a:cxnLst/>
            <a:rect l="l" t="t" r="r" b="b"/>
            <a:pathLst>
              <a:path w="744069" h="2254754">
                <a:moveTo>
                  <a:pt x="0" y="0"/>
                </a:moveTo>
                <a:lnTo>
                  <a:pt x="744068" y="0"/>
                </a:lnTo>
                <a:lnTo>
                  <a:pt x="744068" y="2254754"/>
                </a:lnTo>
                <a:lnTo>
                  <a:pt x="0" y="22547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64372" y="7085954"/>
            <a:ext cx="1360360" cy="2089938"/>
          </a:xfrm>
          <a:custGeom>
            <a:avLst/>
            <a:gdLst/>
            <a:ahLst/>
            <a:cxnLst/>
            <a:rect l="l" t="t" r="r" b="b"/>
            <a:pathLst>
              <a:path w="1360360" h="2089938">
                <a:moveTo>
                  <a:pt x="0" y="0"/>
                </a:moveTo>
                <a:lnTo>
                  <a:pt x="1360360" y="0"/>
                </a:lnTo>
                <a:lnTo>
                  <a:pt x="1360360" y="2089938"/>
                </a:lnTo>
                <a:lnTo>
                  <a:pt x="0" y="20899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08412" y="7630230"/>
            <a:ext cx="1326340" cy="1001387"/>
          </a:xfrm>
          <a:custGeom>
            <a:avLst/>
            <a:gdLst/>
            <a:ahLst/>
            <a:cxnLst/>
            <a:rect l="l" t="t" r="r" b="b"/>
            <a:pathLst>
              <a:path w="1326340" h="1001387">
                <a:moveTo>
                  <a:pt x="0" y="0"/>
                </a:moveTo>
                <a:lnTo>
                  <a:pt x="1326340" y="0"/>
                </a:lnTo>
                <a:lnTo>
                  <a:pt x="1326340" y="1001386"/>
                </a:lnTo>
                <a:lnTo>
                  <a:pt x="0" y="10013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452438"/>
            <a:ext cx="11040759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5"/>
              </a:lnSpc>
            </a:pPr>
            <a:r>
              <a:rPr lang="en-US" sz="7604">
                <a:solidFill>
                  <a:srgbClr val="50692D"/>
                </a:solidFill>
                <a:ea typeface="Canva Sans Bold"/>
              </a:rPr>
              <a:t>金屬</a:t>
            </a:r>
            <a:r>
              <a:rPr lang="en-US" sz="7604">
                <a:solidFill>
                  <a:srgbClr val="839C5D"/>
                </a:solidFill>
                <a:ea typeface="Canva Sans"/>
              </a:rPr>
              <a:t>回收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553521"/>
            <a:ext cx="6271345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80">
                <a:solidFill>
                  <a:srgbClr val="50692D"/>
                </a:solidFill>
                <a:ea typeface="Canva Sans Bold"/>
              </a:rPr>
              <a:t>可回收</a:t>
            </a:r>
            <a:r>
              <a:rPr lang="en-US" sz="4000" spc="80">
                <a:solidFill>
                  <a:srgbClr val="839C5D"/>
                </a:solidFill>
                <a:ea typeface="Canva Sans Bold"/>
              </a:rPr>
              <a:t>金屬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139465"/>
            <a:ext cx="6271345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80">
                <a:solidFill>
                  <a:srgbClr val="ED1C24"/>
                </a:solidFill>
                <a:ea typeface="Canva Sans Bold"/>
              </a:rPr>
              <a:t>不可回收</a:t>
            </a:r>
            <a:r>
              <a:rPr lang="en-US" sz="4000" spc="80">
                <a:solidFill>
                  <a:srgbClr val="839C5D"/>
                </a:solidFill>
                <a:ea typeface="Canva Sans Bold"/>
              </a:rPr>
              <a:t>金屬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46263" y="9553840"/>
            <a:ext cx="2297963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A2C6F8"/>
                </a:solidFill>
                <a:ea typeface="Canva Sans"/>
              </a:rPr>
              <a:t>化學物料容器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01986" y="9553840"/>
            <a:ext cx="2088255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A2C6F8"/>
                </a:solidFill>
                <a:ea typeface="Canva Sans"/>
              </a:rPr>
              <a:t>壓縮氣體罐</a:t>
            </a:r>
          </a:p>
        </p:txBody>
      </p:sp>
      <p:sp>
        <p:nvSpPr>
          <p:cNvPr id="17" name="Freeform 17"/>
          <p:cNvSpPr/>
          <p:nvPr/>
        </p:nvSpPr>
        <p:spPr>
          <a:xfrm>
            <a:off x="4146263" y="7775099"/>
            <a:ext cx="1326340" cy="1001387"/>
          </a:xfrm>
          <a:custGeom>
            <a:avLst/>
            <a:gdLst/>
            <a:ahLst/>
            <a:cxnLst/>
            <a:rect l="l" t="t" r="r" b="b"/>
            <a:pathLst>
              <a:path w="1326340" h="1001387">
                <a:moveTo>
                  <a:pt x="0" y="0"/>
                </a:moveTo>
                <a:lnTo>
                  <a:pt x="1326340" y="0"/>
                </a:lnTo>
                <a:lnTo>
                  <a:pt x="1326340" y="1001386"/>
                </a:lnTo>
                <a:lnTo>
                  <a:pt x="0" y="10013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034216" y="5502014"/>
            <a:ext cx="775217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A2C6F8"/>
                </a:solidFill>
                <a:ea typeface="Canva Sans"/>
              </a:rPr>
              <a:t>鐵罐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5121" y="5461284"/>
            <a:ext cx="798232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A2C6F8"/>
                </a:solidFill>
                <a:ea typeface="Canva Sans"/>
              </a:rPr>
              <a:t>鋁罐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55917" y="5502014"/>
            <a:ext cx="2088255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A2C6F8"/>
                </a:solidFill>
                <a:ea typeface="Canva Sans"/>
              </a:rPr>
              <a:t>煮食器具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683" l="0" r="93252">
                        <a14:foregroundMark x1="56442" y1="19048" x2="59509" y2="29365"/>
                        <a14:foregroundMark x1="72393" y1="58730" x2="69325" y2="69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9418" y="4358754"/>
            <a:ext cx="3528044" cy="2727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97957" y="4178454"/>
            <a:ext cx="2719286" cy="1978281"/>
          </a:xfrm>
          <a:custGeom>
            <a:avLst/>
            <a:gdLst/>
            <a:ahLst/>
            <a:cxnLst/>
            <a:rect l="l" t="t" r="r" b="b"/>
            <a:pathLst>
              <a:path w="2719286" h="1978281">
                <a:moveTo>
                  <a:pt x="0" y="0"/>
                </a:moveTo>
                <a:lnTo>
                  <a:pt x="2719286" y="0"/>
                </a:lnTo>
                <a:lnTo>
                  <a:pt x="2719286" y="1978281"/>
                </a:lnTo>
                <a:lnTo>
                  <a:pt x="0" y="19782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7446" y="7209619"/>
            <a:ext cx="2275060" cy="2413857"/>
          </a:xfrm>
          <a:custGeom>
            <a:avLst/>
            <a:gdLst/>
            <a:ahLst/>
            <a:cxnLst/>
            <a:rect l="l" t="t" r="r" b="b"/>
            <a:pathLst>
              <a:path w="2275060" h="2413857">
                <a:moveTo>
                  <a:pt x="0" y="0"/>
                </a:moveTo>
                <a:lnTo>
                  <a:pt x="2275060" y="0"/>
                </a:lnTo>
                <a:lnTo>
                  <a:pt x="2275060" y="2413856"/>
                </a:lnTo>
                <a:lnTo>
                  <a:pt x="0" y="2413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99496">
            <a:off x="835112" y="868998"/>
            <a:ext cx="1230455" cy="2757322"/>
          </a:xfrm>
          <a:custGeom>
            <a:avLst/>
            <a:gdLst/>
            <a:ahLst/>
            <a:cxnLst/>
            <a:rect l="l" t="t" r="r" b="b"/>
            <a:pathLst>
              <a:path w="1230455" h="2757322">
                <a:moveTo>
                  <a:pt x="0" y="0"/>
                </a:moveTo>
                <a:lnTo>
                  <a:pt x="1230455" y="0"/>
                </a:lnTo>
                <a:lnTo>
                  <a:pt x="1230455" y="2757322"/>
                </a:lnTo>
                <a:lnTo>
                  <a:pt x="0" y="27573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109354">
            <a:off x="12854900" y="1322002"/>
            <a:ext cx="5648634" cy="5712904"/>
          </a:xfrm>
          <a:custGeom>
            <a:avLst/>
            <a:gdLst/>
            <a:ahLst/>
            <a:cxnLst/>
            <a:rect l="l" t="t" r="r" b="b"/>
            <a:pathLst>
              <a:path w="5648634" h="5712904">
                <a:moveTo>
                  <a:pt x="0" y="0"/>
                </a:moveTo>
                <a:lnTo>
                  <a:pt x="5648634" y="0"/>
                </a:lnTo>
                <a:lnTo>
                  <a:pt x="5648634" y="5712904"/>
                </a:lnTo>
                <a:lnTo>
                  <a:pt x="0" y="571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60318" y="1777759"/>
            <a:ext cx="9287030" cy="8509241"/>
          </a:xfrm>
          <a:custGeom>
            <a:avLst/>
            <a:gdLst/>
            <a:ahLst/>
            <a:cxnLst/>
            <a:rect l="l" t="t" r="r" b="b"/>
            <a:pathLst>
              <a:path w="9287030" h="8509241">
                <a:moveTo>
                  <a:pt x="0" y="0"/>
                </a:moveTo>
                <a:lnTo>
                  <a:pt x="9287030" y="0"/>
                </a:lnTo>
                <a:lnTo>
                  <a:pt x="9287030" y="8509241"/>
                </a:lnTo>
                <a:lnTo>
                  <a:pt x="0" y="85092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2000"/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7323922" y="323061"/>
            <a:ext cx="3159823" cy="4114800"/>
          </a:xfrm>
          <a:custGeom>
            <a:avLst/>
            <a:gdLst/>
            <a:ahLst/>
            <a:cxnLst/>
            <a:rect l="l" t="t" r="r" b="b"/>
            <a:pathLst>
              <a:path w="3159823" h="4114800">
                <a:moveTo>
                  <a:pt x="0" y="0"/>
                </a:moveTo>
                <a:lnTo>
                  <a:pt x="3159823" y="0"/>
                </a:lnTo>
                <a:lnTo>
                  <a:pt x="31598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84162" y="9444578"/>
            <a:ext cx="641248" cy="641248"/>
          </a:xfrm>
          <a:custGeom>
            <a:avLst/>
            <a:gdLst/>
            <a:ahLst/>
            <a:cxnLst/>
            <a:rect l="l" t="t" r="r" b="b"/>
            <a:pathLst>
              <a:path w="641248" h="641248">
                <a:moveTo>
                  <a:pt x="0" y="0"/>
                </a:moveTo>
                <a:lnTo>
                  <a:pt x="641248" y="0"/>
                </a:lnTo>
                <a:lnTo>
                  <a:pt x="641248" y="641248"/>
                </a:lnTo>
                <a:lnTo>
                  <a:pt x="0" y="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10886" y="8093124"/>
            <a:ext cx="629049" cy="629049"/>
          </a:xfrm>
          <a:custGeom>
            <a:avLst/>
            <a:gdLst/>
            <a:ahLst/>
            <a:cxnLst/>
            <a:rect l="l" t="t" r="r" b="b"/>
            <a:pathLst>
              <a:path w="629049" h="629049">
                <a:moveTo>
                  <a:pt x="0" y="0"/>
                </a:moveTo>
                <a:lnTo>
                  <a:pt x="629049" y="0"/>
                </a:lnTo>
                <a:lnTo>
                  <a:pt x="629049" y="629049"/>
                </a:lnTo>
                <a:lnTo>
                  <a:pt x="0" y="6290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37096" y="7024055"/>
            <a:ext cx="612277" cy="612277"/>
          </a:xfrm>
          <a:custGeom>
            <a:avLst/>
            <a:gdLst/>
            <a:ahLst/>
            <a:cxnLst/>
            <a:rect l="l" t="t" r="r" b="b"/>
            <a:pathLst>
              <a:path w="612277" h="612277">
                <a:moveTo>
                  <a:pt x="0" y="0"/>
                </a:moveTo>
                <a:lnTo>
                  <a:pt x="612278" y="0"/>
                </a:lnTo>
                <a:lnTo>
                  <a:pt x="612278" y="612277"/>
                </a:lnTo>
                <a:lnTo>
                  <a:pt x="0" y="6122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43235" y="5850596"/>
            <a:ext cx="612277" cy="612277"/>
          </a:xfrm>
          <a:custGeom>
            <a:avLst/>
            <a:gdLst/>
            <a:ahLst/>
            <a:cxnLst/>
            <a:rect l="l" t="t" r="r" b="b"/>
            <a:pathLst>
              <a:path w="612277" h="612277">
                <a:moveTo>
                  <a:pt x="0" y="0"/>
                </a:moveTo>
                <a:lnTo>
                  <a:pt x="612277" y="0"/>
                </a:lnTo>
                <a:lnTo>
                  <a:pt x="612277" y="612278"/>
                </a:lnTo>
                <a:lnTo>
                  <a:pt x="0" y="6122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561913" y="4837911"/>
            <a:ext cx="587199" cy="587199"/>
          </a:xfrm>
          <a:custGeom>
            <a:avLst/>
            <a:gdLst/>
            <a:ahLst/>
            <a:cxnLst/>
            <a:rect l="l" t="t" r="r" b="b"/>
            <a:pathLst>
              <a:path w="587199" h="587199">
                <a:moveTo>
                  <a:pt x="0" y="0"/>
                </a:moveTo>
                <a:lnTo>
                  <a:pt x="587199" y="0"/>
                </a:lnTo>
                <a:lnTo>
                  <a:pt x="587199" y="587199"/>
                </a:lnTo>
                <a:lnTo>
                  <a:pt x="0" y="5871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239935" y="9368378"/>
            <a:ext cx="6157372" cy="6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88"/>
              </a:lnSpc>
            </a:pPr>
            <a:r>
              <a:rPr lang="en-US" sz="4062" spc="81">
                <a:solidFill>
                  <a:srgbClr val="50692D"/>
                </a:solidFill>
                <a:ea typeface="Canva Sans"/>
              </a:rPr>
              <a:t>清空金屬容器、鋁罐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12982" y="8034721"/>
            <a:ext cx="7355615" cy="68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83"/>
              </a:lnSpc>
            </a:pPr>
            <a:r>
              <a:rPr lang="en-US" sz="4059" spc="81">
                <a:solidFill>
                  <a:srgbClr val="50692D"/>
                </a:solidFill>
                <a:ea typeface="Canva Sans"/>
              </a:rPr>
              <a:t>除去非金屬附件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5512" y="6894305"/>
            <a:ext cx="6083355" cy="698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27"/>
              </a:lnSpc>
              <a:spcBef>
                <a:spcPct val="0"/>
              </a:spcBef>
            </a:pPr>
            <a:r>
              <a:rPr lang="en-US" sz="4019" u="none" strike="noStrike" spc="80">
                <a:solidFill>
                  <a:srgbClr val="50692D"/>
                </a:solidFill>
                <a:ea typeface="Canva Sans"/>
              </a:rPr>
              <a:t>分開不同種類金屬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49112" y="5763414"/>
            <a:ext cx="6083355" cy="698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27"/>
              </a:lnSpc>
              <a:spcBef>
                <a:spcPct val="0"/>
              </a:spcBef>
            </a:pPr>
            <a:r>
              <a:rPr lang="en-US" sz="4019" spc="80">
                <a:solidFill>
                  <a:srgbClr val="50692D"/>
                </a:solidFill>
                <a:ea typeface="Canva Sans"/>
              </a:rPr>
              <a:t>簡單清洗容器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37327" y="4761711"/>
            <a:ext cx="6157372" cy="6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88"/>
              </a:lnSpc>
            </a:pPr>
            <a:r>
              <a:rPr lang="en-US" sz="4062" spc="81">
                <a:solidFill>
                  <a:srgbClr val="50692D"/>
                </a:solidFill>
                <a:ea typeface="Canva Sans"/>
              </a:rPr>
              <a:t>鋁罐應壓扁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89683" l="0" r="93252">
                        <a14:foregroundMark x1="56442" y1="19048" x2="59509" y2="29365"/>
                        <a14:foregroundMark x1="72393" y1="58730" x2="69325" y2="69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5687" y="4178454"/>
            <a:ext cx="3528044" cy="2727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7289" y="883042"/>
            <a:ext cx="10333422" cy="7285063"/>
          </a:xfrm>
          <a:custGeom>
            <a:avLst/>
            <a:gdLst/>
            <a:ahLst/>
            <a:cxnLst/>
            <a:rect l="l" t="t" r="r" b="b"/>
            <a:pathLst>
              <a:path w="10333422" h="7285063">
                <a:moveTo>
                  <a:pt x="0" y="0"/>
                </a:moveTo>
                <a:lnTo>
                  <a:pt x="10333422" y="0"/>
                </a:lnTo>
                <a:lnTo>
                  <a:pt x="10333422" y="7285063"/>
                </a:lnTo>
                <a:lnTo>
                  <a:pt x="0" y="7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11489">
            <a:off x="14495320" y="3773836"/>
            <a:ext cx="3392823" cy="3295280"/>
          </a:xfrm>
          <a:custGeom>
            <a:avLst/>
            <a:gdLst/>
            <a:ahLst/>
            <a:cxnLst/>
            <a:rect l="l" t="t" r="r" b="b"/>
            <a:pathLst>
              <a:path w="3392823" h="3295280">
                <a:moveTo>
                  <a:pt x="0" y="0"/>
                </a:moveTo>
                <a:lnTo>
                  <a:pt x="3392824" y="0"/>
                </a:lnTo>
                <a:lnTo>
                  <a:pt x="3392824" y="3295280"/>
                </a:lnTo>
                <a:lnTo>
                  <a:pt x="0" y="3295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302">
            <a:off x="2160187" y="6269086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6" y="0"/>
                </a:lnTo>
                <a:lnTo>
                  <a:pt x="2696136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513667" y="620193"/>
            <a:ext cx="2792513" cy="2838641"/>
          </a:xfrm>
          <a:custGeom>
            <a:avLst/>
            <a:gdLst/>
            <a:ahLst/>
            <a:cxnLst/>
            <a:rect l="l" t="t" r="r" b="b"/>
            <a:pathLst>
              <a:path w="2792513" h="2838641">
                <a:moveTo>
                  <a:pt x="0" y="0"/>
                </a:moveTo>
                <a:lnTo>
                  <a:pt x="2792513" y="0"/>
                </a:lnTo>
                <a:lnTo>
                  <a:pt x="2792513" y="2838641"/>
                </a:lnTo>
                <a:lnTo>
                  <a:pt x="0" y="283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5561" y="514350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92861" y="2602795"/>
            <a:ext cx="2409480" cy="1457735"/>
          </a:xfrm>
          <a:custGeom>
            <a:avLst/>
            <a:gdLst/>
            <a:ahLst/>
            <a:cxnLst/>
            <a:rect l="l" t="t" r="r" b="b"/>
            <a:pathLst>
              <a:path w="2409480" h="1457735">
                <a:moveTo>
                  <a:pt x="0" y="0"/>
                </a:moveTo>
                <a:lnTo>
                  <a:pt x="2409480" y="0"/>
                </a:lnTo>
                <a:lnTo>
                  <a:pt x="2409480" y="1457735"/>
                </a:lnTo>
                <a:lnTo>
                  <a:pt x="0" y="14577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17339" y="4060530"/>
            <a:ext cx="1721024" cy="1978189"/>
          </a:xfrm>
          <a:custGeom>
            <a:avLst/>
            <a:gdLst/>
            <a:ahLst/>
            <a:cxnLst/>
            <a:rect l="l" t="t" r="r" b="b"/>
            <a:pathLst>
              <a:path w="1721024" h="1978189">
                <a:moveTo>
                  <a:pt x="0" y="0"/>
                </a:moveTo>
                <a:lnTo>
                  <a:pt x="1721024" y="0"/>
                </a:lnTo>
                <a:lnTo>
                  <a:pt x="1721024" y="1978189"/>
                </a:lnTo>
                <a:lnTo>
                  <a:pt x="0" y="1978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993555">
            <a:off x="4436149" y="4821898"/>
            <a:ext cx="2914899" cy="455453"/>
          </a:xfrm>
          <a:custGeom>
            <a:avLst/>
            <a:gdLst/>
            <a:ahLst/>
            <a:cxnLst/>
            <a:rect l="l" t="t" r="r" b="b"/>
            <a:pathLst>
              <a:path w="2914899" h="455453">
                <a:moveTo>
                  <a:pt x="0" y="0"/>
                </a:moveTo>
                <a:lnTo>
                  <a:pt x="2914899" y="0"/>
                </a:lnTo>
                <a:lnTo>
                  <a:pt x="2914899" y="455453"/>
                </a:lnTo>
                <a:lnTo>
                  <a:pt x="0" y="455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78060" y="4954235"/>
            <a:ext cx="4239083" cy="2432174"/>
          </a:xfrm>
          <a:custGeom>
            <a:avLst/>
            <a:gdLst/>
            <a:ahLst/>
            <a:cxnLst/>
            <a:rect l="l" t="t" r="r" b="b"/>
            <a:pathLst>
              <a:path w="4239083" h="2432174">
                <a:moveTo>
                  <a:pt x="0" y="0"/>
                </a:moveTo>
                <a:lnTo>
                  <a:pt x="4239083" y="0"/>
                </a:lnTo>
                <a:lnTo>
                  <a:pt x="4239083" y="2432173"/>
                </a:lnTo>
                <a:lnTo>
                  <a:pt x="0" y="24321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549637" y="1600905"/>
            <a:ext cx="9188726" cy="911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8000">
                <a:solidFill>
                  <a:srgbClr val="50692D"/>
                </a:solidFill>
                <a:ea typeface="Canva Sans"/>
              </a:rPr>
              <a:t>其他回收物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29880" y="4193880"/>
            <a:ext cx="1228239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A2C6F8"/>
                </a:solidFill>
                <a:ea typeface="Canva Sans"/>
              </a:rPr>
              <a:t>充電池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06217" y="7519758"/>
            <a:ext cx="3782769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A2C6F8"/>
                </a:solidFill>
                <a:ea typeface="Canva Sans"/>
              </a:rPr>
              <a:t>受管制電器及小型家電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03799" y="6076819"/>
            <a:ext cx="859611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 spc="54">
                <a:solidFill>
                  <a:srgbClr val="A2C6F8"/>
                </a:solidFill>
                <a:ea typeface="Canva Sans"/>
              </a:rPr>
              <a:t>光管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00648" y="6282560"/>
            <a:ext cx="1154406" cy="37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00"/>
              </a:lnSpc>
              <a:spcBef>
                <a:spcPct val="0"/>
              </a:spcBef>
            </a:pPr>
            <a:r>
              <a:rPr lang="en-US" sz="2700" u="none" strike="noStrike" spc="54">
                <a:solidFill>
                  <a:srgbClr val="A2C6F8"/>
                </a:solidFill>
                <a:ea typeface="Canva Sans"/>
              </a:rPr>
              <a:t>慳電膽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3150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26007" y="4193880"/>
            <a:ext cx="3105976" cy="29347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249922" y="7986715"/>
            <a:ext cx="5059102" cy="2262798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7315200" y="0"/>
                </a:moveTo>
                <a:lnTo>
                  <a:pt x="0" y="0"/>
                </a:lnTo>
                <a:lnTo>
                  <a:pt x="0" y="3271890"/>
                </a:lnTo>
                <a:lnTo>
                  <a:pt x="7315200" y="327189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2242" y="978423"/>
            <a:ext cx="3219648" cy="1293713"/>
          </a:xfrm>
          <a:custGeom>
            <a:avLst/>
            <a:gdLst/>
            <a:ahLst/>
            <a:cxnLst/>
            <a:rect l="l" t="t" r="r" b="b"/>
            <a:pathLst>
              <a:path w="3219648" h="1293713">
                <a:moveTo>
                  <a:pt x="0" y="0"/>
                </a:moveTo>
                <a:lnTo>
                  <a:pt x="3219649" y="0"/>
                </a:lnTo>
                <a:lnTo>
                  <a:pt x="3219649" y="1293713"/>
                </a:lnTo>
                <a:lnTo>
                  <a:pt x="0" y="1293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78000" y="1579265"/>
            <a:ext cx="2991490" cy="1202035"/>
          </a:xfrm>
          <a:custGeom>
            <a:avLst/>
            <a:gdLst/>
            <a:ahLst/>
            <a:cxnLst/>
            <a:rect l="l" t="t" r="r" b="b"/>
            <a:pathLst>
              <a:path w="2991490" h="1202035">
                <a:moveTo>
                  <a:pt x="0" y="0"/>
                </a:moveTo>
                <a:lnTo>
                  <a:pt x="2991491" y="0"/>
                </a:lnTo>
                <a:lnTo>
                  <a:pt x="2991491" y="1202036"/>
                </a:lnTo>
                <a:lnTo>
                  <a:pt x="0" y="12020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995" y="3306493"/>
            <a:ext cx="5058366" cy="6802204"/>
          </a:xfrm>
          <a:custGeom>
            <a:avLst/>
            <a:gdLst/>
            <a:ahLst/>
            <a:cxnLst/>
            <a:rect l="l" t="t" r="r" b="b"/>
            <a:pathLst>
              <a:path w="5058366" h="6802204">
                <a:moveTo>
                  <a:pt x="0" y="0"/>
                </a:moveTo>
                <a:lnTo>
                  <a:pt x="5058366" y="0"/>
                </a:lnTo>
                <a:lnTo>
                  <a:pt x="5058366" y="6802204"/>
                </a:lnTo>
                <a:lnTo>
                  <a:pt x="0" y="6802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344593"/>
            <a:ext cx="7678549" cy="5125431"/>
          </a:xfrm>
          <a:custGeom>
            <a:avLst/>
            <a:gdLst/>
            <a:ahLst/>
            <a:cxnLst/>
            <a:rect l="l" t="t" r="r" b="b"/>
            <a:pathLst>
              <a:path w="7678549" h="5125431">
                <a:moveTo>
                  <a:pt x="0" y="0"/>
                </a:moveTo>
                <a:lnTo>
                  <a:pt x="7678549" y="0"/>
                </a:lnTo>
                <a:lnTo>
                  <a:pt x="7678549" y="5125431"/>
                </a:lnTo>
                <a:lnTo>
                  <a:pt x="0" y="51254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13043" y="3344593"/>
            <a:ext cx="7673758" cy="5125431"/>
          </a:xfrm>
          <a:custGeom>
            <a:avLst/>
            <a:gdLst/>
            <a:ahLst/>
            <a:cxnLst/>
            <a:rect l="l" t="t" r="r" b="b"/>
            <a:pathLst>
              <a:path w="7673758" h="5125431">
                <a:moveTo>
                  <a:pt x="0" y="0"/>
                </a:moveTo>
                <a:lnTo>
                  <a:pt x="7673759" y="0"/>
                </a:lnTo>
                <a:lnTo>
                  <a:pt x="7673759" y="5125431"/>
                </a:lnTo>
                <a:lnTo>
                  <a:pt x="0" y="5125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04120" y="695865"/>
            <a:ext cx="11279760" cy="173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33"/>
              </a:lnSpc>
            </a:pPr>
            <a:r>
              <a:rPr lang="en-US" sz="13033">
                <a:solidFill>
                  <a:srgbClr val="50692D"/>
                </a:solidFill>
                <a:ea typeface="Canva Sans"/>
              </a:rPr>
              <a:t>回收地點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907" y="8678059"/>
            <a:ext cx="8536186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50692D"/>
                </a:solidFill>
                <a:ea typeface="Canva Sans Bold"/>
              </a:rPr>
              <a:t>智能回收箱24小時全天候運作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5561" y="514350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4818" y="2538603"/>
            <a:ext cx="7102830" cy="6321699"/>
          </a:xfrm>
          <a:custGeom>
            <a:avLst/>
            <a:gdLst/>
            <a:ahLst/>
            <a:cxnLst/>
            <a:rect l="l" t="t" r="r" b="b"/>
            <a:pathLst>
              <a:path w="7102830" h="6321699">
                <a:moveTo>
                  <a:pt x="0" y="0"/>
                </a:moveTo>
                <a:lnTo>
                  <a:pt x="7102830" y="0"/>
                </a:lnTo>
                <a:lnTo>
                  <a:pt x="7102830" y="6321699"/>
                </a:lnTo>
                <a:lnTo>
                  <a:pt x="0" y="632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5" b="-9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71370" y="193108"/>
            <a:ext cx="9136339" cy="5653878"/>
          </a:xfrm>
          <a:custGeom>
            <a:avLst/>
            <a:gdLst/>
            <a:ahLst/>
            <a:cxnLst/>
            <a:rect l="l" t="t" r="r" b="b"/>
            <a:pathLst>
              <a:path w="9136339" h="5653878">
                <a:moveTo>
                  <a:pt x="0" y="0"/>
                </a:moveTo>
                <a:lnTo>
                  <a:pt x="9136339" y="0"/>
                </a:lnTo>
                <a:lnTo>
                  <a:pt x="9136339" y="5653878"/>
                </a:lnTo>
                <a:lnTo>
                  <a:pt x="0" y="5653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71370" y="5020052"/>
            <a:ext cx="9136339" cy="5120708"/>
          </a:xfrm>
          <a:custGeom>
            <a:avLst/>
            <a:gdLst/>
            <a:ahLst/>
            <a:cxnLst/>
            <a:rect l="l" t="t" r="r" b="b"/>
            <a:pathLst>
              <a:path w="9136339" h="5120708">
                <a:moveTo>
                  <a:pt x="0" y="0"/>
                </a:moveTo>
                <a:lnTo>
                  <a:pt x="9136339" y="0"/>
                </a:lnTo>
                <a:lnTo>
                  <a:pt x="9136339" y="5120707"/>
                </a:lnTo>
                <a:lnTo>
                  <a:pt x="0" y="5120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23334" y="193108"/>
            <a:ext cx="1125798" cy="726140"/>
          </a:xfrm>
          <a:custGeom>
            <a:avLst/>
            <a:gdLst/>
            <a:ahLst/>
            <a:cxnLst/>
            <a:rect l="l" t="t" r="r" b="b"/>
            <a:pathLst>
              <a:path w="1125798" h="726140">
                <a:moveTo>
                  <a:pt x="0" y="0"/>
                </a:moveTo>
                <a:lnTo>
                  <a:pt x="1125798" y="0"/>
                </a:lnTo>
                <a:lnTo>
                  <a:pt x="1125798" y="726139"/>
                </a:lnTo>
                <a:lnTo>
                  <a:pt x="0" y="7261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60607" y="952500"/>
            <a:ext cx="6651254" cy="14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8"/>
              </a:lnSpc>
            </a:pPr>
            <a:r>
              <a:rPr lang="en-US" sz="4062" spc="81">
                <a:solidFill>
                  <a:srgbClr val="50692D"/>
                </a:solidFill>
                <a:ea typeface="Canva Sans Bold"/>
              </a:rPr>
              <a:t>回收站位置</a:t>
            </a:r>
          </a:p>
          <a:p>
            <a:pPr algn="ctr">
              <a:lnSpc>
                <a:spcPts val="5688"/>
              </a:lnSpc>
            </a:pPr>
            <a:r>
              <a:rPr lang="en-US" sz="4062" spc="81">
                <a:solidFill>
                  <a:srgbClr val="50692D"/>
                </a:solidFill>
                <a:ea typeface="Canva Sans"/>
              </a:rPr>
              <a:t>詳情可以參考綠在區區網站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097" y="9150925"/>
            <a:ext cx="7770273" cy="109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427F12"/>
                </a:solidFill>
                <a:latin typeface="Canva Sans"/>
              </a:rPr>
              <a:t>Reference: 綠在區區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427F12"/>
                </a:solidFill>
                <a:latin typeface="Canva Sans"/>
              </a:rPr>
              <a:t>https://www.wastereduction.gov.hk/zh-hk/waste-reduction-programme/greencommunity#toc---3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6686" y="848823"/>
            <a:ext cx="4769811" cy="1916597"/>
          </a:xfrm>
          <a:custGeom>
            <a:avLst/>
            <a:gdLst/>
            <a:ahLst/>
            <a:cxnLst/>
            <a:rect l="l" t="t" r="r" b="b"/>
            <a:pathLst>
              <a:path w="4769811" h="1916597">
                <a:moveTo>
                  <a:pt x="0" y="0"/>
                </a:moveTo>
                <a:lnTo>
                  <a:pt x="4769811" y="0"/>
                </a:lnTo>
                <a:lnTo>
                  <a:pt x="4769811" y="1916597"/>
                </a:lnTo>
                <a:lnTo>
                  <a:pt x="0" y="1916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1237" y="3383234"/>
            <a:ext cx="3399476" cy="1365971"/>
          </a:xfrm>
          <a:custGeom>
            <a:avLst/>
            <a:gdLst/>
            <a:ahLst/>
            <a:cxnLst/>
            <a:rect l="l" t="t" r="r" b="b"/>
            <a:pathLst>
              <a:path w="3399476" h="1365971">
                <a:moveTo>
                  <a:pt x="0" y="0"/>
                </a:moveTo>
                <a:lnTo>
                  <a:pt x="3399476" y="0"/>
                </a:lnTo>
                <a:lnTo>
                  <a:pt x="3399476" y="1365972"/>
                </a:lnTo>
                <a:lnTo>
                  <a:pt x="0" y="1365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96254" y="1872077"/>
            <a:ext cx="5058366" cy="6802204"/>
          </a:xfrm>
          <a:custGeom>
            <a:avLst/>
            <a:gdLst/>
            <a:ahLst/>
            <a:cxnLst/>
            <a:rect l="l" t="t" r="r" b="b"/>
            <a:pathLst>
              <a:path w="5058366" h="6802204">
                <a:moveTo>
                  <a:pt x="0" y="0"/>
                </a:moveTo>
                <a:lnTo>
                  <a:pt x="5058366" y="0"/>
                </a:lnTo>
                <a:lnTo>
                  <a:pt x="5058366" y="6802204"/>
                </a:lnTo>
                <a:lnTo>
                  <a:pt x="0" y="6802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29426" y="6025232"/>
            <a:ext cx="11546663" cy="4261768"/>
          </a:xfrm>
          <a:custGeom>
            <a:avLst/>
            <a:gdLst/>
            <a:ahLst/>
            <a:cxnLst/>
            <a:rect l="l" t="t" r="r" b="b"/>
            <a:pathLst>
              <a:path w="11546663" h="4261768">
                <a:moveTo>
                  <a:pt x="0" y="0"/>
                </a:moveTo>
                <a:lnTo>
                  <a:pt x="11546662" y="0"/>
                </a:lnTo>
                <a:lnTo>
                  <a:pt x="11546662" y="4261769"/>
                </a:lnTo>
                <a:lnTo>
                  <a:pt x="0" y="4261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321" y="7013454"/>
            <a:ext cx="7315200" cy="3271889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0" y="0"/>
                </a:moveTo>
                <a:lnTo>
                  <a:pt x="7315200" y="0"/>
                </a:lnTo>
                <a:lnTo>
                  <a:pt x="7315200" y="3271890"/>
                </a:lnTo>
                <a:lnTo>
                  <a:pt x="0" y="3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3380" y="315423"/>
            <a:ext cx="15003117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5"/>
              </a:lnSpc>
            </a:pPr>
            <a:r>
              <a:rPr lang="en-US" sz="7004">
                <a:solidFill>
                  <a:srgbClr val="50692D"/>
                </a:solidFill>
                <a:ea typeface="Noto Sans T Chinese"/>
              </a:rPr>
              <a:t>目錄：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4336" y="1679121"/>
            <a:ext cx="12808504" cy="699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香港回收概況  -----------------------------------------P.4-7</a:t>
            </a: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回收的重要性  -----------------------------------------P.8</a:t>
            </a: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認識三色回收箱   --------------------------------------P.9</a:t>
            </a: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塑膠的種類  --------------------------------------------P.10</a:t>
            </a: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塑膠回收的注意事項 ----------------------------------P.11-12</a:t>
            </a: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廢紙回收的注意事項 ----------------------------------P.13-14</a:t>
            </a: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鋁罐回收的注意事項 ----------------------------------P.15-16</a:t>
            </a: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其他回收物種類 ---------------------------------------P.17</a:t>
            </a: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回收點及綠在區區簡介 -------------------------------P.18-19</a:t>
            </a: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回收程序 -----------------------------------------------P.20-21</a:t>
            </a: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692D"/>
                </a:solidFill>
                <a:ea typeface="Canva Sans"/>
              </a:rPr>
              <a:t>都市固體廢物徵費計劃 -------------------------------P.22-26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1836" y="2059174"/>
            <a:ext cx="2870993" cy="2918417"/>
          </a:xfrm>
          <a:custGeom>
            <a:avLst/>
            <a:gdLst/>
            <a:ahLst/>
            <a:cxnLst/>
            <a:rect l="l" t="t" r="r" b="b"/>
            <a:pathLst>
              <a:path w="2870993" h="2918417">
                <a:moveTo>
                  <a:pt x="0" y="0"/>
                </a:moveTo>
                <a:lnTo>
                  <a:pt x="2870993" y="0"/>
                </a:lnTo>
                <a:lnTo>
                  <a:pt x="2870993" y="2918417"/>
                </a:lnTo>
                <a:lnTo>
                  <a:pt x="0" y="2918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13247" y="1867693"/>
            <a:ext cx="3269556" cy="1837075"/>
          </a:xfrm>
          <a:custGeom>
            <a:avLst/>
            <a:gdLst/>
            <a:ahLst/>
            <a:cxnLst/>
            <a:rect l="l" t="t" r="r" b="b"/>
            <a:pathLst>
              <a:path w="3269556" h="1837075">
                <a:moveTo>
                  <a:pt x="0" y="0"/>
                </a:moveTo>
                <a:lnTo>
                  <a:pt x="3269556" y="0"/>
                </a:lnTo>
                <a:lnTo>
                  <a:pt x="3269556" y="1837075"/>
                </a:lnTo>
                <a:lnTo>
                  <a:pt x="0" y="1837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27716" y="5864133"/>
            <a:ext cx="4092660" cy="3519687"/>
          </a:xfrm>
          <a:custGeom>
            <a:avLst/>
            <a:gdLst/>
            <a:ahLst/>
            <a:cxnLst/>
            <a:rect l="l" t="t" r="r" b="b"/>
            <a:pathLst>
              <a:path w="4092660" h="3519687">
                <a:moveTo>
                  <a:pt x="0" y="0"/>
                </a:moveTo>
                <a:lnTo>
                  <a:pt x="4092660" y="0"/>
                </a:lnTo>
                <a:lnTo>
                  <a:pt x="4092660" y="3519687"/>
                </a:lnTo>
                <a:lnTo>
                  <a:pt x="0" y="3519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857676" y="2431944"/>
            <a:ext cx="3610847" cy="2545647"/>
            <a:chOff x="0" y="0"/>
            <a:chExt cx="4814462" cy="33941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4462" cy="3394196"/>
            </a:xfrm>
            <a:custGeom>
              <a:avLst/>
              <a:gdLst/>
              <a:ahLst/>
              <a:cxnLst/>
              <a:rect l="l" t="t" r="r" b="b"/>
              <a:pathLst>
                <a:path w="4814462" h="3394196">
                  <a:moveTo>
                    <a:pt x="0" y="0"/>
                  </a:moveTo>
                  <a:lnTo>
                    <a:pt x="4814462" y="0"/>
                  </a:lnTo>
                  <a:lnTo>
                    <a:pt x="4814462" y="3394196"/>
                  </a:lnTo>
                  <a:lnTo>
                    <a:pt x="0" y="3394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51639" y="1287946"/>
              <a:ext cx="4662824" cy="751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59"/>
                </a:lnSpc>
              </a:pPr>
              <a:r>
                <a:rPr lang="en-US" sz="3399">
                  <a:solidFill>
                    <a:srgbClr val="9BA66B"/>
                  </a:solidFill>
                  <a:ea typeface="Canva Sans Bold"/>
                </a:rPr>
                <a:t>收集及清潔回收物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3505271" y="3961625"/>
            <a:ext cx="2905763" cy="1369341"/>
          </a:xfrm>
          <a:custGeom>
            <a:avLst/>
            <a:gdLst/>
            <a:ahLst/>
            <a:cxnLst/>
            <a:rect l="l" t="t" r="r" b="b"/>
            <a:pathLst>
              <a:path w="2905763" h="1369341">
                <a:moveTo>
                  <a:pt x="0" y="0"/>
                </a:moveTo>
                <a:lnTo>
                  <a:pt x="2905762" y="0"/>
                </a:lnTo>
                <a:lnTo>
                  <a:pt x="2905762" y="1369341"/>
                </a:lnTo>
                <a:lnTo>
                  <a:pt x="0" y="1369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57676" y="6121646"/>
            <a:ext cx="3610847" cy="2545647"/>
          </a:xfrm>
          <a:custGeom>
            <a:avLst/>
            <a:gdLst/>
            <a:ahLst/>
            <a:cxnLst/>
            <a:rect l="l" t="t" r="r" b="b"/>
            <a:pathLst>
              <a:path w="3610847" h="2545647">
                <a:moveTo>
                  <a:pt x="0" y="0"/>
                </a:moveTo>
                <a:lnTo>
                  <a:pt x="3610846" y="0"/>
                </a:lnTo>
                <a:lnTo>
                  <a:pt x="3610846" y="2545647"/>
                </a:lnTo>
                <a:lnTo>
                  <a:pt x="0" y="2545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857676" y="6286031"/>
            <a:ext cx="3497118" cy="260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9BA66B"/>
                </a:solidFill>
                <a:ea typeface="Canva Sans Bold"/>
              </a:rPr>
              <a:t>重新製成新的物品</a:t>
            </a:r>
          </a:p>
          <a:p>
            <a:pPr marL="582928" lvl="1" indent="-291464" algn="just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9BA66B"/>
                </a:solidFill>
                <a:ea typeface="Canva Sans Bold"/>
              </a:rPr>
              <a:t>廢紙製成廁紙及抹手紙</a:t>
            </a:r>
          </a:p>
          <a:p>
            <a:pPr marL="582928" lvl="1" indent="-291464" algn="just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9BA66B"/>
                </a:solidFill>
                <a:ea typeface="Canva Sans Bold"/>
              </a:rPr>
              <a:t>玻璃碎加入地磚</a:t>
            </a:r>
          </a:p>
          <a:p>
            <a:pPr algn="just">
              <a:lnSpc>
                <a:spcPts val="4759"/>
              </a:lnSpc>
            </a:pPr>
            <a:endParaRPr lang="en-US" sz="2699">
              <a:solidFill>
                <a:srgbClr val="9BA66B"/>
              </a:solidFill>
              <a:ea typeface="Canva Sa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9410551" y="6121646"/>
            <a:ext cx="3610847" cy="2545647"/>
            <a:chOff x="0" y="0"/>
            <a:chExt cx="4814462" cy="33941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4462" cy="3394196"/>
            </a:xfrm>
            <a:custGeom>
              <a:avLst/>
              <a:gdLst/>
              <a:ahLst/>
              <a:cxnLst/>
              <a:rect l="l" t="t" r="r" b="b"/>
              <a:pathLst>
                <a:path w="4814462" h="3394196">
                  <a:moveTo>
                    <a:pt x="0" y="0"/>
                  </a:moveTo>
                  <a:lnTo>
                    <a:pt x="4814462" y="0"/>
                  </a:lnTo>
                  <a:lnTo>
                    <a:pt x="4814462" y="3394196"/>
                  </a:lnTo>
                  <a:lnTo>
                    <a:pt x="0" y="3394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51639" y="329519"/>
              <a:ext cx="4470317" cy="2668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59"/>
                </a:lnSpc>
              </a:pPr>
              <a:r>
                <a:rPr lang="en-US" sz="3399">
                  <a:solidFill>
                    <a:srgbClr val="9BA66B"/>
                  </a:solidFill>
                  <a:ea typeface="Canva Sans Bold"/>
                </a:rPr>
                <a:t>運至下游回收商</a:t>
              </a:r>
            </a:p>
            <a:p>
              <a:pPr marL="582928" lvl="1" indent="-291464" algn="just">
                <a:lnSpc>
                  <a:spcPts val="3779"/>
                </a:lnSpc>
                <a:buFont typeface="Arial"/>
                <a:buChar char="•"/>
              </a:pPr>
              <a:r>
                <a:rPr lang="en-US" sz="2699">
                  <a:solidFill>
                    <a:srgbClr val="9BA66B"/>
                  </a:solidFill>
                  <a:ea typeface="Canva Sans Bold"/>
                </a:rPr>
                <a:t>把回收物消毒、切碎、去雜質，製成原料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10551" y="2431944"/>
            <a:ext cx="3610847" cy="2545647"/>
            <a:chOff x="0" y="0"/>
            <a:chExt cx="4814462" cy="33941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4462" cy="3394196"/>
            </a:xfrm>
            <a:custGeom>
              <a:avLst/>
              <a:gdLst/>
              <a:ahLst/>
              <a:cxnLst/>
              <a:rect l="l" t="t" r="r" b="b"/>
              <a:pathLst>
                <a:path w="4814462" h="3394196">
                  <a:moveTo>
                    <a:pt x="0" y="0"/>
                  </a:moveTo>
                  <a:lnTo>
                    <a:pt x="4814462" y="0"/>
                  </a:lnTo>
                  <a:lnTo>
                    <a:pt x="4814462" y="3394196"/>
                  </a:lnTo>
                  <a:lnTo>
                    <a:pt x="0" y="3394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51639" y="887896"/>
              <a:ext cx="4662824" cy="1551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9BA66B"/>
                  </a:solidFill>
                  <a:ea typeface="Canva Sans Bold"/>
                </a:rPr>
                <a:t>放入回收箱或交予綠在區區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rot="3703624" flipV="1">
            <a:off x="7862888" y="1474080"/>
            <a:ext cx="1647525" cy="1915727"/>
          </a:xfrm>
          <a:custGeom>
            <a:avLst/>
            <a:gdLst/>
            <a:ahLst/>
            <a:cxnLst/>
            <a:rect l="l" t="t" r="r" b="b"/>
            <a:pathLst>
              <a:path w="1647525" h="1915727">
                <a:moveTo>
                  <a:pt x="0" y="1915728"/>
                </a:moveTo>
                <a:lnTo>
                  <a:pt x="1647526" y="1915728"/>
                </a:lnTo>
                <a:lnTo>
                  <a:pt x="1647526" y="0"/>
                </a:lnTo>
                <a:lnTo>
                  <a:pt x="0" y="0"/>
                </a:lnTo>
                <a:lnTo>
                  <a:pt x="0" y="19157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215975" y="4646296"/>
            <a:ext cx="936763" cy="1770515"/>
          </a:xfrm>
          <a:custGeom>
            <a:avLst/>
            <a:gdLst/>
            <a:ahLst/>
            <a:cxnLst/>
            <a:rect l="l" t="t" r="r" b="b"/>
            <a:pathLst>
              <a:path w="936763" h="1770515">
                <a:moveTo>
                  <a:pt x="0" y="0"/>
                </a:moveTo>
                <a:lnTo>
                  <a:pt x="936763" y="0"/>
                </a:lnTo>
                <a:lnTo>
                  <a:pt x="936763" y="1770514"/>
                </a:lnTo>
                <a:lnTo>
                  <a:pt x="0" y="1770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956491" flipH="1" flipV="1">
            <a:off x="7602138" y="5106382"/>
            <a:ext cx="1732770" cy="1974666"/>
          </a:xfrm>
          <a:custGeom>
            <a:avLst/>
            <a:gdLst/>
            <a:ahLst/>
            <a:cxnLst/>
            <a:rect l="l" t="t" r="r" b="b"/>
            <a:pathLst>
              <a:path w="1732770" h="1974666">
                <a:moveTo>
                  <a:pt x="1732769" y="1974666"/>
                </a:moveTo>
                <a:lnTo>
                  <a:pt x="0" y="1974666"/>
                </a:lnTo>
                <a:lnTo>
                  <a:pt x="0" y="0"/>
                </a:lnTo>
                <a:lnTo>
                  <a:pt x="1732769" y="0"/>
                </a:lnTo>
                <a:lnTo>
                  <a:pt x="1732769" y="197466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7294950" y="8667293"/>
            <a:ext cx="3151212" cy="1453497"/>
          </a:xfrm>
          <a:custGeom>
            <a:avLst/>
            <a:gdLst/>
            <a:ahLst/>
            <a:cxnLst/>
            <a:rect l="l" t="t" r="r" b="b"/>
            <a:pathLst>
              <a:path w="3151212" h="1453497">
                <a:moveTo>
                  <a:pt x="3151212" y="0"/>
                </a:moveTo>
                <a:lnTo>
                  <a:pt x="0" y="0"/>
                </a:lnTo>
                <a:lnTo>
                  <a:pt x="0" y="1453497"/>
                </a:lnTo>
                <a:lnTo>
                  <a:pt x="3151212" y="1453497"/>
                </a:lnTo>
                <a:lnTo>
                  <a:pt x="315121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447742" y="5356464"/>
            <a:ext cx="1733667" cy="2120693"/>
          </a:xfrm>
          <a:custGeom>
            <a:avLst/>
            <a:gdLst/>
            <a:ahLst/>
            <a:cxnLst/>
            <a:rect l="l" t="t" r="r" b="b"/>
            <a:pathLst>
              <a:path w="1733667" h="2120693">
                <a:moveTo>
                  <a:pt x="0" y="0"/>
                </a:moveTo>
                <a:lnTo>
                  <a:pt x="1733667" y="0"/>
                </a:lnTo>
                <a:lnTo>
                  <a:pt x="1733667" y="2120694"/>
                </a:lnTo>
                <a:lnTo>
                  <a:pt x="0" y="21206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62000" y="394658"/>
            <a:ext cx="7924651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 dirty="0" err="1">
                <a:solidFill>
                  <a:srgbClr val="50692D"/>
                </a:solidFill>
                <a:ea typeface="Canva Sans"/>
              </a:rPr>
              <a:t>現時香港的回收程序</a:t>
            </a:r>
            <a:endParaRPr lang="en-US" sz="6700" dirty="0">
              <a:solidFill>
                <a:srgbClr val="50692D"/>
              </a:solidFill>
              <a:ea typeface="Canva San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82623" y="5415655"/>
            <a:ext cx="2358423" cy="2113737"/>
          </a:xfrm>
          <a:custGeom>
            <a:avLst/>
            <a:gdLst/>
            <a:ahLst/>
            <a:cxnLst/>
            <a:rect l="l" t="t" r="r" b="b"/>
            <a:pathLst>
              <a:path w="2358423" h="2113737">
                <a:moveTo>
                  <a:pt x="0" y="0"/>
                </a:moveTo>
                <a:lnTo>
                  <a:pt x="2358423" y="0"/>
                </a:lnTo>
                <a:lnTo>
                  <a:pt x="2358423" y="2113736"/>
                </a:lnTo>
                <a:lnTo>
                  <a:pt x="0" y="21137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89279" y="7725330"/>
            <a:ext cx="2906707" cy="1462552"/>
          </a:xfrm>
          <a:custGeom>
            <a:avLst/>
            <a:gdLst/>
            <a:ahLst/>
            <a:cxnLst/>
            <a:rect l="l" t="t" r="r" b="b"/>
            <a:pathLst>
              <a:path w="2906707" h="1462552">
                <a:moveTo>
                  <a:pt x="0" y="0"/>
                </a:moveTo>
                <a:lnTo>
                  <a:pt x="2906707" y="0"/>
                </a:lnTo>
                <a:lnTo>
                  <a:pt x="2906707" y="1462552"/>
                </a:lnTo>
                <a:lnTo>
                  <a:pt x="0" y="146255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68380" y="9383820"/>
            <a:ext cx="7855213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smtClean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Reference：</a:t>
            </a:r>
            <a:r>
              <a:rPr lang="zh-HK" altLang="en-US" sz="2100" dirty="0" smtClean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再造紙巾 </a:t>
            </a:r>
            <a:r>
              <a:rPr lang="en-US" altLang="zh-HK" sz="2100" dirty="0" smtClean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Recycled Tissue - Mil </a:t>
            </a:r>
            <a:r>
              <a:rPr lang="en-US" altLang="zh-HK" sz="21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Mill</a:t>
            </a:r>
            <a:endParaRPr lang="en-US" sz="2100" dirty="0" smtClean="0">
              <a:solidFill>
                <a:schemeClr val="accent3">
                  <a:lumMod val="50000"/>
                </a:schemeClr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 smtClean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https</a:t>
            </a:r>
            <a:r>
              <a:rPr lang="en-US" sz="21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://www.milmill.hk/recycled-tissue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1685" y="2873882"/>
            <a:ext cx="6546572" cy="3046917"/>
            <a:chOff x="0" y="0"/>
            <a:chExt cx="1724200" cy="802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4200" cy="802480"/>
            </a:xfrm>
            <a:custGeom>
              <a:avLst/>
              <a:gdLst/>
              <a:ahLst/>
              <a:cxnLst/>
              <a:rect l="l" t="t" r="r" b="b"/>
              <a:pathLst>
                <a:path w="1724200" h="802480">
                  <a:moveTo>
                    <a:pt x="60312" y="0"/>
                  </a:moveTo>
                  <a:lnTo>
                    <a:pt x="1663888" y="0"/>
                  </a:lnTo>
                  <a:cubicBezTo>
                    <a:pt x="1679884" y="0"/>
                    <a:pt x="1695224" y="6354"/>
                    <a:pt x="1706535" y="17665"/>
                  </a:cubicBezTo>
                  <a:cubicBezTo>
                    <a:pt x="1717846" y="28976"/>
                    <a:pt x="1724200" y="44316"/>
                    <a:pt x="1724200" y="60312"/>
                  </a:cubicBezTo>
                  <a:lnTo>
                    <a:pt x="1724200" y="742168"/>
                  </a:lnTo>
                  <a:cubicBezTo>
                    <a:pt x="1724200" y="775478"/>
                    <a:pt x="1697198" y="802480"/>
                    <a:pt x="1663888" y="802480"/>
                  </a:cubicBezTo>
                  <a:lnTo>
                    <a:pt x="60312" y="802480"/>
                  </a:lnTo>
                  <a:cubicBezTo>
                    <a:pt x="27003" y="802480"/>
                    <a:pt x="0" y="775478"/>
                    <a:pt x="0" y="742168"/>
                  </a:cubicBezTo>
                  <a:lnTo>
                    <a:pt x="0" y="60312"/>
                  </a:lnTo>
                  <a:cubicBezTo>
                    <a:pt x="0" y="27003"/>
                    <a:pt x="27003" y="0"/>
                    <a:pt x="60312" y="0"/>
                  </a:cubicBezTo>
                  <a:close/>
                </a:path>
              </a:pathLst>
            </a:custGeom>
            <a:solidFill>
              <a:srgbClr val="FFFBE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724200" cy="802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669902" flipH="1">
            <a:off x="6630881" y="5287096"/>
            <a:ext cx="2155785" cy="1568334"/>
          </a:xfrm>
          <a:custGeom>
            <a:avLst/>
            <a:gdLst/>
            <a:ahLst/>
            <a:cxnLst/>
            <a:rect l="l" t="t" r="r" b="b"/>
            <a:pathLst>
              <a:path w="2155785" h="1568334">
                <a:moveTo>
                  <a:pt x="2155785" y="0"/>
                </a:moveTo>
                <a:lnTo>
                  <a:pt x="0" y="0"/>
                </a:lnTo>
                <a:lnTo>
                  <a:pt x="0" y="1568334"/>
                </a:lnTo>
                <a:lnTo>
                  <a:pt x="2155785" y="1568334"/>
                </a:lnTo>
                <a:lnTo>
                  <a:pt x="215578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8018257" y="4397340"/>
            <a:ext cx="2434871" cy="0"/>
          </a:xfrm>
          <a:prstGeom prst="line">
            <a:avLst/>
          </a:prstGeom>
          <a:ln w="209550" cap="flat">
            <a:solidFill>
              <a:srgbClr val="1C0072"/>
            </a:solidFill>
            <a:prstDash val="sysDash"/>
            <a:headEnd type="none" w="sm" len="sm"/>
            <a:tailEnd type="arrow" w="med" len="sm"/>
          </a:ln>
        </p:spPr>
      </p:sp>
      <p:grpSp>
        <p:nvGrpSpPr>
          <p:cNvPr id="7" name="Group 7"/>
          <p:cNvGrpSpPr/>
          <p:nvPr/>
        </p:nvGrpSpPr>
        <p:grpSpPr>
          <a:xfrm>
            <a:off x="10818973" y="2873882"/>
            <a:ext cx="6546572" cy="3046917"/>
            <a:chOff x="0" y="0"/>
            <a:chExt cx="1724200" cy="8024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4200" cy="802480"/>
            </a:xfrm>
            <a:custGeom>
              <a:avLst/>
              <a:gdLst/>
              <a:ahLst/>
              <a:cxnLst/>
              <a:rect l="l" t="t" r="r" b="b"/>
              <a:pathLst>
                <a:path w="1724200" h="802480">
                  <a:moveTo>
                    <a:pt x="60312" y="0"/>
                  </a:moveTo>
                  <a:lnTo>
                    <a:pt x="1663888" y="0"/>
                  </a:lnTo>
                  <a:cubicBezTo>
                    <a:pt x="1679884" y="0"/>
                    <a:pt x="1695224" y="6354"/>
                    <a:pt x="1706535" y="17665"/>
                  </a:cubicBezTo>
                  <a:cubicBezTo>
                    <a:pt x="1717846" y="28976"/>
                    <a:pt x="1724200" y="44316"/>
                    <a:pt x="1724200" y="60312"/>
                  </a:cubicBezTo>
                  <a:lnTo>
                    <a:pt x="1724200" y="742168"/>
                  </a:lnTo>
                  <a:cubicBezTo>
                    <a:pt x="1724200" y="775478"/>
                    <a:pt x="1697198" y="802480"/>
                    <a:pt x="1663888" y="802480"/>
                  </a:cubicBezTo>
                  <a:lnTo>
                    <a:pt x="60312" y="802480"/>
                  </a:lnTo>
                  <a:cubicBezTo>
                    <a:pt x="27003" y="802480"/>
                    <a:pt x="0" y="775478"/>
                    <a:pt x="0" y="742168"/>
                  </a:cubicBezTo>
                  <a:lnTo>
                    <a:pt x="0" y="60312"/>
                  </a:lnTo>
                  <a:cubicBezTo>
                    <a:pt x="0" y="27003"/>
                    <a:pt x="27003" y="0"/>
                    <a:pt x="60312" y="0"/>
                  </a:cubicBezTo>
                  <a:close/>
                </a:path>
              </a:pathLst>
            </a:custGeom>
            <a:solidFill>
              <a:srgbClr val="FFFBE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724200" cy="802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005727" y="899172"/>
            <a:ext cx="2525454" cy="2745059"/>
          </a:xfrm>
          <a:custGeom>
            <a:avLst/>
            <a:gdLst/>
            <a:ahLst/>
            <a:cxnLst/>
            <a:rect l="l" t="t" r="r" b="b"/>
            <a:pathLst>
              <a:path w="2525454" h="2745059">
                <a:moveTo>
                  <a:pt x="0" y="0"/>
                </a:moveTo>
                <a:lnTo>
                  <a:pt x="2525455" y="0"/>
                </a:lnTo>
                <a:lnTo>
                  <a:pt x="2525455" y="2745058"/>
                </a:lnTo>
                <a:lnTo>
                  <a:pt x="0" y="2745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14160" y="1685265"/>
            <a:ext cx="2377233" cy="2377233"/>
          </a:xfrm>
          <a:custGeom>
            <a:avLst/>
            <a:gdLst/>
            <a:ahLst/>
            <a:cxnLst/>
            <a:rect l="l" t="t" r="r" b="b"/>
            <a:pathLst>
              <a:path w="2377233" h="2377233">
                <a:moveTo>
                  <a:pt x="0" y="0"/>
                </a:moveTo>
                <a:lnTo>
                  <a:pt x="2377233" y="0"/>
                </a:lnTo>
                <a:lnTo>
                  <a:pt x="2377233" y="2377233"/>
                </a:lnTo>
                <a:lnTo>
                  <a:pt x="0" y="2377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21322" y="1685265"/>
            <a:ext cx="2023967" cy="2057400"/>
          </a:xfrm>
          <a:custGeom>
            <a:avLst/>
            <a:gdLst/>
            <a:ahLst/>
            <a:cxnLst/>
            <a:rect l="l" t="t" r="r" b="b"/>
            <a:pathLst>
              <a:path w="2023967" h="2057400">
                <a:moveTo>
                  <a:pt x="0" y="0"/>
                </a:moveTo>
                <a:lnTo>
                  <a:pt x="2023967" y="0"/>
                </a:lnTo>
                <a:lnTo>
                  <a:pt x="2023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278695" y="3548980"/>
            <a:ext cx="4428845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50692D"/>
                </a:solidFill>
                <a:ea typeface="Noto Sans T Chinese"/>
              </a:rPr>
              <a:t>用提取的純鋁</a:t>
            </a:r>
            <a:endParaRPr lang="en-US" sz="5199" dirty="0">
              <a:solidFill>
                <a:srgbClr val="50692D"/>
              </a:solidFill>
              <a:ea typeface="Noto Sans T Chinese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50692D"/>
                </a:solidFill>
                <a:ea typeface="Noto Sans T Chinese"/>
              </a:rPr>
              <a:t>重新製作容器</a:t>
            </a:r>
            <a:endParaRPr lang="en-US" sz="5199" dirty="0">
              <a:solidFill>
                <a:srgbClr val="50692D"/>
              </a:solidFill>
              <a:ea typeface="Noto Sans T Chinese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15707540" y="4892099"/>
            <a:ext cx="1823641" cy="1853765"/>
          </a:xfrm>
          <a:custGeom>
            <a:avLst/>
            <a:gdLst/>
            <a:ahLst/>
            <a:cxnLst/>
            <a:rect l="l" t="t" r="r" b="b"/>
            <a:pathLst>
              <a:path w="1823641" h="1853765">
                <a:moveTo>
                  <a:pt x="1823642" y="0"/>
                </a:moveTo>
                <a:lnTo>
                  <a:pt x="0" y="0"/>
                </a:lnTo>
                <a:lnTo>
                  <a:pt x="0" y="1853765"/>
                </a:lnTo>
                <a:lnTo>
                  <a:pt x="1823642" y="1853765"/>
                </a:lnTo>
                <a:lnTo>
                  <a:pt x="18236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471685" y="6745864"/>
            <a:ext cx="15528016" cy="3086100"/>
            <a:chOff x="0" y="0"/>
            <a:chExt cx="4089683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89683" cy="812800"/>
            </a:xfrm>
            <a:custGeom>
              <a:avLst/>
              <a:gdLst/>
              <a:ahLst/>
              <a:cxnLst/>
              <a:rect l="l" t="t" r="r" b="b"/>
              <a:pathLst>
                <a:path w="4089683" h="812800">
                  <a:moveTo>
                    <a:pt x="25427" y="0"/>
                  </a:moveTo>
                  <a:lnTo>
                    <a:pt x="4064256" y="0"/>
                  </a:lnTo>
                  <a:cubicBezTo>
                    <a:pt x="4071000" y="0"/>
                    <a:pt x="4077467" y="2679"/>
                    <a:pt x="4082236" y="7448"/>
                  </a:cubicBezTo>
                  <a:cubicBezTo>
                    <a:pt x="4087004" y="12216"/>
                    <a:pt x="4089683" y="18684"/>
                    <a:pt x="4089683" y="25427"/>
                  </a:cubicBezTo>
                  <a:lnTo>
                    <a:pt x="4089683" y="787373"/>
                  </a:lnTo>
                  <a:cubicBezTo>
                    <a:pt x="4089683" y="794116"/>
                    <a:pt x="4087004" y="800584"/>
                    <a:pt x="4082236" y="805352"/>
                  </a:cubicBezTo>
                  <a:cubicBezTo>
                    <a:pt x="4077467" y="810121"/>
                    <a:pt x="4071000" y="812800"/>
                    <a:pt x="4064256" y="812800"/>
                  </a:cubicBezTo>
                  <a:lnTo>
                    <a:pt x="25427" y="812800"/>
                  </a:lnTo>
                  <a:cubicBezTo>
                    <a:pt x="18684" y="812800"/>
                    <a:pt x="12216" y="810121"/>
                    <a:pt x="7448" y="805352"/>
                  </a:cubicBezTo>
                  <a:cubicBezTo>
                    <a:pt x="2679" y="800584"/>
                    <a:pt x="0" y="794116"/>
                    <a:pt x="0" y="787373"/>
                  </a:cubicBezTo>
                  <a:lnTo>
                    <a:pt x="0" y="25427"/>
                  </a:lnTo>
                  <a:cubicBezTo>
                    <a:pt x="0" y="18684"/>
                    <a:pt x="2679" y="12216"/>
                    <a:pt x="7448" y="7448"/>
                  </a:cubicBezTo>
                  <a:cubicBezTo>
                    <a:pt x="12216" y="2679"/>
                    <a:pt x="18684" y="0"/>
                    <a:pt x="25427" y="0"/>
                  </a:cubicBezTo>
                  <a:close/>
                </a:path>
              </a:pathLst>
            </a:custGeom>
            <a:solidFill>
              <a:srgbClr val="E3E4E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4089683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1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3979907" y="6635300"/>
            <a:ext cx="4239680" cy="3571930"/>
          </a:xfrm>
          <a:custGeom>
            <a:avLst/>
            <a:gdLst/>
            <a:ahLst/>
            <a:cxnLst/>
            <a:rect l="l" t="t" r="r" b="b"/>
            <a:pathLst>
              <a:path w="4239680" h="3571930">
                <a:moveTo>
                  <a:pt x="0" y="0"/>
                </a:moveTo>
                <a:lnTo>
                  <a:pt x="4239679" y="0"/>
                </a:lnTo>
                <a:lnTo>
                  <a:pt x="4239679" y="3571930"/>
                </a:lnTo>
                <a:lnTo>
                  <a:pt x="0" y="35719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9398" y="394652"/>
            <a:ext cx="9331146" cy="114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50692D"/>
                </a:solidFill>
                <a:ea typeface="Canva Sans"/>
              </a:rPr>
              <a:t>外國回收實例：巴西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2889" y="3906168"/>
            <a:ext cx="6705368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zh-CN" altLang="en-US" sz="5199" dirty="0" smtClean="0">
                <a:solidFill>
                  <a:srgbClr val="50692D"/>
                </a:solidFill>
                <a:ea typeface="Noto Sans T Chinese"/>
              </a:rPr>
              <a:t>從民衆收拾</a:t>
            </a:r>
            <a:r>
              <a:rPr lang="en-US" sz="5199" dirty="0" err="1">
                <a:solidFill>
                  <a:srgbClr val="50692D"/>
                </a:solidFill>
                <a:ea typeface="Noto Sans T Chinese"/>
              </a:rPr>
              <a:t>鋁罐</a:t>
            </a:r>
            <a:r>
              <a:rPr lang="en-US" sz="5199" dirty="0" smtClean="0">
                <a:solidFill>
                  <a:srgbClr val="50692D"/>
                </a:solidFill>
                <a:ea typeface="Noto Sans T Chinese"/>
              </a:rPr>
              <a:t/>
            </a:r>
            <a:br>
              <a:rPr lang="en-US" sz="5199" dirty="0" smtClean="0">
                <a:solidFill>
                  <a:srgbClr val="50692D"/>
                </a:solidFill>
                <a:ea typeface="Noto Sans T Chinese"/>
              </a:rPr>
            </a:br>
            <a:r>
              <a:rPr lang="en-US" sz="5199" dirty="0" err="1" smtClean="0">
                <a:solidFill>
                  <a:srgbClr val="50692D"/>
                </a:solidFill>
                <a:ea typeface="Noto Sans T Chinese"/>
              </a:rPr>
              <a:t>去除</a:t>
            </a:r>
            <a:r>
              <a:rPr lang="zh-CN" altLang="en-US" sz="5199" dirty="0" smtClean="0">
                <a:solidFill>
                  <a:srgbClr val="50692D"/>
                </a:solidFill>
                <a:ea typeface="Noto Sans T Chinese"/>
              </a:rPr>
              <a:t>當</a:t>
            </a:r>
            <a:r>
              <a:rPr lang="en-US" sz="5199" dirty="0" err="1" smtClean="0">
                <a:solidFill>
                  <a:srgbClr val="50692D"/>
                </a:solidFill>
                <a:ea typeface="Noto Sans T Chinese"/>
              </a:rPr>
              <a:t>中的雜質</a:t>
            </a:r>
            <a:endParaRPr lang="en-US" sz="5199" dirty="0">
              <a:solidFill>
                <a:srgbClr val="50692D"/>
              </a:solidFill>
              <a:ea typeface="Noto Sans T Chines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191001" y="6873816"/>
            <a:ext cx="10814726" cy="2808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50692D"/>
                </a:solidFill>
                <a:ea typeface="Noto Sans T Chinese"/>
              </a:rPr>
              <a:t>大概六十天就能使鋁罐重新上架</a:t>
            </a:r>
            <a:endParaRPr lang="en-US" sz="5199" dirty="0">
              <a:solidFill>
                <a:srgbClr val="50692D"/>
              </a:solidFill>
              <a:ea typeface="Noto Sans T Chinese"/>
            </a:endParaRP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50692D"/>
                </a:solidFill>
                <a:latin typeface="Noto Sans T Chinese Bold"/>
              </a:rPr>
              <a:t>+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50692D"/>
                </a:solidFill>
                <a:ea typeface="Noto Sans T Chinese"/>
              </a:rPr>
              <a:t>巴西鋁罐回收率達100%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7781" y="8783574"/>
            <a:ext cx="7081219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latin typeface="Canva Sans"/>
              </a:rPr>
              <a:t>Reference：環境保護署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 -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latin typeface="Canva Sans"/>
              </a:rPr>
              <a:t>垃圾收費背景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https://www.mswcharging.gov.hk/tc/about_us/background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/</a:t>
            </a:r>
          </a:p>
          <a:p>
            <a:pPr>
              <a:lnSpc>
                <a:spcPts val="2940"/>
              </a:lnSpc>
            </a:pP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Recycling magazine – </a:t>
            </a:r>
            <a:r>
              <a:rPr lang="en-US" sz="1400" dirty="0" err="1" smtClean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Aluminium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 recycling of Brazil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</a:b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https://www.recycling-magazine.com/2023/08/29/aluminium-recycling-in-brasil</a:t>
            </a:r>
            <a:r>
              <a:rPr lang="en-US" sz="21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690786" y="342103"/>
            <a:ext cx="16906429" cy="114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50692D"/>
                </a:solidFill>
                <a:ea typeface="Canva Sans"/>
              </a:rPr>
              <a:t>都市固體廢物收費計劃 </a:t>
            </a:r>
            <a:r>
              <a:rPr lang="en-US" sz="6700">
                <a:solidFill>
                  <a:srgbClr val="839C5D"/>
                </a:solidFill>
                <a:latin typeface="Canva Sans"/>
              </a:rPr>
              <a:t> -「揼少啲、慳多啲」</a:t>
            </a:r>
          </a:p>
        </p:txBody>
      </p:sp>
      <p:sp>
        <p:nvSpPr>
          <p:cNvPr id="4" name="Freeform 4"/>
          <p:cNvSpPr/>
          <p:nvPr/>
        </p:nvSpPr>
        <p:spPr>
          <a:xfrm>
            <a:off x="3561993" y="1616102"/>
            <a:ext cx="11583973" cy="8166701"/>
          </a:xfrm>
          <a:custGeom>
            <a:avLst/>
            <a:gdLst/>
            <a:ahLst/>
            <a:cxnLst/>
            <a:rect l="l" t="t" r="r" b="b"/>
            <a:pathLst>
              <a:path w="11583973" h="8166701">
                <a:moveTo>
                  <a:pt x="0" y="0"/>
                </a:moveTo>
                <a:lnTo>
                  <a:pt x="11583973" y="0"/>
                </a:lnTo>
                <a:lnTo>
                  <a:pt x="11583973" y="8166701"/>
                </a:lnTo>
                <a:lnTo>
                  <a:pt x="0" y="8166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11489">
            <a:off x="15185642" y="3985896"/>
            <a:ext cx="2822569" cy="2741420"/>
          </a:xfrm>
          <a:custGeom>
            <a:avLst/>
            <a:gdLst/>
            <a:ahLst/>
            <a:cxnLst/>
            <a:rect l="l" t="t" r="r" b="b"/>
            <a:pathLst>
              <a:path w="2822569" h="2741420">
                <a:moveTo>
                  <a:pt x="0" y="0"/>
                </a:moveTo>
                <a:lnTo>
                  <a:pt x="2822569" y="0"/>
                </a:lnTo>
                <a:lnTo>
                  <a:pt x="2822569" y="2741419"/>
                </a:lnTo>
                <a:lnTo>
                  <a:pt x="0" y="2741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2302">
            <a:off x="1301775" y="7078299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6" y="0"/>
                </a:lnTo>
                <a:lnTo>
                  <a:pt x="2696136" y="3631160"/>
                </a:lnTo>
                <a:lnTo>
                  <a:pt x="0" y="3631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92709">
            <a:off x="437467" y="1737091"/>
            <a:ext cx="2792513" cy="2838641"/>
          </a:xfrm>
          <a:custGeom>
            <a:avLst/>
            <a:gdLst/>
            <a:ahLst/>
            <a:cxnLst/>
            <a:rect l="l" t="t" r="r" b="b"/>
            <a:pathLst>
              <a:path w="2792513" h="2838641">
                <a:moveTo>
                  <a:pt x="0" y="0"/>
                </a:moveTo>
                <a:lnTo>
                  <a:pt x="2792513" y="0"/>
                </a:lnTo>
                <a:lnTo>
                  <a:pt x="2792513" y="2838641"/>
                </a:lnTo>
                <a:lnTo>
                  <a:pt x="0" y="283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2748" y="6020055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31272" y="922685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3" y="0"/>
                </a:lnTo>
                <a:lnTo>
                  <a:pt x="555953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320398" y="1209544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587674" y="2375057"/>
            <a:ext cx="2624892" cy="2477242"/>
          </a:xfrm>
          <a:custGeom>
            <a:avLst/>
            <a:gdLst/>
            <a:ahLst/>
            <a:cxnLst/>
            <a:rect l="l" t="t" r="r" b="b"/>
            <a:pathLst>
              <a:path w="2624892" h="2477242">
                <a:moveTo>
                  <a:pt x="0" y="0"/>
                </a:moveTo>
                <a:lnTo>
                  <a:pt x="2624892" y="0"/>
                </a:lnTo>
                <a:lnTo>
                  <a:pt x="2624892" y="2477242"/>
                </a:lnTo>
                <a:lnTo>
                  <a:pt x="0" y="2477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84507" y="2375057"/>
            <a:ext cx="2477242" cy="2477242"/>
          </a:xfrm>
          <a:custGeom>
            <a:avLst/>
            <a:gdLst/>
            <a:ahLst/>
            <a:cxnLst/>
            <a:rect l="l" t="t" r="r" b="b"/>
            <a:pathLst>
              <a:path w="2477242" h="2477242">
                <a:moveTo>
                  <a:pt x="0" y="0"/>
                </a:moveTo>
                <a:lnTo>
                  <a:pt x="2477242" y="0"/>
                </a:lnTo>
                <a:lnTo>
                  <a:pt x="2477242" y="2477242"/>
                </a:lnTo>
                <a:lnTo>
                  <a:pt x="0" y="2477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606272" y="4941194"/>
            <a:ext cx="2606294" cy="1554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2217">
                <a:solidFill>
                  <a:srgbClr val="839C5D"/>
                </a:solidFill>
                <a:ea typeface="Canva Sans Bold"/>
              </a:rPr>
              <a:t>家居垃圾:</a:t>
            </a:r>
          </a:p>
          <a:p>
            <a:pPr algn="ctr">
              <a:lnSpc>
                <a:spcPts val="3104"/>
              </a:lnSpc>
            </a:pPr>
            <a:r>
              <a:rPr lang="en-US" sz="2217">
                <a:solidFill>
                  <a:srgbClr val="839C5D"/>
                </a:solidFill>
                <a:ea typeface="Canva Sans"/>
              </a:rPr>
              <a:t>住宅垃圾及公共機構（例如學校）</a:t>
            </a:r>
          </a:p>
          <a:p>
            <a:pPr algn="ctr">
              <a:lnSpc>
                <a:spcPts val="3104"/>
              </a:lnSpc>
            </a:pPr>
            <a:r>
              <a:rPr lang="en-US" sz="2217">
                <a:solidFill>
                  <a:srgbClr val="839C5D"/>
                </a:solidFill>
                <a:ea typeface="Canva Sans"/>
              </a:rPr>
              <a:t>日常所產生的垃圾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84507" y="4941194"/>
            <a:ext cx="2606294" cy="194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2217">
                <a:solidFill>
                  <a:srgbClr val="839C5D"/>
                </a:solidFill>
                <a:ea typeface="Canva Sans Bold"/>
              </a:rPr>
              <a:t>工商業垃圾:</a:t>
            </a:r>
          </a:p>
          <a:p>
            <a:pPr algn="ctr">
              <a:lnSpc>
                <a:spcPts val="3104"/>
              </a:lnSpc>
            </a:pPr>
            <a:r>
              <a:rPr lang="en-US" sz="2217">
                <a:solidFill>
                  <a:srgbClr val="839C5D"/>
                </a:solidFill>
                <a:ea typeface="Canva Sans"/>
              </a:rPr>
              <a:t>商店、食肆、酒店、辦公室、私人屋苑街市及所有工業活動</a:t>
            </a:r>
          </a:p>
          <a:p>
            <a:pPr algn="ctr">
              <a:lnSpc>
                <a:spcPts val="3104"/>
              </a:lnSpc>
            </a:pPr>
            <a:r>
              <a:rPr lang="en-US" sz="2217">
                <a:solidFill>
                  <a:srgbClr val="839C5D"/>
                </a:solidFill>
                <a:ea typeface="Canva Sans"/>
              </a:rPr>
              <a:t>產生的垃圾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12743" y="7142473"/>
            <a:ext cx="10919319" cy="264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9BA66B"/>
                </a:solidFill>
                <a:ea typeface="Canva Sans Bold"/>
              </a:rPr>
              <a:t>都市固體廢物徵費背景：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9BA66B"/>
                </a:solidFill>
                <a:ea typeface="Canva Sans"/>
              </a:rPr>
              <a:t>香港的三個堆填區預計會在未來數年相繼飽和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9BA66B"/>
                </a:solidFill>
                <a:ea typeface="Canva Sans"/>
              </a:rPr>
              <a:t>垃圾收費是推動減廢的開端，有助實踐減廢回收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9BA66B"/>
                </a:solidFill>
                <a:ea typeface="Canva Sans"/>
              </a:rPr>
              <a:t>帶動回收相關行業的持續發展及創造綠色就業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9BA66B"/>
                </a:solidFill>
                <a:ea typeface="Canva Sans"/>
              </a:rPr>
              <a:t>減少碳排放以應對氣候變化</a:t>
            </a:r>
          </a:p>
          <a:p>
            <a:pPr algn="just">
              <a:lnSpc>
                <a:spcPts val="3359"/>
              </a:lnSpc>
            </a:pPr>
            <a:endParaRPr lang="en-US" sz="2499">
              <a:solidFill>
                <a:srgbClr val="9BA66B"/>
              </a:solidFill>
              <a:ea typeface="Canva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7855" y="9415373"/>
            <a:ext cx="858134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50692D"/>
                </a:solidFill>
                <a:latin typeface="Canva Sans"/>
              </a:rPr>
              <a:t>Reference：環境保護署</a:t>
            </a:r>
            <a:r>
              <a:rPr lang="en-US" sz="2100" dirty="0">
                <a:solidFill>
                  <a:srgbClr val="50692D"/>
                </a:solidFill>
                <a:latin typeface="Canva Sans"/>
              </a:rPr>
              <a:t> - </a:t>
            </a:r>
            <a:r>
              <a:rPr lang="en-US" sz="2100" dirty="0" err="1">
                <a:solidFill>
                  <a:srgbClr val="50692D"/>
                </a:solidFill>
                <a:latin typeface="Canva Sans"/>
              </a:rPr>
              <a:t>垃圾收費背景</a:t>
            </a:r>
            <a:endParaRPr lang="en-US" sz="2100" dirty="0">
              <a:solidFill>
                <a:srgbClr val="50692D"/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https://www.mswcharging.gov.hk/tc/about_us/background/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57136" y="1860708"/>
            <a:ext cx="260629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839C5D"/>
                </a:solidFill>
                <a:ea typeface="Canva Sans"/>
              </a:rPr>
              <a:t>垃圾定義: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3150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60845" y="4103994"/>
            <a:ext cx="2976570" cy="281250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20800" y="5370789"/>
            <a:ext cx="4049728" cy="4916211"/>
          </a:xfrm>
          <a:custGeom>
            <a:avLst/>
            <a:gdLst/>
            <a:ahLst/>
            <a:cxnLst/>
            <a:rect l="l" t="t" r="r" b="b"/>
            <a:pathLst>
              <a:path w="4049728" h="4916211">
                <a:moveTo>
                  <a:pt x="0" y="0"/>
                </a:moveTo>
                <a:lnTo>
                  <a:pt x="4049728" y="0"/>
                </a:lnTo>
                <a:lnTo>
                  <a:pt x="4049728" y="4916211"/>
                </a:lnTo>
                <a:lnTo>
                  <a:pt x="0" y="4916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2263" y="3105723"/>
            <a:ext cx="1647963" cy="662181"/>
          </a:xfrm>
          <a:custGeom>
            <a:avLst/>
            <a:gdLst/>
            <a:ahLst/>
            <a:cxnLst/>
            <a:rect l="l" t="t" r="r" b="b"/>
            <a:pathLst>
              <a:path w="1647963" h="662181">
                <a:moveTo>
                  <a:pt x="0" y="0"/>
                </a:moveTo>
                <a:lnTo>
                  <a:pt x="1647962" y="0"/>
                </a:lnTo>
                <a:lnTo>
                  <a:pt x="1647962" y="662181"/>
                </a:lnTo>
                <a:lnTo>
                  <a:pt x="0" y="662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30225" y="5511533"/>
            <a:ext cx="3208366" cy="1289180"/>
          </a:xfrm>
          <a:custGeom>
            <a:avLst/>
            <a:gdLst/>
            <a:ahLst/>
            <a:cxnLst/>
            <a:rect l="l" t="t" r="r" b="b"/>
            <a:pathLst>
              <a:path w="3208366" h="1289180">
                <a:moveTo>
                  <a:pt x="0" y="0"/>
                </a:moveTo>
                <a:lnTo>
                  <a:pt x="3208366" y="0"/>
                </a:lnTo>
                <a:lnTo>
                  <a:pt x="3208366" y="1289180"/>
                </a:lnTo>
                <a:lnTo>
                  <a:pt x="0" y="1289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41608" y="3105723"/>
            <a:ext cx="1302155" cy="1321985"/>
          </a:xfrm>
          <a:custGeom>
            <a:avLst/>
            <a:gdLst/>
            <a:ahLst/>
            <a:cxnLst/>
            <a:rect l="l" t="t" r="r" b="b"/>
            <a:pathLst>
              <a:path w="1302155" h="1321985">
                <a:moveTo>
                  <a:pt x="0" y="0"/>
                </a:moveTo>
                <a:lnTo>
                  <a:pt x="1302155" y="0"/>
                </a:lnTo>
                <a:lnTo>
                  <a:pt x="1302155" y="1321985"/>
                </a:lnTo>
                <a:lnTo>
                  <a:pt x="0" y="132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78011" y="5250812"/>
            <a:ext cx="3229351" cy="3035590"/>
          </a:xfrm>
          <a:custGeom>
            <a:avLst/>
            <a:gdLst/>
            <a:ahLst/>
            <a:cxnLst/>
            <a:rect l="l" t="t" r="r" b="b"/>
            <a:pathLst>
              <a:path w="3229351" h="3035590">
                <a:moveTo>
                  <a:pt x="0" y="0"/>
                </a:moveTo>
                <a:lnTo>
                  <a:pt x="3229350" y="0"/>
                </a:lnTo>
                <a:lnTo>
                  <a:pt x="3229350" y="3035590"/>
                </a:lnTo>
                <a:lnTo>
                  <a:pt x="0" y="3035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96035" y="6165444"/>
            <a:ext cx="1209581" cy="1203533"/>
          </a:xfrm>
          <a:custGeom>
            <a:avLst/>
            <a:gdLst/>
            <a:ahLst/>
            <a:cxnLst/>
            <a:rect l="l" t="t" r="r" b="b"/>
            <a:pathLst>
              <a:path w="1209581" h="1203533">
                <a:moveTo>
                  <a:pt x="0" y="0"/>
                </a:moveTo>
                <a:lnTo>
                  <a:pt x="1209582" y="0"/>
                </a:lnTo>
                <a:lnTo>
                  <a:pt x="1209582" y="1203534"/>
                </a:lnTo>
                <a:lnTo>
                  <a:pt x="0" y="1203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39967" y="6138014"/>
            <a:ext cx="1192496" cy="1230964"/>
          </a:xfrm>
          <a:custGeom>
            <a:avLst/>
            <a:gdLst/>
            <a:ahLst/>
            <a:cxnLst/>
            <a:rect l="l" t="t" r="r" b="b"/>
            <a:pathLst>
              <a:path w="1192496" h="1230964">
                <a:moveTo>
                  <a:pt x="0" y="0"/>
                </a:moveTo>
                <a:lnTo>
                  <a:pt x="1192496" y="0"/>
                </a:lnTo>
                <a:lnTo>
                  <a:pt x="1192496" y="1230964"/>
                </a:lnTo>
                <a:lnTo>
                  <a:pt x="0" y="1230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7855" y="7981277"/>
            <a:ext cx="1308090" cy="1277023"/>
          </a:xfrm>
          <a:custGeom>
            <a:avLst/>
            <a:gdLst/>
            <a:ahLst/>
            <a:cxnLst/>
            <a:rect l="l" t="t" r="r" b="b"/>
            <a:pathLst>
              <a:path w="1308090" h="1277023">
                <a:moveTo>
                  <a:pt x="0" y="0"/>
                </a:moveTo>
                <a:lnTo>
                  <a:pt x="1308090" y="0"/>
                </a:lnTo>
                <a:lnTo>
                  <a:pt x="1308090" y="1277023"/>
                </a:lnTo>
                <a:lnTo>
                  <a:pt x="0" y="12770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7511" y="8835143"/>
            <a:ext cx="218341" cy="218341"/>
          </a:xfrm>
          <a:custGeom>
            <a:avLst/>
            <a:gdLst/>
            <a:ahLst/>
            <a:cxnLst/>
            <a:rect l="l" t="t" r="r" b="b"/>
            <a:pathLst>
              <a:path w="218341" h="218341">
                <a:moveTo>
                  <a:pt x="0" y="0"/>
                </a:moveTo>
                <a:lnTo>
                  <a:pt x="218341" y="0"/>
                </a:lnTo>
                <a:lnTo>
                  <a:pt x="218341" y="218341"/>
                </a:lnTo>
                <a:lnTo>
                  <a:pt x="0" y="2183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0786" y="342103"/>
            <a:ext cx="16906429" cy="233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50692D"/>
                </a:solidFill>
                <a:ea typeface="Canva Sans"/>
              </a:rPr>
              <a:t>都市固體廢物收費計劃 </a:t>
            </a:r>
            <a:r>
              <a:rPr lang="en-US" sz="6700">
                <a:solidFill>
                  <a:srgbClr val="839C5D"/>
                </a:solidFill>
                <a:latin typeface="Canva Sans"/>
              </a:rPr>
              <a:t> -「揼少啲、慳多啲」</a:t>
            </a:r>
          </a:p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9BA66B"/>
                </a:solidFill>
                <a:ea typeface="Canva Sans Bold"/>
              </a:rPr>
              <a:t>三大目標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78011" y="4471140"/>
            <a:ext cx="3229351" cy="69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sz="4012">
                <a:solidFill>
                  <a:srgbClr val="50692D"/>
                </a:solidFill>
                <a:ea typeface="Canva Sans"/>
              </a:rPr>
              <a:t>加強減廢回收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07361" y="7310683"/>
            <a:ext cx="3057708" cy="69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sz="4012">
                <a:solidFill>
                  <a:srgbClr val="50692D"/>
                </a:solidFill>
                <a:ea typeface="Canva Sans"/>
              </a:rPr>
              <a:t>創造綠色就業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86834" y="7310683"/>
            <a:ext cx="3691176" cy="69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sz="4012">
                <a:solidFill>
                  <a:srgbClr val="50692D"/>
                </a:solidFill>
                <a:ea typeface="Canva Sans"/>
              </a:rPr>
              <a:t>有助減少碳排放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27535" y="8352249"/>
            <a:ext cx="4391158" cy="56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4"/>
              </a:lnSpc>
            </a:pPr>
            <a:r>
              <a:rPr lang="en-US" sz="3267">
                <a:solidFill>
                  <a:srgbClr val="50692D"/>
                </a:solidFill>
                <a:latin typeface="Canva Sans Bold"/>
              </a:rPr>
              <a:t>2024年4月1日正式實施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7855" y="9415373"/>
            <a:ext cx="8183753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50692D"/>
                </a:solidFill>
                <a:latin typeface="Canva Sans"/>
              </a:rPr>
              <a:t>Reference：環境保護署</a:t>
            </a:r>
            <a:r>
              <a:rPr lang="en-US" sz="2100" dirty="0">
                <a:solidFill>
                  <a:srgbClr val="50692D"/>
                </a:solidFill>
                <a:latin typeface="Canva Sans"/>
              </a:rPr>
              <a:t> - </a:t>
            </a:r>
            <a:r>
              <a:rPr lang="en-US" sz="2100" dirty="0" err="1">
                <a:solidFill>
                  <a:srgbClr val="50692D"/>
                </a:solidFill>
                <a:latin typeface="Canva Sans"/>
              </a:rPr>
              <a:t>垃圾收費背景</a:t>
            </a:r>
            <a:endParaRPr lang="en-US" sz="2100" dirty="0">
              <a:solidFill>
                <a:srgbClr val="50692D"/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https://www.mswcharging.gov.hk/tc/about_us/background/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2302">
            <a:off x="561277" y="5358745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7" y="0"/>
                </a:lnTo>
                <a:lnTo>
                  <a:pt x="2696137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9025" y="1540037"/>
            <a:ext cx="11949950" cy="8424715"/>
          </a:xfrm>
          <a:custGeom>
            <a:avLst/>
            <a:gdLst/>
            <a:ahLst/>
            <a:cxnLst/>
            <a:rect l="l" t="t" r="r" b="b"/>
            <a:pathLst>
              <a:path w="11949950" h="8424715">
                <a:moveTo>
                  <a:pt x="0" y="0"/>
                </a:moveTo>
                <a:lnTo>
                  <a:pt x="11949950" y="0"/>
                </a:lnTo>
                <a:lnTo>
                  <a:pt x="11949950" y="8424714"/>
                </a:lnTo>
                <a:lnTo>
                  <a:pt x="0" y="842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11489">
            <a:off x="15197726" y="4262047"/>
            <a:ext cx="2932631" cy="2848318"/>
          </a:xfrm>
          <a:custGeom>
            <a:avLst/>
            <a:gdLst/>
            <a:ahLst/>
            <a:cxnLst/>
            <a:rect l="l" t="t" r="r" b="b"/>
            <a:pathLst>
              <a:path w="3392823" h="3295280">
                <a:moveTo>
                  <a:pt x="0" y="0"/>
                </a:moveTo>
                <a:lnTo>
                  <a:pt x="3392824" y="0"/>
                </a:lnTo>
                <a:lnTo>
                  <a:pt x="3392824" y="3295280"/>
                </a:lnTo>
                <a:lnTo>
                  <a:pt x="0" y="3295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207626" y="1724772"/>
            <a:ext cx="2655306" cy="2699168"/>
          </a:xfrm>
          <a:custGeom>
            <a:avLst/>
            <a:gdLst/>
            <a:ahLst/>
            <a:cxnLst/>
            <a:rect l="l" t="t" r="r" b="b"/>
            <a:pathLst>
              <a:path w="2655306" h="2699168">
                <a:moveTo>
                  <a:pt x="0" y="0"/>
                </a:moveTo>
                <a:lnTo>
                  <a:pt x="2655307" y="0"/>
                </a:lnTo>
                <a:lnTo>
                  <a:pt x="2655307" y="2699167"/>
                </a:lnTo>
                <a:lnTo>
                  <a:pt x="0" y="2699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4697" y="4933278"/>
            <a:ext cx="629783" cy="629783"/>
          </a:xfrm>
          <a:custGeom>
            <a:avLst/>
            <a:gdLst/>
            <a:ahLst/>
            <a:cxnLst/>
            <a:rect l="l" t="t" r="r" b="b"/>
            <a:pathLst>
              <a:path w="629783" h="629783">
                <a:moveTo>
                  <a:pt x="0" y="0"/>
                </a:moveTo>
                <a:lnTo>
                  <a:pt x="629783" y="0"/>
                </a:lnTo>
                <a:lnTo>
                  <a:pt x="629783" y="629783"/>
                </a:lnTo>
                <a:lnTo>
                  <a:pt x="0" y="629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17462" y="4213664"/>
            <a:ext cx="4831249" cy="4831249"/>
          </a:xfrm>
          <a:custGeom>
            <a:avLst/>
            <a:gdLst/>
            <a:ahLst/>
            <a:cxnLst/>
            <a:rect l="l" t="t" r="r" b="b"/>
            <a:pathLst>
              <a:path w="4831249" h="4831249">
                <a:moveTo>
                  <a:pt x="0" y="0"/>
                </a:moveTo>
                <a:lnTo>
                  <a:pt x="4831250" y="0"/>
                </a:lnTo>
                <a:lnTo>
                  <a:pt x="4831250" y="4831249"/>
                </a:lnTo>
                <a:lnTo>
                  <a:pt x="0" y="4831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52101" y="4213664"/>
            <a:ext cx="5466471" cy="4799053"/>
          </a:xfrm>
          <a:custGeom>
            <a:avLst/>
            <a:gdLst/>
            <a:ahLst/>
            <a:cxnLst/>
            <a:rect l="l" t="t" r="r" b="b"/>
            <a:pathLst>
              <a:path w="5466471" h="4799053">
                <a:moveTo>
                  <a:pt x="0" y="0"/>
                </a:moveTo>
                <a:lnTo>
                  <a:pt x="5466471" y="0"/>
                </a:lnTo>
                <a:lnTo>
                  <a:pt x="5466471" y="4799053"/>
                </a:lnTo>
                <a:lnTo>
                  <a:pt x="0" y="4799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0786" y="145220"/>
            <a:ext cx="16906429" cy="114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50692D"/>
                </a:solidFill>
                <a:ea typeface="Canva Sans"/>
              </a:rPr>
              <a:t>都市固體廢物收費計劃 </a:t>
            </a:r>
            <a:r>
              <a:rPr lang="en-US" sz="6700">
                <a:solidFill>
                  <a:srgbClr val="839C5D"/>
                </a:solidFill>
                <a:latin typeface="Canva Sans"/>
              </a:rPr>
              <a:t> -「揼少啲、慳多啲」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92388" y="1924252"/>
            <a:ext cx="17464717" cy="228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290">
                <a:solidFill>
                  <a:srgbClr val="50692D"/>
                </a:solidFill>
                <a:ea typeface="Canva Sans Bold"/>
              </a:rPr>
              <a:t>收費模式：</a:t>
            </a:r>
            <a:r>
              <a:rPr lang="en-US" sz="3290">
                <a:solidFill>
                  <a:srgbClr val="50692D"/>
                </a:solidFill>
                <a:ea typeface="Canva Sans"/>
              </a:rPr>
              <a:t>按</a:t>
            </a:r>
            <a:r>
              <a:rPr lang="en-US" sz="3290">
                <a:solidFill>
                  <a:srgbClr val="50692D"/>
                </a:solidFill>
                <a:ea typeface="Canva Sans Bold"/>
              </a:rPr>
              <a:t>「污染者自付」</a:t>
            </a:r>
            <a:r>
              <a:rPr lang="en-US" sz="3290">
                <a:solidFill>
                  <a:srgbClr val="50692D"/>
                </a:solidFill>
                <a:ea typeface="Canva Sans"/>
              </a:rPr>
              <a:t>原則</a:t>
            </a:r>
          </a:p>
          <a:p>
            <a:pPr marL="710457" lvl="1" indent="-355229">
              <a:lnSpc>
                <a:spcPts val="4606"/>
              </a:lnSpc>
              <a:buFont typeface="Arial"/>
              <a:buChar char="•"/>
            </a:pPr>
            <a:r>
              <a:rPr lang="en-US" sz="3290">
                <a:solidFill>
                  <a:srgbClr val="839C5D"/>
                </a:solidFill>
                <a:ea typeface="Canva Sans"/>
              </a:rPr>
              <a:t>「按袋」/「按標籤」收費</a:t>
            </a:r>
          </a:p>
          <a:p>
            <a:pPr marL="710457" lvl="1" indent="-355229">
              <a:lnSpc>
                <a:spcPts val="4606"/>
              </a:lnSpc>
              <a:buFont typeface="Arial"/>
              <a:buChar char="•"/>
            </a:pPr>
            <a:r>
              <a:rPr lang="en-US" sz="3290">
                <a:solidFill>
                  <a:srgbClr val="839C5D"/>
                </a:solidFill>
                <a:ea typeface="Canva Sans"/>
              </a:rPr>
              <a:t>按重收「入閘費」</a:t>
            </a:r>
          </a:p>
          <a:p>
            <a:pPr algn="l">
              <a:lnSpc>
                <a:spcPts val="4466"/>
              </a:lnSpc>
            </a:pPr>
            <a:endParaRPr lang="en-US" sz="3290">
              <a:solidFill>
                <a:srgbClr val="839C5D"/>
              </a:solidFill>
              <a:ea typeface="Canva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7855" y="9415373"/>
            <a:ext cx="1018154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50692D"/>
                </a:solidFill>
                <a:latin typeface="Canva Sans"/>
              </a:rPr>
              <a:t>Reference：環境保護署</a:t>
            </a:r>
            <a:r>
              <a:rPr lang="en-US" sz="2100" dirty="0">
                <a:solidFill>
                  <a:srgbClr val="50692D"/>
                </a:solidFill>
                <a:latin typeface="Canva Sans"/>
              </a:rPr>
              <a:t> - </a:t>
            </a:r>
            <a:r>
              <a:rPr lang="en-US" sz="2100" dirty="0" err="1">
                <a:solidFill>
                  <a:srgbClr val="50692D"/>
                </a:solidFill>
                <a:latin typeface="Canva Sans"/>
              </a:rPr>
              <a:t>垃圾收費簡介</a:t>
            </a:r>
            <a:endParaRPr lang="en-US" sz="2100" dirty="0">
              <a:solidFill>
                <a:srgbClr val="50692D"/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https://www.mswcharging.gov.hk/tc/database/resource-centre-qna/#q1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3150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85943" y="4385664"/>
            <a:ext cx="3105976" cy="29347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2302">
            <a:off x="237456" y="5686442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7" y="0"/>
                </a:lnTo>
                <a:lnTo>
                  <a:pt x="2696137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4258" y="1325592"/>
            <a:ext cx="13280406" cy="8853604"/>
          </a:xfrm>
          <a:custGeom>
            <a:avLst/>
            <a:gdLst/>
            <a:ahLst/>
            <a:cxnLst/>
            <a:rect l="l" t="t" r="r" b="b"/>
            <a:pathLst>
              <a:path w="13280406" h="8853604">
                <a:moveTo>
                  <a:pt x="0" y="0"/>
                </a:moveTo>
                <a:lnTo>
                  <a:pt x="13280406" y="0"/>
                </a:lnTo>
                <a:lnTo>
                  <a:pt x="13280406" y="8853604"/>
                </a:lnTo>
                <a:lnTo>
                  <a:pt x="0" y="8853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875" b="-2874"/>
            </a:stretch>
          </a:blipFill>
        </p:spPr>
      </p:sp>
      <p:sp>
        <p:nvSpPr>
          <p:cNvPr id="4" name="Freeform 4"/>
          <p:cNvSpPr/>
          <p:nvPr/>
        </p:nvSpPr>
        <p:spPr>
          <a:xfrm rot="411489">
            <a:off x="15376639" y="4478769"/>
            <a:ext cx="2913812" cy="2686077"/>
          </a:xfrm>
          <a:custGeom>
            <a:avLst/>
            <a:gdLst/>
            <a:ahLst/>
            <a:cxnLst/>
            <a:rect l="l" t="t" r="r" b="b"/>
            <a:pathLst>
              <a:path w="3392823" h="3295280">
                <a:moveTo>
                  <a:pt x="0" y="0"/>
                </a:moveTo>
                <a:lnTo>
                  <a:pt x="3392824" y="0"/>
                </a:lnTo>
                <a:lnTo>
                  <a:pt x="3392824" y="3295280"/>
                </a:lnTo>
                <a:lnTo>
                  <a:pt x="0" y="3295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207626" y="1724772"/>
            <a:ext cx="2655306" cy="2699168"/>
          </a:xfrm>
          <a:custGeom>
            <a:avLst/>
            <a:gdLst/>
            <a:ahLst/>
            <a:cxnLst/>
            <a:rect l="l" t="t" r="r" b="b"/>
            <a:pathLst>
              <a:path w="2655306" h="2699168">
                <a:moveTo>
                  <a:pt x="0" y="0"/>
                </a:moveTo>
                <a:lnTo>
                  <a:pt x="2655307" y="0"/>
                </a:lnTo>
                <a:lnTo>
                  <a:pt x="2655307" y="2699167"/>
                </a:lnTo>
                <a:lnTo>
                  <a:pt x="0" y="2699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1273" y="4918203"/>
            <a:ext cx="629783" cy="629783"/>
          </a:xfrm>
          <a:custGeom>
            <a:avLst/>
            <a:gdLst/>
            <a:ahLst/>
            <a:cxnLst/>
            <a:rect l="l" t="t" r="r" b="b"/>
            <a:pathLst>
              <a:path w="629783" h="629783">
                <a:moveTo>
                  <a:pt x="0" y="0"/>
                </a:moveTo>
                <a:lnTo>
                  <a:pt x="629783" y="0"/>
                </a:lnTo>
                <a:lnTo>
                  <a:pt x="629783" y="629783"/>
                </a:lnTo>
                <a:lnTo>
                  <a:pt x="0" y="629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58103" y="4006598"/>
            <a:ext cx="9246561" cy="5791679"/>
          </a:xfrm>
          <a:custGeom>
            <a:avLst/>
            <a:gdLst/>
            <a:ahLst/>
            <a:cxnLst/>
            <a:rect l="l" t="t" r="r" b="b"/>
            <a:pathLst>
              <a:path w="9246561" h="5791679">
                <a:moveTo>
                  <a:pt x="0" y="0"/>
                </a:moveTo>
                <a:lnTo>
                  <a:pt x="9246561" y="0"/>
                </a:lnTo>
                <a:lnTo>
                  <a:pt x="9246561" y="5791680"/>
                </a:lnTo>
                <a:lnTo>
                  <a:pt x="0" y="5791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65001" y="5547986"/>
            <a:ext cx="3593102" cy="3710314"/>
          </a:xfrm>
          <a:custGeom>
            <a:avLst/>
            <a:gdLst/>
            <a:ahLst/>
            <a:cxnLst/>
            <a:rect l="l" t="t" r="r" b="b"/>
            <a:pathLst>
              <a:path w="3593102" h="3710314">
                <a:moveTo>
                  <a:pt x="0" y="0"/>
                </a:moveTo>
                <a:lnTo>
                  <a:pt x="3593102" y="0"/>
                </a:lnTo>
                <a:lnTo>
                  <a:pt x="3593102" y="3710314"/>
                </a:lnTo>
                <a:lnTo>
                  <a:pt x="0" y="3710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366" t="-2853" r="-26143" b="-2200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0786" y="145220"/>
            <a:ext cx="16906429" cy="114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50692D"/>
                </a:solidFill>
                <a:ea typeface="Canva Sans"/>
              </a:rPr>
              <a:t>都市固體廢物收費計劃 </a:t>
            </a:r>
            <a:r>
              <a:rPr lang="en-US" sz="6700">
                <a:solidFill>
                  <a:srgbClr val="839C5D"/>
                </a:solidFill>
                <a:latin typeface="Canva Sans"/>
              </a:rPr>
              <a:t> -「揼少啲、慳多啲」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34648" y="1419686"/>
            <a:ext cx="11212158" cy="337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290">
                <a:solidFill>
                  <a:srgbClr val="50692D"/>
                </a:solidFill>
                <a:ea typeface="Canva Sans Bold"/>
              </a:rPr>
              <a:t>「按袋」/「按標籤」收費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ea typeface="Canva Sans"/>
              </a:rPr>
              <a:t>適用於大部分住宅樓宇及工商業樓宇、村屋、地舖和公共機構處所等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ea typeface="Canva Sans"/>
              </a:rPr>
              <a:t>指定袋有防偽特徵 ；每公升$0.11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ea typeface="Canva Sans"/>
              </a:rPr>
              <a:t>指定標籤不論大小及重量，劃一每個收費$11</a:t>
            </a:r>
          </a:p>
          <a:p>
            <a:pPr algn="l">
              <a:lnSpc>
                <a:spcPts val="4466"/>
              </a:lnSpc>
            </a:pPr>
            <a:endParaRPr lang="en-US" sz="3190">
              <a:solidFill>
                <a:srgbClr val="839C5D"/>
              </a:solidFill>
              <a:ea typeface="Canva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7855" y="9415373"/>
            <a:ext cx="1002914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50692D"/>
                </a:solidFill>
                <a:latin typeface="Canva Sans"/>
              </a:rPr>
              <a:t>Reference：環境保護署</a:t>
            </a:r>
            <a:r>
              <a:rPr lang="en-US" sz="2100" dirty="0">
                <a:solidFill>
                  <a:srgbClr val="50692D"/>
                </a:solidFill>
                <a:latin typeface="Canva Sans"/>
              </a:rPr>
              <a:t> - </a:t>
            </a:r>
            <a:r>
              <a:rPr lang="en-US" sz="2100" dirty="0" err="1">
                <a:solidFill>
                  <a:srgbClr val="50692D"/>
                </a:solidFill>
                <a:latin typeface="Canva Sans"/>
              </a:rPr>
              <a:t>垃圾收費簡介</a:t>
            </a:r>
            <a:endParaRPr lang="en-US" sz="2100" dirty="0">
              <a:solidFill>
                <a:srgbClr val="50692D"/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https://www.mswcharging.gov.hk/tc/database/resource-centre-qna/#q1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3150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4664" y="4521356"/>
            <a:ext cx="3009865" cy="284396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2302">
            <a:off x="166599" y="5668506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7" y="0"/>
                </a:lnTo>
                <a:lnTo>
                  <a:pt x="2696137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4258" y="1325592"/>
            <a:ext cx="13280406" cy="8853604"/>
          </a:xfrm>
          <a:custGeom>
            <a:avLst/>
            <a:gdLst/>
            <a:ahLst/>
            <a:cxnLst/>
            <a:rect l="l" t="t" r="r" b="b"/>
            <a:pathLst>
              <a:path w="13280406" h="8853604">
                <a:moveTo>
                  <a:pt x="0" y="0"/>
                </a:moveTo>
                <a:lnTo>
                  <a:pt x="13280406" y="0"/>
                </a:lnTo>
                <a:lnTo>
                  <a:pt x="13280406" y="8853604"/>
                </a:lnTo>
                <a:lnTo>
                  <a:pt x="0" y="8853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875" b="-2874"/>
            </a:stretch>
          </a:blipFill>
        </p:spPr>
      </p:sp>
      <p:sp>
        <p:nvSpPr>
          <p:cNvPr id="4" name="Freeform 4"/>
          <p:cNvSpPr/>
          <p:nvPr/>
        </p:nvSpPr>
        <p:spPr>
          <a:xfrm rot="411489">
            <a:off x="15430972" y="3993855"/>
            <a:ext cx="2953250" cy="2882981"/>
          </a:xfrm>
          <a:custGeom>
            <a:avLst/>
            <a:gdLst/>
            <a:ahLst/>
            <a:cxnLst/>
            <a:rect l="l" t="t" r="r" b="b"/>
            <a:pathLst>
              <a:path w="3392823" h="3295280">
                <a:moveTo>
                  <a:pt x="0" y="0"/>
                </a:moveTo>
                <a:lnTo>
                  <a:pt x="3392824" y="0"/>
                </a:lnTo>
                <a:lnTo>
                  <a:pt x="3392824" y="3295280"/>
                </a:lnTo>
                <a:lnTo>
                  <a:pt x="0" y="3295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207626" y="1724772"/>
            <a:ext cx="2655306" cy="2699168"/>
          </a:xfrm>
          <a:custGeom>
            <a:avLst/>
            <a:gdLst/>
            <a:ahLst/>
            <a:cxnLst/>
            <a:rect l="l" t="t" r="r" b="b"/>
            <a:pathLst>
              <a:path w="2655306" h="2699168">
                <a:moveTo>
                  <a:pt x="0" y="0"/>
                </a:moveTo>
                <a:lnTo>
                  <a:pt x="2655307" y="0"/>
                </a:lnTo>
                <a:lnTo>
                  <a:pt x="2655307" y="2699167"/>
                </a:lnTo>
                <a:lnTo>
                  <a:pt x="0" y="2699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3067" y="5120453"/>
            <a:ext cx="629783" cy="629783"/>
          </a:xfrm>
          <a:custGeom>
            <a:avLst/>
            <a:gdLst/>
            <a:ahLst/>
            <a:cxnLst/>
            <a:rect l="l" t="t" r="r" b="b"/>
            <a:pathLst>
              <a:path w="629783" h="629783">
                <a:moveTo>
                  <a:pt x="0" y="0"/>
                </a:moveTo>
                <a:lnTo>
                  <a:pt x="629783" y="0"/>
                </a:lnTo>
                <a:lnTo>
                  <a:pt x="629783" y="629783"/>
                </a:lnTo>
                <a:lnTo>
                  <a:pt x="0" y="629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85033" y="6067286"/>
            <a:ext cx="3578630" cy="3578630"/>
          </a:xfrm>
          <a:custGeom>
            <a:avLst/>
            <a:gdLst/>
            <a:ahLst/>
            <a:cxnLst/>
            <a:rect l="l" t="t" r="r" b="b"/>
            <a:pathLst>
              <a:path w="3578630" h="3578630">
                <a:moveTo>
                  <a:pt x="0" y="0"/>
                </a:moveTo>
                <a:lnTo>
                  <a:pt x="3578631" y="0"/>
                </a:lnTo>
                <a:lnTo>
                  <a:pt x="3578631" y="3578630"/>
                </a:lnTo>
                <a:lnTo>
                  <a:pt x="0" y="3578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0786" y="145220"/>
            <a:ext cx="16906429" cy="114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50692D"/>
                </a:solidFill>
                <a:ea typeface="Canva Sans"/>
              </a:rPr>
              <a:t>都市固體廢物收費計劃 </a:t>
            </a:r>
            <a:r>
              <a:rPr lang="en-US" sz="6700">
                <a:solidFill>
                  <a:srgbClr val="839C5D"/>
                </a:solidFill>
                <a:latin typeface="Canva Sans"/>
              </a:rPr>
              <a:t> -「揼少啲、慳多啲」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34648" y="1419686"/>
            <a:ext cx="11212158" cy="562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6"/>
              </a:lnSpc>
            </a:pPr>
            <a:r>
              <a:rPr lang="en-US" sz="3290">
                <a:solidFill>
                  <a:srgbClr val="50692D"/>
                </a:solidFill>
                <a:ea typeface="Canva Sans Bold"/>
              </a:rPr>
              <a:t>「按重」收費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ea typeface="Canva Sans"/>
              </a:rPr>
              <a:t>按重收「入閘費」主要適用於工商業處所棄置的大型或形狀不規則的垃圾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ea typeface="Canva Sans"/>
              </a:rPr>
              <a:t>這些垃圾會於廢物轉運站及堆填區棄置時，按它們的重量收取「入閘費」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ea typeface="Canva Sans"/>
              </a:rPr>
              <a:t>申請成為「乙類帳戶」戶主，處理大量垃圾</a:t>
            </a:r>
          </a:p>
          <a:p>
            <a:pPr marL="688868" lvl="1" indent="-344434">
              <a:lnSpc>
                <a:spcPts val="4466"/>
              </a:lnSpc>
              <a:buFont typeface="Arial"/>
              <a:buChar char="•"/>
            </a:pPr>
            <a:r>
              <a:rPr lang="en-US" sz="3190">
                <a:solidFill>
                  <a:srgbClr val="839C5D"/>
                </a:solidFill>
                <a:ea typeface="Canva Sans"/>
              </a:rPr>
              <a:t>「乙類帳戶」 戶主可透過「甲類帳戶」戶主的 已登記車輛代為運送垃圾到廢物 處理設施，然後直接向環保署支 付有關費用</a:t>
            </a:r>
          </a:p>
          <a:p>
            <a:pPr algn="l">
              <a:lnSpc>
                <a:spcPts val="4466"/>
              </a:lnSpc>
            </a:pPr>
            <a:endParaRPr lang="en-US" sz="3190">
              <a:solidFill>
                <a:srgbClr val="839C5D"/>
              </a:solidFill>
              <a:ea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7855" y="9415373"/>
            <a:ext cx="10221434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50692D"/>
                </a:solidFill>
                <a:latin typeface="Canva Sans"/>
              </a:rPr>
              <a:t>Reference：環境保護署</a:t>
            </a:r>
            <a:r>
              <a:rPr lang="en-US" sz="2100" dirty="0">
                <a:solidFill>
                  <a:srgbClr val="50692D"/>
                </a:solidFill>
                <a:latin typeface="Canva Sans"/>
              </a:rPr>
              <a:t> - </a:t>
            </a:r>
            <a:r>
              <a:rPr lang="en-US" sz="2100" dirty="0" err="1">
                <a:solidFill>
                  <a:srgbClr val="50692D"/>
                </a:solidFill>
                <a:latin typeface="Canva Sans"/>
              </a:rPr>
              <a:t>垃圾收費簡介</a:t>
            </a:r>
            <a:endParaRPr lang="en-US" sz="2100" dirty="0">
              <a:solidFill>
                <a:srgbClr val="50692D"/>
              </a:solidFill>
              <a:latin typeface="Canva Sans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50692D"/>
                </a:solidFill>
                <a:latin typeface="Canva Sans"/>
              </a:rPr>
              <a:t>https://www.mswcharging.gov.hk/tc/database/resource-centre-qna/#q1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3150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2542" y="4231267"/>
            <a:ext cx="2923246" cy="27621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7289" y="1500969"/>
            <a:ext cx="10333422" cy="7285063"/>
          </a:xfrm>
          <a:custGeom>
            <a:avLst/>
            <a:gdLst/>
            <a:ahLst/>
            <a:cxnLst/>
            <a:rect l="l" t="t" r="r" b="b"/>
            <a:pathLst>
              <a:path w="10333422" h="7285063">
                <a:moveTo>
                  <a:pt x="0" y="0"/>
                </a:moveTo>
                <a:lnTo>
                  <a:pt x="10333422" y="0"/>
                </a:lnTo>
                <a:lnTo>
                  <a:pt x="10333422" y="7285062"/>
                </a:lnTo>
                <a:lnTo>
                  <a:pt x="0" y="7285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11489">
            <a:off x="15106176" y="4420291"/>
            <a:ext cx="1727292" cy="1530154"/>
          </a:xfrm>
          <a:custGeom>
            <a:avLst/>
            <a:gdLst/>
            <a:ahLst/>
            <a:cxnLst/>
            <a:rect l="l" t="t" r="r" b="b"/>
            <a:pathLst>
              <a:path w="3392823" h="3295280">
                <a:moveTo>
                  <a:pt x="0" y="0"/>
                </a:moveTo>
                <a:lnTo>
                  <a:pt x="3392823" y="0"/>
                </a:lnTo>
                <a:lnTo>
                  <a:pt x="3392823" y="3295280"/>
                </a:lnTo>
                <a:lnTo>
                  <a:pt x="0" y="3295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302">
            <a:off x="2146549" y="5498495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6" y="0"/>
                </a:lnTo>
                <a:lnTo>
                  <a:pt x="2696136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513667" y="620193"/>
            <a:ext cx="2792513" cy="2838641"/>
          </a:xfrm>
          <a:custGeom>
            <a:avLst/>
            <a:gdLst/>
            <a:ahLst/>
            <a:cxnLst/>
            <a:rect l="l" t="t" r="r" b="b"/>
            <a:pathLst>
              <a:path w="2792513" h="2838641">
                <a:moveTo>
                  <a:pt x="0" y="0"/>
                </a:moveTo>
                <a:lnTo>
                  <a:pt x="2792513" y="0"/>
                </a:lnTo>
                <a:lnTo>
                  <a:pt x="2792513" y="2838641"/>
                </a:lnTo>
                <a:lnTo>
                  <a:pt x="0" y="283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5561" y="514350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795141" y="1559267"/>
            <a:ext cx="8510760" cy="7180651"/>
            <a:chOff x="-249277" y="-57149"/>
            <a:chExt cx="11347680" cy="9574201"/>
          </a:xfrm>
        </p:grpSpPr>
        <p:sp>
          <p:nvSpPr>
            <p:cNvPr id="10" name="TextBox 10"/>
            <p:cNvSpPr txBox="1"/>
            <p:nvPr/>
          </p:nvSpPr>
          <p:spPr>
            <a:xfrm>
              <a:off x="9942601" y="567797"/>
              <a:ext cx="1155802" cy="1465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3209">
                  <a:solidFill>
                    <a:srgbClr val="50692D"/>
                  </a:solidFill>
                  <a:ea typeface="Canva Sans"/>
                </a:rPr>
                <a:t>廚餘</a:t>
              </a:r>
            </a:p>
            <a:p>
              <a:pPr algn="ctr">
                <a:lnSpc>
                  <a:spcPts val="4493"/>
                </a:lnSpc>
              </a:pPr>
              <a:r>
                <a:rPr lang="en-US" sz="3209">
                  <a:solidFill>
                    <a:srgbClr val="50692D"/>
                  </a:solidFill>
                  <a:latin typeface="Canva Sans"/>
                </a:rPr>
                <a:t>30%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33509" y="-57149"/>
              <a:ext cx="1489812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3209" dirty="0" err="1">
                  <a:solidFill>
                    <a:srgbClr val="50692D"/>
                  </a:solidFill>
                  <a:ea typeface="Canva Sans"/>
                </a:rPr>
                <a:t>其他</a:t>
              </a:r>
              <a:endParaRPr lang="en-US" sz="3209" dirty="0">
                <a:solidFill>
                  <a:srgbClr val="50692D"/>
                </a:solidFill>
                <a:ea typeface="Canva Sans"/>
              </a:endParaRPr>
            </a:p>
            <a:p>
              <a:pPr algn="ctr">
                <a:lnSpc>
                  <a:spcPts val="4493"/>
                </a:lnSpc>
              </a:pPr>
              <a:r>
                <a:rPr lang="en-US" sz="3209" dirty="0">
                  <a:solidFill>
                    <a:srgbClr val="50692D"/>
                  </a:solidFill>
                  <a:latin typeface="Canva Sans"/>
                </a:rPr>
                <a:t>25%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683655" y="7978169"/>
              <a:ext cx="2048899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3209" dirty="0" err="1">
                  <a:solidFill>
                    <a:srgbClr val="50692D"/>
                  </a:solidFill>
                  <a:ea typeface="Canva Sans"/>
                </a:rPr>
                <a:t>塑料</a:t>
              </a:r>
              <a:endParaRPr lang="en-US" sz="3209" dirty="0">
                <a:solidFill>
                  <a:srgbClr val="50692D"/>
                </a:solidFill>
                <a:ea typeface="Canva Sans"/>
              </a:endParaRPr>
            </a:p>
            <a:p>
              <a:pPr algn="ctr">
                <a:lnSpc>
                  <a:spcPts val="4493"/>
                </a:lnSpc>
              </a:pPr>
              <a:r>
                <a:rPr lang="en-US" sz="3209" dirty="0">
                  <a:solidFill>
                    <a:srgbClr val="50692D"/>
                  </a:solidFill>
                  <a:latin typeface="Canva Sans"/>
                </a:rPr>
                <a:t>21%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33510" y="7681897"/>
              <a:ext cx="1880693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3209" dirty="0" err="1">
                  <a:solidFill>
                    <a:srgbClr val="50692D"/>
                  </a:solidFill>
                  <a:ea typeface="Canva Sans"/>
                </a:rPr>
                <a:t>紙料</a:t>
              </a:r>
              <a:endParaRPr lang="en-US" sz="3209" dirty="0">
                <a:solidFill>
                  <a:srgbClr val="50692D"/>
                </a:solidFill>
                <a:ea typeface="Canva Sans"/>
              </a:endParaRPr>
            </a:p>
            <a:p>
              <a:pPr algn="ctr">
                <a:lnSpc>
                  <a:spcPts val="4493"/>
                </a:lnSpc>
              </a:pPr>
              <a:r>
                <a:rPr lang="en-US" sz="3209" dirty="0">
                  <a:solidFill>
                    <a:srgbClr val="50692D"/>
                  </a:solidFill>
                  <a:latin typeface="Canva Sans"/>
                </a:rPr>
                <a:t>20%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249277" y="4302762"/>
              <a:ext cx="2423400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3209" dirty="0" err="1">
                  <a:solidFill>
                    <a:srgbClr val="50692D"/>
                  </a:solidFill>
                  <a:ea typeface="Canva Sans"/>
                </a:rPr>
                <a:t>玻璃金屬</a:t>
              </a:r>
              <a:endParaRPr lang="en-US" sz="3209" dirty="0">
                <a:solidFill>
                  <a:srgbClr val="50692D"/>
                </a:solidFill>
                <a:ea typeface="Canva Sans"/>
              </a:endParaRPr>
            </a:p>
            <a:p>
              <a:pPr algn="ctr">
                <a:lnSpc>
                  <a:spcPts val="4493"/>
                </a:lnSpc>
              </a:pPr>
              <a:r>
                <a:rPr lang="en-US" sz="3209" dirty="0">
                  <a:solidFill>
                    <a:srgbClr val="50692D"/>
                  </a:solidFill>
                  <a:latin typeface="Canva Sans"/>
                </a:rPr>
                <a:t>4%</a:t>
              </a:r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2187237" y="311614"/>
              <a:ext cx="8192064" cy="8192064"/>
              <a:chOff x="0" y="0"/>
              <a:chExt cx="2540000" cy="254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270000" y="0"/>
                <a:ext cx="1335503" cy="1722328"/>
              </a:xfrm>
              <a:custGeom>
                <a:avLst/>
                <a:gdLst/>
                <a:ahLst/>
                <a:cxnLst/>
                <a:rect l="l" t="t" r="r" b="b"/>
                <a:pathLst>
                  <a:path w="1335503" h="1722328">
                    <a:moveTo>
                      <a:pt x="0" y="0"/>
                    </a:moveTo>
                    <a:cubicBezTo>
                      <a:pt x="417744" y="0"/>
                      <a:pt x="808772" y="205436"/>
                      <a:pt x="1045791" y="549430"/>
                    </a:cubicBezTo>
                    <a:cubicBezTo>
                      <a:pt x="1282809" y="893424"/>
                      <a:pt x="1335503" y="1331978"/>
                      <a:pt x="1186718" y="1722328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E5EDB7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127007" y="1270000"/>
                <a:ext cx="1350834" cy="1329875"/>
              </a:xfrm>
              <a:custGeom>
                <a:avLst/>
                <a:gdLst/>
                <a:ahLst/>
                <a:cxnLst/>
                <a:rect l="l" t="t" r="r" b="b"/>
                <a:pathLst>
                  <a:path w="1350834" h="1329875">
                    <a:moveTo>
                      <a:pt x="1350835" y="392452"/>
                    </a:moveTo>
                    <a:cubicBezTo>
                      <a:pt x="1164340" y="966422"/>
                      <a:pt x="599671" y="1329875"/>
                      <a:pt x="0" y="1261924"/>
                    </a:cubicBezTo>
                    <a:lnTo>
                      <a:pt x="142993" y="0"/>
                    </a:lnTo>
                    <a:close/>
                  </a:path>
                </a:pathLst>
              </a:custGeom>
              <a:solidFill>
                <a:srgbClr val="C8DDA8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25651" y="1270000"/>
                <a:ext cx="1244349" cy="1267494"/>
              </a:xfrm>
              <a:custGeom>
                <a:avLst/>
                <a:gdLst/>
                <a:ahLst/>
                <a:cxnLst/>
                <a:rect l="l" t="t" r="r" b="b"/>
                <a:pathLst>
                  <a:path w="1244349" h="1267494">
                    <a:moveTo>
                      <a:pt x="1164605" y="1267494"/>
                    </a:moveTo>
                    <a:cubicBezTo>
                      <a:pt x="592042" y="1231471"/>
                      <a:pt x="114722" y="816070"/>
                      <a:pt x="0" y="253962"/>
                    </a:cubicBezTo>
                    <a:lnTo>
                      <a:pt x="1244349" y="0"/>
                    </a:lnTo>
                    <a:close/>
                  </a:path>
                </a:pathLst>
              </a:custGeom>
              <a:solidFill>
                <a:srgbClr val="9BA66B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-4800" y="1206526"/>
                <a:ext cx="1274800" cy="379310"/>
              </a:xfrm>
              <a:custGeom>
                <a:avLst/>
                <a:gdLst/>
                <a:ahLst/>
                <a:cxnLst/>
                <a:rect l="l" t="t" r="r" b="b"/>
                <a:pathLst>
                  <a:path w="1274800" h="379310">
                    <a:moveTo>
                      <a:pt x="44699" y="379310"/>
                    </a:moveTo>
                    <a:cubicBezTo>
                      <a:pt x="12916" y="255522"/>
                      <a:pt x="0" y="127645"/>
                      <a:pt x="6387" y="0"/>
                    </a:cubicBezTo>
                    <a:lnTo>
                      <a:pt x="1274800" y="63474"/>
                    </a:lnTo>
                    <a:close/>
                  </a:path>
                </a:pathLst>
              </a:custGeom>
              <a:solidFill>
                <a:srgbClr val="839C5D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0"/>
                <a:ext cx="1270000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0000" h="1270000">
                    <a:moveTo>
                      <a:pt x="0" y="1270000"/>
                    </a:moveTo>
                    <a:cubicBezTo>
                      <a:pt x="0" y="568648"/>
                      <a:pt x="568521" y="70"/>
                      <a:pt x="1269873" y="0"/>
                    </a:cubicBezTo>
                    <a:lnTo>
                      <a:pt x="1270000" y="1270000"/>
                    </a:lnTo>
                    <a:close/>
                  </a:path>
                </a:pathLst>
              </a:custGeom>
              <a:solidFill>
                <a:srgbClr val="50692D"/>
              </a:solidFill>
            </p:spPr>
          </p:sp>
        </p:grpSp>
      </p:grpSp>
      <p:sp>
        <p:nvSpPr>
          <p:cNvPr id="21" name="TextBox 21"/>
          <p:cNvSpPr txBox="1"/>
          <p:nvPr/>
        </p:nvSpPr>
        <p:spPr>
          <a:xfrm>
            <a:off x="3561992" y="544513"/>
            <a:ext cx="1194267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Canva Sans Bold"/>
              </a:rPr>
              <a:t>2021年於堆填區棄置的都市固體廢物成分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26465" y="8866098"/>
            <a:ext cx="4333577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ea typeface="Canva Sans Bold"/>
              </a:rPr>
              <a:t>棄置總量：415萬公噸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6299" y="9442625"/>
            <a:ext cx="1518433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smtClean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Reference: Hong </a:t>
            </a:r>
            <a:r>
              <a:rPr lang="en-US" sz="21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Kong 2021 Waste Statistics At a glance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https://www.wastereduction.gov.hk/sites/default/files/resources_centre/waste_statistics/msw2021_ataglance_eng.pdf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3381" y="4272078"/>
            <a:ext cx="2817588" cy="1132158"/>
          </a:xfrm>
          <a:custGeom>
            <a:avLst/>
            <a:gdLst/>
            <a:ahLst/>
            <a:cxnLst/>
            <a:rect l="l" t="t" r="r" b="b"/>
            <a:pathLst>
              <a:path w="2817588" h="1132158">
                <a:moveTo>
                  <a:pt x="0" y="0"/>
                </a:moveTo>
                <a:lnTo>
                  <a:pt x="2817589" y="0"/>
                </a:lnTo>
                <a:lnTo>
                  <a:pt x="2817589" y="1132159"/>
                </a:lnTo>
                <a:lnTo>
                  <a:pt x="0" y="113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60463" y="5946140"/>
            <a:ext cx="4049728" cy="4916211"/>
          </a:xfrm>
          <a:custGeom>
            <a:avLst/>
            <a:gdLst/>
            <a:ahLst/>
            <a:cxnLst/>
            <a:rect l="l" t="t" r="r" b="b"/>
            <a:pathLst>
              <a:path w="4049728" h="4916211">
                <a:moveTo>
                  <a:pt x="0" y="0"/>
                </a:moveTo>
                <a:lnTo>
                  <a:pt x="4049728" y="0"/>
                </a:lnTo>
                <a:lnTo>
                  <a:pt x="4049728" y="4916211"/>
                </a:lnTo>
                <a:lnTo>
                  <a:pt x="0" y="4916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6368" y="7084680"/>
            <a:ext cx="2160948" cy="868308"/>
          </a:xfrm>
          <a:custGeom>
            <a:avLst/>
            <a:gdLst/>
            <a:ahLst/>
            <a:cxnLst/>
            <a:rect l="l" t="t" r="r" b="b"/>
            <a:pathLst>
              <a:path w="2160948" h="868308">
                <a:moveTo>
                  <a:pt x="0" y="0"/>
                </a:moveTo>
                <a:lnTo>
                  <a:pt x="2160948" y="0"/>
                </a:lnTo>
                <a:lnTo>
                  <a:pt x="2160948" y="868308"/>
                </a:lnTo>
                <a:lnTo>
                  <a:pt x="0" y="868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2263" y="3105723"/>
            <a:ext cx="1647963" cy="662181"/>
          </a:xfrm>
          <a:custGeom>
            <a:avLst/>
            <a:gdLst/>
            <a:ahLst/>
            <a:cxnLst/>
            <a:rect l="l" t="t" r="r" b="b"/>
            <a:pathLst>
              <a:path w="1647963" h="662181">
                <a:moveTo>
                  <a:pt x="0" y="0"/>
                </a:moveTo>
                <a:lnTo>
                  <a:pt x="1647962" y="0"/>
                </a:lnTo>
                <a:lnTo>
                  <a:pt x="1647962" y="662181"/>
                </a:lnTo>
                <a:lnTo>
                  <a:pt x="0" y="662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8291" y="7332992"/>
            <a:ext cx="1852143" cy="1673874"/>
          </a:xfrm>
          <a:custGeom>
            <a:avLst/>
            <a:gdLst/>
            <a:ahLst/>
            <a:cxnLst/>
            <a:rect l="l" t="t" r="r" b="b"/>
            <a:pathLst>
              <a:path w="1852143" h="1673874">
                <a:moveTo>
                  <a:pt x="0" y="0"/>
                </a:moveTo>
                <a:lnTo>
                  <a:pt x="1852143" y="0"/>
                </a:lnTo>
                <a:lnTo>
                  <a:pt x="1852143" y="1673874"/>
                </a:lnTo>
                <a:lnTo>
                  <a:pt x="0" y="1673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3263" y="6438278"/>
            <a:ext cx="2414473" cy="2568588"/>
          </a:xfrm>
          <a:custGeom>
            <a:avLst/>
            <a:gdLst/>
            <a:ahLst/>
            <a:cxnLst/>
            <a:rect l="l" t="t" r="r" b="b"/>
            <a:pathLst>
              <a:path w="2414473" h="2568588">
                <a:moveTo>
                  <a:pt x="0" y="0"/>
                </a:moveTo>
                <a:lnTo>
                  <a:pt x="2414473" y="0"/>
                </a:lnTo>
                <a:lnTo>
                  <a:pt x="2414473" y="2568588"/>
                </a:lnTo>
                <a:lnTo>
                  <a:pt x="0" y="2568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95120" y="2242261"/>
            <a:ext cx="4059634" cy="4059634"/>
          </a:xfrm>
          <a:custGeom>
            <a:avLst/>
            <a:gdLst/>
            <a:ahLst/>
            <a:cxnLst/>
            <a:rect l="l" t="t" r="r" b="b"/>
            <a:pathLst>
              <a:path w="4059634" h="4059634">
                <a:moveTo>
                  <a:pt x="0" y="0"/>
                </a:moveTo>
                <a:lnTo>
                  <a:pt x="4059634" y="0"/>
                </a:lnTo>
                <a:lnTo>
                  <a:pt x="4059634" y="4059634"/>
                </a:lnTo>
                <a:lnTo>
                  <a:pt x="0" y="40596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00828" y="2242261"/>
            <a:ext cx="4059634" cy="4059634"/>
          </a:xfrm>
          <a:custGeom>
            <a:avLst/>
            <a:gdLst/>
            <a:ahLst/>
            <a:cxnLst/>
            <a:rect l="l" t="t" r="r" b="b"/>
            <a:pathLst>
              <a:path w="4059634" h="4059634">
                <a:moveTo>
                  <a:pt x="0" y="0"/>
                </a:moveTo>
                <a:lnTo>
                  <a:pt x="4059635" y="0"/>
                </a:lnTo>
                <a:lnTo>
                  <a:pt x="4059635" y="4059634"/>
                </a:lnTo>
                <a:lnTo>
                  <a:pt x="0" y="40596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42442" y="485775"/>
            <a:ext cx="1500311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5"/>
              </a:lnSpc>
            </a:pPr>
            <a:r>
              <a:rPr lang="en-US" sz="7004" dirty="0" err="1">
                <a:solidFill>
                  <a:srgbClr val="50692D"/>
                </a:solidFill>
                <a:ea typeface="Canva Sans"/>
              </a:rPr>
              <a:t>香港的都市固體廢物處置情況</a:t>
            </a:r>
            <a:r>
              <a:rPr lang="en-US" sz="7004" dirty="0">
                <a:solidFill>
                  <a:srgbClr val="50692D"/>
                </a:solidFill>
                <a:ea typeface="Canva Sans"/>
              </a:rPr>
              <a:t> </a:t>
            </a:r>
            <a:r>
              <a:rPr lang="en-US" sz="7004" dirty="0" smtClean="0">
                <a:solidFill>
                  <a:srgbClr val="50692D"/>
                </a:solidFill>
                <a:ea typeface="Canva Sans"/>
              </a:rPr>
              <a:t>– 2021</a:t>
            </a:r>
            <a:endParaRPr lang="en-US" sz="7004" dirty="0">
              <a:solidFill>
                <a:srgbClr val="50692D"/>
              </a:solidFill>
              <a:ea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69416" y="6602987"/>
            <a:ext cx="304552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4584" dirty="0" err="1">
                <a:solidFill>
                  <a:srgbClr val="50692D"/>
                </a:solidFill>
                <a:ea typeface="Lucky Bones"/>
              </a:rPr>
              <a:t>棄置堆填區</a:t>
            </a:r>
            <a:endParaRPr lang="en-US" sz="4584" dirty="0">
              <a:solidFill>
                <a:srgbClr val="50692D"/>
              </a:solidFill>
              <a:ea typeface="Lucky Bones"/>
            </a:endParaRPr>
          </a:p>
          <a:p>
            <a:pPr algn="ctr">
              <a:lnSpc>
                <a:spcPts val="5501"/>
              </a:lnSpc>
              <a:spcBef>
                <a:spcPct val="0"/>
              </a:spcBef>
            </a:pPr>
            <a:r>
              <a:rPr lang="en-US" sz="4584" dirty="0" smtClean="0">
                <a:solidFill>
                  <a:srgbClr val="50692D"/>
                </a:solidFill>
                <a:latin typeface="Lucky Bones"/>
              </a:rPr>
              <a:t>69</a:t>
            </a:r>
            <a:r>
              <a:rPr lang="en-US" sz="4800" dirty="0">
                <a:solidFill>
                  <a:srgbClr val="50692D"/>
                </a:solidFill>
                <a:ea typeface="Canva Sans"/>
              </a:rPr>
              <a:t> %</a:t>
            </a:r>
            <a:endParaRPr lang="en-US" sz="4584" dirty="0">
              <a:solidFill>
                <a:srgbClr val="50692D"/>
              </a:solidFill>
              <a:latin typeface="Lucky Bone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03289" y="6602987"/>
            <a:ext cx="9356011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7"/>
              </a:lnSpc>
            </a:pPr>
            <a:r>
              <a:rPr lang="en-US" sz="4581" dirty="0" err="1">
                <a:solidFill>
                  <a:srgbClr val="50692D"/>
                </a:solidFill>
                <a:ea typeface="Lucky Bones"/>
              </a:rPr>
              <a:t>回收作循環再造</a:t>
            </a:r>
            <a:endParaRPr lang="en-US" sz="4581" dirty="0">
              <a:solidFill>
                <a:srgbClr val="50692D"/>
              </a:solidFill>
              <a:ea typeface="Lucky Bones"/>
            </a:endParaRPr>
          </a:p>
          <a:p>
            <a:pPr algn="ctr">
              <a:lnSpc>
                <a:spcPts val="5497"/>
              </a:lnSpc>
              <a:spcBef>
                <a:spcPct val="0"/>
              </a:spcBef>
            </a:pPr>
            <a:r>
              <a:rPr lang="en-US" sz="4581" dirty="0" smtClean="0">
                <a:solidFill>
                  <a:srgbClr val="50692D"/>
                </a:solidFill>
                <a:latin typeface="Lucky Bones"/>
              </a:rPr>
              <a:t>31</a:t>
            </a:r>
            <a:r>
              <a:rPr lang="en-US" sz="4800" dirty="0">
                <a:solidFill>
                  <a:srgbClr val="50692D"/>
                </a:solidFill>
                <a:ea typeface="Canva Sans"/>
              </a:rPr>
              <a:t> %</a:t>
            </a:r>
            <a:endParaRPr lang="en-US" sz="4581" dirty="0">
              <a:solidFill>
                <a:srgbClr val="50692D"/>
              </a:solidFill>
              <a:latin typeface="Lucky Bone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3818" y="9437438"/>
            <a:ext cx="1453430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rgbClr val="50692D"/>
                </a:solidFill>
                <a:latin typeface="Canva Sans"/>
              </a:rPr>
              <a:t>Reference: Hong </a:t>
            </a:r>
            <a:r>
              <a:rPr lang="en-US" sz="2000" dirty="0">
                <a:solidFill>
                  <a:srgbClr val="50692D"/>
                </a:solidFill>
                <a:latin typeface="Canva Sans"/>
              </a:rPr>
              <a:t>Kong 2021 Waste Statistics At a glance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50692D"/>
                </a:solidFill>
                <a:latin typeface="Canva Sans"/>
              </a:rPr>
              <a:t>https://www.wastereduction.gov.hk/sites/default/files/resources_centre/waste_statistics/msw2021_ataglance_eng.pdf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7289" y="1500969"/>
            <a:ext cx="10333422" cy="7285063"/>
          </a:xfrm>
          <a:custGeom>
            <a:avLst/>
            <a:gdLst/>
            <a:ahLst/>
            <a:cxnLst/>
            <a:rect l="l" t="t" r="r" b="b"/>
            <a:pathLst>
              <a:path w="10333422" h="7285063">
                <a:moveTo>
                  <a:pt x="0" y="0"/>
                </a:moveTo>
                <a:lnTo>
                  <a:pt x="10333422" y="0"/>
                </a:lnTo>
                <a:lnTo>
                  <a:pt x="10333422" y="7285062"/>
                </a:lnTo>
                <a:lnTo>
                  <a:pt x="0" y="7285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11489">
            <a:off x="15155548" y="4181519"/>
            <a:ext cx="1909719" cy="1698905"/>
          </a:xfrm>
          <a:custGeom>
            <a:avLst/>
            <a:gdLst/>
            <a:ahLst/>
            <a:cxnLst/>
            <a:rect l="l" t="t" r="r" b="b"/>
            <a:pathLst>
              <a:path w="3392823" h="3295280">
                <a:moveTo>
                  <a:pt x="0" y="0"/>
                </a:moveTo>
                <a:lnTo>
                  <a:pt x="3392823" y="0"/>
                </a:lnTo>
                <a:lnTo>
                  <a:pt x="3392823" y="3295280"/>
                </a:lnTo>
                <a:lnTo>
                  <a:pt x="0" y="3295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302">
            <a:off x="2294267" y="5533191"/>
            <a:ext cx="2696137" cy="3631161"/>
          </a:xfrm>
          <a:custGeom>
            <a:avLst/>
            <a:gdLst/>
            <a:ahLst/>
            <a:cxnLst/>
            <a:rect l="l" t="t" r="r" b="b"/>
            <a:pathLst>
              <a:path w="2696137" h="3631161">
                <a:moveTo>
                  <a:pt x="0" y="0"/>
                </a:moveTo>
                <a:lnTo>
                  <a:pt x="2696136" y="0"/>
                </a:lnTo>
                <a:lnTo>
                  <a:pt x="2696136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2709">
            <a:off x="513667" y="620193"/>
            <a:ext cx="2792513" cy="2838641"/>
          </a:xfrm>
          <a:custGeom>
            <a:avLst/>
            <a:gdLst/>
            <a:ahLst/>
            <a:cxnLst/>
            <a:rect l="l" t="t" r="r" b="b"/>
            <a:pathLst>
              <a:path w="2792513" h="2838641">
                <a:moveTo>
                  <a:pt x="0" y="0"/>
                </a:moveTo>
                <a:lnTo>
                  <a:pt x="2792513" y="0"/>
                </a:lnTo>
                <a:lnTo>
                  <a:pt x="2792513" y="2838641"/>
                </a:lnTo>
                <a:lnTo>
                  <a:pt x="0" y="2838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5561" y="5143500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2"/>
                </a:lnTo>
                <a:lnTo>
                  <a:pt x="0" y="555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8712" y="8645271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2" y="0"/>
                </a:lnTo>
                <a:lnTo>
                  <a:pt x="555952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10408" y="1904118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3"/>
                </a:lnTo>
                <a:lnTo>
                  <a:pt x="0" y="553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89418" y="1741886"/>
            <a:ext cx="7710215" cy="6903385"/>
            <a:chOff x="0" y="-57149"/>
            <a:chExt cx="10280287" cy="9204513"/>
          </a:xfrm>
        </p:grpSpPr>
        <p:sp>
          <p:nvSpPr>
            <p:cNvPr id="10" name="TextBox 10"/>
            <p:cNvSpPr txBox="1"/>
            <p:nvPr/>
          </p:nvSpPr>
          <p:spPr>
            <a:xfrm>
              <a:off x="9278037" y="5148748"/>
              <a:ext cx="1002250" cy="1345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2"/>
                </a:lnSpc>
              </a:pPr>
              <a:r>
                <a:rPr lang="en-US" sz="2937">
                  <a:solidFill>
                    <a:srgbClr val="50692D"/>
                  </a:solidFill>
                  <a:ea typeface="Canva Sans"/>
                </a:rPr>
                <a:t>金屬</a:t>
              </a:r>
            </a:p>
            <a:p>
              <a:pPr algn="ctr">
                <a:lnSpc>
                  <a:spcPts val="4112"/>
                </a:lnSpc>
              </a:pPr>
              <a:r>
                <a:rPr lang="en-US" sz="2937">
                  <a:solidFill>
                    <a:srgbClr val="50692D"/>
                  </a:solidFill>
                  <a:latin typeface="Canva Sans"/>
                </a:rPr>
                <a:t>53%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321174"/>
              <a:ext cx="996900" cy="1345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2"/>
                </a:lnSpc>
              </a:pPr>
              <a:r>
                <a:rPr lang="en-US" sz="2937">
                  <a:solidFill>
                    <a:srgbClr val="50692D"/>
                  </a:solidFill>
                  <a:ea typeface="Canva Sans"/>
                </a:rPr>
                <a:t>紙料</a:t>
              </a:r>
            </a:p>
            <a:p>
              <a:pPr algn="ctr">
                <a:lnSpc>
                  <a:spcPts val="4112"/>
                </a:lnSpc>
              </a:pPr>
              <a:r>
                <a:rPr lang="en-US" sz="2937">
                  <a:solidFill>
                    <a:srgbClr val="50692D"/>
                  </a:solidFill>
                  <a:latin typeface="Canva Sans"/>
                </a:rPr>
                <a:t>33%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22491" y="1004911"/>
              <a:ext cx="1427689" cy="14020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12"/>
                </a:lnSpc>
              </a:pPr>
              <a:r>
                <a:rPr lang="en-US" sz="2937" dirty="0" err="1">
                  <a:solidFill>
                    <a:srgbClr val="50692D"/>
                  </a:solidFill>
                  <a:ea typeface="Canva Sans"/>
                </a:rPr>
                <a:t>塑料</a:t>
              </a:r>
              <a:endParaRPr lang="en-US" sz="2937" dirty="0">
                <a:solidFill>
                  <a:srgbClr val="50692D"/>
                </a:solidFill>
                <a:ea typeface="Canva Sans"/>
              </a:endParaRPr>
            </a:p>
            <a:p>
              <a:pPr algn="ctr">
                <a:lnSpc>
                  <a:spcPts val="4112"/>
                </a:lnSpc>
              </a:pPr>
              <a:r>
                <a:rPr lang="en-US" sz="2937" dirty="0">
                  <a:solidFill>
                    <a:srgbClr val="50692D"/>
                  </a:solidFill>
                  <a:latin typeface="Canva Sans"/>
                </a:rPr>
                <a:t>6%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313151" y="241617"/>
              <a:ext cx="1427689" cy="14020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12"/>
                </a:lnSpc>
              </a:pPr>
              <a:r>
                <a:rPr lang="en-US" sz="2937">
                  <a:solidFill>
                    <a:srgbClr val="50692D"/>
                  </a:solidFill>
                  <a:ea typeface="Canva Sans"/>
                </a:rPr>
                <a:t>廚餘</a:t>
              </a:r>
            </a:p>
            <a:p>
              <a:pPr algn="ctr">
                <a:lnSpc>
                  <a:spcPts val="4112"/>
                </a:lnSpc>
              </a:pPr>
              <a:r>
                <a:rPr lang="en-US" sz="2937">
                  <a:solidFill>
                    <a:srgbClr val="50692D"/>
                  </a:solidFill>
                  <a:latin typeface="Canva Sans"/>
                </a:rPr>
                <a:t>4%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476768" y="-57149"/>
              <a:ext cx="1427689" cy="14020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12"/>
                </a:lnSpc>
              </a:pPr>
              <a:r>
                <a:rPr lang="en-US" sz="2937">
                  <a:solidFill>
                    <a:srgbClr val="50692D"/>
                  </a:solidFill>
                  <a:ea typeface="Canva Sans"/>
                </a:rPr>
                <a:t>其他</a:t>
              </a:r>
            </a:p>
            <a:p>
              <a:pPr algn="ctr">
                <a:lnSpc>
                  <a:spcPts val="4112"/>
                </a:lnSpc>
              </a:pPr>
              <a:r>
                <a:rPr lang="en-US" sz="2937">
                  <a:solidFill>
                    <a:srgbClr val="50692D"/>
                  </a:solidFill>
                  <a:latin typeface="Canva Sans"/>
                </a:rPr>
                <a:t>4%</a:t>
              </a:r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1259636" y="1651093"/>
              <a:ext cx="7496271" cy="7496271"/>
              <a:chOff x="0" y="0"/>
              <a:chExt cx="2540000" cy="254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969974" y="0"/>
                <a:ext cx="1657358" cy="2619809"/>
              </a:xfrm>
              <a:custGeom>
                <a:avLst/>
                <a:gdLst/>
                <a:ahLst/>
                <a:cxnLst/>
                <a:rect l="l" t="t" r="r" b="b"/>
                <a:pathLst>
                  <a:path w="1657358" h="2619809">
                    <a:moveTo>
                      <a:pt x="300026" y="0"/>
                    </a:moveTo>
                    <a:cubicBezTo>
                      <a:pt x="790022" y="0"/>
                      <a:pt x="1236308" y="281885"/>
                      <a:pt x="1446833" y="724350"/>
                    </a:cubicBezTo>
                    <a:cubicBezTo>
                      <a:pt x="1657357" y="1166815"/>
                      <a:pt x="1594561" y="1690922"/>
                      <a:pt x="1285467" y="2071128"/>
                    </a:cubicBezTo>
                    <a:cubicBezTo>
                      <a:pt x="976373" y="2451334"/>
                      <a:pt x="476126" y="2619809"/>
                      <a:pt x="0" y="2504052"/>
                    </a:cubicBezTo>
                    <a:lnTo>
                      <a:pt x="300026" y="1270000"/>
                    </a:lnTo>
                    <a:close/>
                  </a:path>
                </a:pathLst>
              </a:custGeom>
              <a:solidFill>
                <a:srgbClr val="E5EDB7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-80353" y="412576"/>
                <a:ext cx="1350353" cy="2104929"/>
              </a:xfrm>
              <a:custGeom>
                <a:avLst/>
                <a:gdLst/>
                <a:ahLst/>
                <a:cxnLst/>
                <a:rect l="l" t="t" r="r" b="b"/>
                <a:pathLst>
                  <a:path w="1350353" h="2104929">
                    <a:moveTo>
                      <a:pt x="1112379" y="2104929"/>
                    </a:moveTo>
                    <a:cubicBezTo>
                      <a:pt x="660207" y="2018672"/>
                      <a:pt x="290108" y="1694491"/>
                      <a:pt x="145054" y="1257617"/>
                    </a:cubicBezTo>
                    <a:cubicBezTo>
                      <a:pt x="0" y="820743"/>
                      <a:pt x="102701" y="339579"/>
                      <a:pt x="413484" y="0"/>
                    </a:cubicBezTo>
                    <a:lnTo>
                      <a:pt x="1350353" y="857424"/>
                    </a:lnTo>
                    <a:close/>
                  </a:path>
                </a:pathLst>
              </a:custGeom>
              <a:solidFill>
                <a:srgbClr val="C8DDA8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291448" y="127903"/>
                <a:ext cx="978552" cy="1142097"/>
              </a:xfrm>
              <a:custGeom>
                <a:avLst/>
                <a:gdLst/>
                <a:ahLst/>
                <a:cxnLst/>
                <a:rect l="l" t="t" r="r" b="b"/>
                <a:pathLst>
                  <a:path w="978552" h="1142097">
                    <a:moveTo>
                      <a:pt x="0" y="332569"/>
                    </a:moveTo>
                    <a:cubicBezTo>
                      <a:pt x="115660" y="192759"/>
                      <a:pt x="259936" y="79357"/>
                      <a:pt x="423112" y="0"/>
                    </a:cubicBezTo>
                    <a:lnTo>
                      <a:pt x="978552" y="1142097"/>
                    </a:lnTo>
                    <a:close/>
                  </a:path>
                </a:pathLst>
              </a:custGeom>
              <a:solidFill>
                <a:srgbClr val="9BA66B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658173" y="25651"/>
                <a:ext cx="611827" cy="1244349"/>
              </a:xfrm>
              <a:custGeom>
                <a:avLst/>
                <a:gdLst/>
                <a:ahLst/>
                <a:cxnLst/>
                <a:rect l="l" t="t" r="r" b="b"/>
                <a:pathLst>
                  <a:path w="611827" h="1244349">
                    <a:moveTo>
                      <a:pt x="0" y="131440"/>
                    </a:moveTo>
                    <a:cubicBezTo>
                      <a:pt x="111995" y="69870"/>
                      <a:pt x="232643" y="25557"/>
                      <a:pt x="357865" y="0"/>
                    </a:cubicBezTo>
                    <a:lnTo>
                      <a:pt x="611827" y="1244349"/>
                    </a:lnTo>
                    <a:close/>
                  </a:path>
                </a:pathLst>
              </a:custGeom>
              <a:solidFill>
                <a:srgbClr val="839C5D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954164" y="0"/>
                <a:ext cx="315836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315836" h="1270000">
                    <a:moveTo>
                      <a:pt x="0" y="39899"/>
                    </a:moveTo>
                    <a:cubicBezTo>
                      <a:pt x="103147" y="13416"/>
                      <a:pt x="209216" y="11"/>
                      <a:pt x="315709" y="0"/>
                    </a:cubicBezTo>
                    <a:lnTo>
                      <a:pt x="315836" y="1270000"/>
                    </a:lnTo>
                    <a:close/>
                  </a:path>
                </a:pathLst>
              </a:custGeom>
              <a:solidFill>
                <a:srgbClr val="424576"/>
              </a:solidFill>
            </p:spPr>
          </p:sp>
        </p:grpSp>
      </p:grpSp>
      <p:sp>
        <p:nvSpPr>
          <p:cNvPr id="21" name="TextBox 21"/>
          <p:cNvSpPr txBox="1"/>
          <p:nvPr/>
        </p:nvSpPr>
        <p:spPr>
          <a:xfrm>
            <a:off x="3572188" y="563563"/>
            <a:ext cx="12125012" cy="751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Canva Sans Bold"/>
              </a:rPr>
              <a:t>2021年從都市固體廢物回收的可循環再造物料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24084" y="8866098"/>
            <a:ext cx="4338340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ea typeface="Canva Sans Bold"/>
              </a:rPr>
              <a:t>棄置總量：184萬公噸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7855" y="9415373"/>
            <a:ext cx="1518433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chemeClr val="accent3">
                    <a:lumMod val="50000"/>
                  </a:schemeClr>
                </a:solidFill>
                <a:latin typeface="Canva Sans"/>
              </a:rPr>
              <a:t>Reference：Hong</a:t>
            </a:r>
            <a:r>
              <a:rPr lang="en-US" sz="21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 Kong 2021 Waste Statistics At a glance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chemeClr val="accent3">
                    <a:lumMod val="50000"/>
                  </a:schemeClr>
                </a:solidFill>
                <a:latin typeface="Canva Sans"/>
              </a:rPr>
              <a:t>https://www.wastereduction.gov.hk/sites/default/files/resources_centre/waste_statistics/msw2021_ataglance_eng.pdf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3381" y="4272078"/>
            <a:ext cx="2817588" cy="1132158"/>
          </a:xfrm>
          <a:custGeom>
            <a:avLst/>
            <a:gdLst/>
            <a:ahLst/>
            <a:cxnLst/>
            <a:rect l="l" t="t" r="r" b="b"/>
            <a:pathLst>
              <a:path w="2817588" h="1132158">
                <a:moveTo>
                  <a:pt x="0" y="0"/>
                </a:moveTo>
                <a:lnTo>
                  <a:pt x="2817589" y="0"/>
                </a:lnTo>
                <a:lnTo>
                  <a:pt x="2817589" y="1132159"/>
                </a:lnTo>
                <a:lnTo>
                  <a:pt x="0" y="1132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38272" y="5370789"/>
            <a:ext cx="4049728" cy="4916211"/>
          </a:xfrm>
          <a:custGeom>
            <a:avLst/>
            <a:gdLst/>
            <a:ahLst/>
            <a:cxnLst/>
            <a:rect l="l" t="t" r="r" b="b"/>
            <a:pathLst>
              <a:path w="4049728" h="4916211">
                <a:moveTo>
                  <a:pt x="0" y="0"/>
                </a:moveTo>
                <a:lnTo>
                  <a:pt x="4049728" y="0"/>
                </a:lnTo>
                <a:lnTo>
                  <a:pt x="4049728" y="4916211"/>
                </a:lnTo>
                <a:lnTo>
                  <a:pt x="0" y="4916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6368" y="7084680"/>
            <a:ext cx="2160948" cy="868308"/>
          </a:xfrm>
          <a:custGeom>
            <a:avLst/>
            <a:gdLst/>
            <a:ahLst/>
            <a:cxnLst/>
            <a:rect l="l" t="t" r="r" b="b"/>
            <a:pathLst>
              <a:path w="2160948" h="868308">
                <a:moveTo>
                  <a:pt x="0" y="0"/>
                </a:moveTo>
                <a:lnTo>
                  <a:pt x="2160948" y="0"/>
                </a:lnTo>
                <a:lnTo>
                  <a:pt x="2160948" y="868308"/>
                </a:lnTo>
                <a:lnTo>
                  <a:pt x="0" y="868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2263" y="3105723"/>
            <a:ext cx="1647963" cy="662181"/>
          </a:xfrm>
          <a:custGeom>
            <a:avLst/>
            <a:gdLst/>
            <a:ahLst/>
            <a:cxnLst/>
            <a:rect l="l" t="t" r="r" b="b"/>
            <a:pathLst>
              <a:path w="1647963" h="662181">
                <a:moveTo>
                  <a:pt x="0" y="0"/>
                </a:moveTo>
                <a:lnTo>
                  <a:pt x="1647962" y="0"/>
                </a:lnTo>
                <a:lnTo>
                  <a:pt x="1647962" y="662181"/>
                </a:lnTo>
                <a:lnTo>
                  <a:pt x="0" y="662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5687" y="287970"/>
            <a:ext cx="2011630" cy="2011630"/>
          </a:xfrm>
          <a:custGeom>
            <a:avLst/>
            <a:gdLst/>
            <a:ahLst/>
            <a:cxnLst/>
            <a:rect l="l" t="t" r="r" b="b"/>
            <a:pathLst>
              <a:path w="2011630" h="2011630">
                <a:moveTo>
                  <a:pt x="0" y="0"/>
                </a:moveTo>
                <a:lnTo>
                  <a:pt x="2011629" y="0"/>
                </a:lnTo>
                <a:lnTo>
                  <a:pt x="2011629" y="2011630"/>
                </a:lnTo>
                <a:lnTo>
                  <a:pt x="0" y="2011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56183" y="730516"/>
            <a:ext cx="1500311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5"/>
              </a:lnSpc>
            </a:pPr>
            <a:r>
              <a:rPr lang="en-US" sz="5704">
                <a:solidFill>
                  <a:srgbClr val="50692D"/>
                </a:solidFill>
                <a:latin typeface="Canva Sans"/>
              </a:rPr>
              <a:t>2018年至2021年從都市固體廢物回收數據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025666" y="1947572"/>
            <a:ext cx="10223733" cy="7310728"/>
            <a:chOff x="0" y="0"/>
            <a:chExt cx="13255123" cy="10225331"/>
          </a:xfrm>
        </p:grpSpPr>
        <p:sp>
          <p:nvSpPr>
            <p:cNvPr id="9" name="TextBox 9"/>
            <p:cNvSpPr txBox="1"/>
            <p:nvPr/>
          </p:nvSpPr>
          <p:spPr>
            <a:xfrm>
              <a:off x="2148399" y="-57150"/>
              <a:ext cx="5489037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ea typeface="Canva Sans"/>
                </a:rPr>
                <a:t>回收的可循環再造物料總量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495098" y="-57150"/>
              <a:ext cx="4116778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ea typeface="Canva Sans"/>
                </a:rPr>
                <a:t>回收的塑膠廢料總量</a:t>
              </a: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805334" y="182968"/>
              <a:ext cx="6518232" cy="171532"/>
              <a:chOff x="114300" y="-619760"/>
              <a:chExt cx="5791200" cy="152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14300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5753100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309C19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578012" y="9630713"/>
              <a:ext cx="1091956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2018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463799" y="9630713"/>
              <a:ext cx="1109600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2019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340987" y="9630713"/>
              <a:ext cx="1144443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2020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274459" y="9630713"/>
              <a:ext cx="1066717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701" dirty="0">
                  <a:solidFill>
                    <a:srgbClr val="000000"/>
                  </a:solidFill>
                  <a:latin typeface="Canva Sans"/>
                </a:rPr>
                <a:t>2021</a:t>
              </a:r>
            </a:p>
          </p:txBody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1676685" y="880533"/>
              <a:ext cx="11578438" cy="8578620"/>
              <a:chOff x="0" y="0"/>
              <a:chExt cx="10287000" cy="762177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1899094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3804538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5709982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7615426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0" y="554649"/>
              <a:ext cx="1447975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2,000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8518" y="2699304"/>
              <a:ext cx="1389457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1,500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594" y="4843959"/>
              <a:ext cx="1440381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1,000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23247" y="6988614"/>
              <a:ext cx="1024727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500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4677" y="9133269"/>
              <a:ext cx="433298" cy="5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81"/>
                </a:lnSpc>
              </a:pPr>
              <a:r>
                <a:rPr lang="en-US" sz="2701">
                  <a:solidFill>
                    <a:srgbClr val="000000"/>
                  </a:solidFill>
                  <a:latin typeface="Canva Sans"/>
                </a:rPr>
                <a:t>0 </a:t>
              </a:r>
            </a:p>
          </p:txBody>
        </p: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2995340" y="1433884"/>
              <a:ext cx="8941127" cy="7879402"/>
              <a:chOff x="1171575" y="491631"/>
              <a:chExt cx="7943850" cy="700054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171575" y="732227"/>
                <a:ext cx="2720535" cy="678050"/>
              </a:xfrm>
              <a:custGeom>
                <a:avLst/>
                <a:gdLst/>
                <a:ahLst/>
                <a:cxnLst/>
                <a:rect l="l" t="t" r="r" b="b"/>
                <a:pathLst>
                  <a:path w="2720535" h="678050">
                    <a:moveTo>
                      <a:pt x="228600" y="113790"/>
                    </a:moveTo>
                    <a:cubicBezTo>
                      <a:pt x="228319" y="50864"/>
                      <a:pt x="177227" y="0"/>
                      <a:pt x="114300" y="0"/>
                    </a:cubicBezTo>
                    <a:cubicBezTo>
                      <a:pt x="51373" y="0"/>
                      <a:pt x="281" y="50864"/>
                      <a:pt x="0" y="113790"/>
                    </a:cubicBezTo>
                    <a:cubicBezTo>
                      <a:pt x="281" y="176717"/>
                      <a:pt x="51373" y="227580"/>
                      <a:pt x="114300" y="227580"/>
                    </a:cubicBezTo>
                    <a:cubicBezTo>
                      <a:pt x="177227" y="227580"/>
                      <a:pt x="228319" y="176717"/>
                      <a:pt x="228600" y="113790"/>
                    </a:cubicBezTo>
                    <a:close/>
                    <a:moveTo>
                      <a:pt x="120705" y="82693"/>
                    </a:moveTo>
                    <a:cubicBezTo>
                      <a:pt x="103569" y="79243"/>
                      <a:pt x="86868" y="90293"/>
                      <a:pt x="83342" y="107414"/>
                    </a:cubicBezTo>
                    <a:cubicBezTo>
                      <a:pt x="79815" y="124534"/>
                      <a:pt x="90790" y="141285"/>
                      <a:pt x="107895" y="144887"/>
                    </a:cubicBezTo>
                    <a:lnTo>
                      <a:pt x="2679645" y="674601"/>
                    </a:lnTo>
                    <a:cubicBezTo>
                      <a:pt x="2696781" y="678050"/>
                      <a:pt x="2713482" y="667000"/>
                      <a:pt x="2717009" y="649880"/>
                    </a:cubicBezTo>
                    <a:cubicBezTo>
                      <a:pt x="2720535" y="632760"/>
                      <a:pt x="2709559" y="616009"/>
                      <a:pt x="2692455" y="612406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3743325" y="1261941"/>
                <a:ext cx="2719897" cy="532600"/>
              </a:xfrm>
              <a:custGeom>
                <a:avLst/>
                <a:gdLst/>
                <a:ahLst/>
                <a:cxnLst/>
                <a:rect l="l" t="t" r="r" b="b"/>
                <a:pathLst>
                  <a:path w="2719897" h="532600">
                    <a:moveTo>
                      <a:pt x="228600" y="113790"/>
                    </a:moveTo>
                    <a:cubicBezTo>
                      <a:pt x="228319" y="50863"/>
                      <a:pt x="177227" y="0"/>
                      <a:pt x="114300" y="0"/>
                    </a:cubicBezTo>
                    <a:cubicBezTo>
                      <a:pt x="51373" y="0"/>
                      <a:pt x="281" y="50863"/>
                      <a:pt x="0" y="113790"/>
                    </a:cubicBezTo>
                    <a:cubicBezTo>
                      <a:pt x="281" y="176716"/>
                      <a:pt x="51373" y="227580"/>
                      <a:pt x="114300" y="227580"/>
                    </a:cubicBezTo>
                    <a:cubicBezTo>
                      <a:pt x="177227" y="227580"/>
                      <a:pt x="228319" y="176716"/>
                      <a:pt x="228600" y="113790"/>
                    </a:cubicBezTo>
                    <a:close/>
                    <a:moveTo>
                      <a:pt x="118999" y="82389"/>
                    </a:moveTo>
                    <a:cubicBezTo>
                      <a:pt x="101701" y="79880"/>
                      <a:pt x="85627" y="91824"/>
                      <a:pt x="83040" y="109111"/>
                    </a:cubicBezTo>
                    <a:cubicBezTo>
                      <a:pt x="80453" y="126398"/>
                      <a:pt x="92325" y="142525"/>
                      <a:pt x="109601" y="145190"/>
                    </a:cubicBezTo>
                    <a:lnTo>
                      <a:pt x="2681351" y="530090"/>
                    </a:lnTo>
                    <a:cubicBezTo>
                      <a:pt x="2698649" y="532599"/>
                      <a:pt x="2714723" y="520655"/>
                      <a:pt x="2717310" y="503368"/>
                    </a:cubicBezTo>
                    <a:cubicBezTo>
                      <a:pt x="2719897" y="486080"/>
                      <a:pt x="2708025" y="469954"/>
                      <a:pt x="2690749" y="467289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6315075" y="492141"/>
                <a:ext cx="2800350" cy="1382279"/>
              </a:xfrm>
              <a:custGeom>
                <a:avLst/>
                <a:gdLst/>
                <a:ahLst/>
                <a:cxnLst/>
                <a:rect l="l" t="t" r="r" b="b"/>
                <a:pathLst>
                  <a:path w="2800350" h="1382279">
                    <a:moveTo>
                      <a:pt x="228600" y="1268489"/>
                    </a:moveTo>
                    <a:cubicBezTo>
                      <a:pt x="228319" y="1205563"/>
                      <a:pt x="177227" y="1154699"/>
                      <a:pt x="114300" y="1154699"/>
                    </a:cubicBezTo>
                    <a:cubicBezTo>
                      <a:pt x="51373" y="1154699"/>
                      <a:pt x="281" y="1205563"/>
                      <a:pt x="0" y="1268489"/>
                    </a:cubicBezTo>
                    <a:cubicBezTo>
                      <a:pt x="281" y="1331416"/>
                      <a:pt x="51373" y="1382279"/>
                      <a:pt x="114300" y="1382279"/>
                    </a:cubicBezTo>
                    <a:cubicBezTo>
                      <a:pt x="177227" y="1382279"/>
                      <a:pt x="228319" y="1331416"/>
                      <a:pt x="228600" y="1268489"/>
                    </a:cubicBezTo>
                    <a:close/>
                    <a:moveTo>
                      <a:pt x="101295" y="1239525"/>
                    </a:moveTo>
                    <a:cubicBezTo>
                      <a:pt x="85381" y="1246756"/>
                      <a:pt x="78305" y="1265490"/>
                      <a:pt x="85465" y="1281436"/>
                    </a:cubicBezTo>
                    <a:cubicBezTo>
                      <a:pt x="92625" y="1297382"/>
                      <a:pt x="111327" y="1304542"/>
                      <a:pt x="127305" y="1297454"/>
                    </a:cubicBezTo>
                    <a:lnTo>
                      <a:pt x="2699055" y="142755"/>
                    </a:lnTo>
                    <a:cubicBezTo>
                      <a:pt x="2714968" y="135524"/>
                      <a:pt x="2722045" y="116790"/>
                      <a:pt x="2714885" y="100844"/>
                    </a:cubicBezTo>
                    <a:cubicBezTo>
                      <a:pt x="2707725" y="84897"/>
                      <a:pt x="2689023" y="77738"/>
                      <a:pt x="2673045" y="84826"/>
                    </a:cubicBezTo>
                    <a:close/>
                    <a:moveTo>
                      <a:pt x="2800350" y="113790"/>
                    </a:moveTo>
                    <a:cubicBezTo>
                      <a:pt x="2800069" y="50864"/>
                      <a:pt x="2748977" y="0"/>
                      <a:pt x="2686050" y="0"/>
                    </a:cubicBezTo>
                    <a:cubicBezTo>
                      <a:pt x="2623123" y="0"/>
                      <a:pt x="2572031" y="50864"/>
                      <a:pt x="2571750" y="113790"/>
                    </a:cubicBezTo>
                    <a:cubicBezTo>
                      <a:pt x="2572031" y="176717"/>
                      <a:pt x="2623123" y="227580"/>
                      <a:pt x="2686050" y="227580"/>
                    </a:cubicBezTo>
                    <a:cubicBezTo>
                      <a:pt x="2748977" y="227580"/>
                      <a:pt x="2800069" y="176717"/>
                      <a:pt x="2800350" y="113790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1171575" y="7264089"/>
                <a:ext cx="2717989" cy="227580"/>
              </a:xfrm>
              <a:custGeom>
                <a:avLst/>
                <a:gdLst/>
                <a:ahLst/>
                <a:cxnLst/>
                <a:rect l="l" t="t" r="r" b="b"/>
                <a:pathLst>
                  <a:path w="2717989" h="227580">
                    <a:moveTo>
                      <a:pt x="228600" y="113790"/>
                    </a:moveTo>
                    <a:cubicBezTo>
                      <a:pt x="228319" y="50864"/>
                      <a:pt x="177227" y="0"/>
                      <a:pt x="114300" y="0"/>
                    </a:cubicBezTo>
                    <a:cubicBezTo>
                      <a:pt x="51373" y="0"/>
                      <a:pt x="281" y="50864"/>
                      <a:pt x="0" y="113790"/>
                    </a:cubicBezTo>
                    <a:cubicBezTo>
                      <a:pt x="281" y="176717"/>
                      <a:pt x="51373" y="227580"/>
                      <a:pt x="114300" y="227580"/>
                    </a:cubicBezTo>
                    <a:cubicBezTo>
                      <a:pt x="177227" y="227580"/>
                      <a:pt x="228319" y="176717"/>
                      <a:pt x="228600" y="113790"/>
                    </a:cubicBezTo>
                    <a:close/>
                    <a:moveTo>
                      <a:pt x="113689" y="82046"/>
                    </a:moveTo>
                    <a:cubicBezTo>
                      <a:pt x="96214" y="82461"/>
                      <a:pt x="82361" y="96923"/>
                      <a:pt x="82697" y="114399"/>
                    </a:cubicBezTo>
                    <a:cubicBezTo>
                      <a:pt x="83034" y="131876"/>
                      <a:pt x="97434" y="145793"/>
                      <a:pt x="114911" y="145535"/>
                    </a:cubicBezTo>
                    <a:lnTo>
                      <a:pt x="2686662" y="95993"/>
                    </a:lnTo>
                    <a:cubicBezTo>
                      <a:pt x="2704136" y="95578"/>
                      <a:pt x="2717989" y="81116"/>
                      <a:pt x="2717653" y="63640"/>
                    </a:cubicBezTo>
                    <a:cubicBezTo>
                      <a:pt x="2717316" y="46163"/>
                      <a:pt x="2702916" y="32245"/>
                      <a:pt x="2685438" y="32504"/>
                    </a:cubicBezTo>
                    <a:close/>
                  </a:path>
                </a:pathLst>
              </a:custGeom>
              <a:solidFill>
                <a:srgbClr val="309C19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743325" y="7200768"/>
                <a:ext cx="2718284" cy="241360"/>
              </a:xfrm>
              <a:custGeom>
                <a:avLst/>
                <a:gdLst/>
                <a:ahLst/>
                <a:cxnLst/>
                <a:rect l="l" t="t" r="r" b="b"/>
                <a:pathLst>
                  <a:path w="2718284" h="241360">
                    <a:moveTo>
                      <a:pt x="228600" y="127570"/>
                    </a:moveTo>
                    <a:cubicBezTo>
                      <a:pt x="228319" y="64644"/>
                      <a:pt x="177227" y="13780"/>
                      <a:pt x="114300" y="13780"/>
                    </a:cubicBezTo>
                    <a:cubicBezTo>
                      <a:pt x="51373" y="13780"/>
                      <a:pt x="281" y="64644"/>
                      <a:pt x="0" y="127570"/>
                    </a:cubicBezTo>
                    <a:cubicBezTo>
                      <a:pt x="281" y="190496"/>
                      <a:pt x="51373" y="241360"/>
                      <a:pt x="114300" y="241360"/>
                    </a:cubicBezTo>
                    <a:cubicBezTo>
                      <a:pt x="177227" y="241360"/>
                      <a:pt x="228319" y="190496"/>
                      <a:pt x="228600" y="127570"/>
                    </a:cubicBezTo>
                    <a:close/>
                    <a:moveTo>
                      <a:pt x="113124" y="95842"/>
                    </a:moveTo>
                    <a:cubicBezTo>
                      <a:pt x="95660" y="96567"/>
                      <a:pt x="82066" y="111273"/>
                      <a:pt x="82713" y="128740"/>
                    </a:cubicBezTo>
                    <a:cubicBezTo>
                      <a:pt x="83360" y="146208"/>
                      <a:pt x="98005" y="159867"/>
                      <a:pt x="115476" y="159298"/>
                    </a:cubicBezTo>
                    <a:lnTo>
                      <a:pt x="2687226" y="64026"/>
                    </a:lnTo>
                    <a:cubicBezTo>
                      <a:pt x="2704690" y="63300"/>
                      <a:pt x="2718284" y="48595"/>
                      <a:pt x="2717637" y="31127"/>
                    </a:cubicBezTo>
                    <a:cubicBezTo>
                      <a:pt x="2716990" y="13659"/>
                      <a:pt x="2702345" y="0"/>
                      <a:pt x="2684874" y="569"/>
                    </a:cubicBezTo>
                    <a:close/>
                  </a:path>
                </a:pathLst>
              </a:custGeom>
              <a:solidFill>
                <a:srgbClr val="309C19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6315075" y="7111654"/>
                <a:ext cx="2800350" cy="235202"/>
              </a:xfrm>
              <a:custGeom>
                <a:avLst/>
                <a:gdLst/>
                <a:ahLst/>
                <a:cxnLst/>
                <a:rect l="l" t="t" r="r" b="b"/>
                <a:pathLst>
                  <a:path w="2800350" h="235202">
                    <a:moveTo>
                      <a:pt x="228600" y="121411"/>
                    </a:moveTo>
                    <a:cubicBezTo>
                      <a:pt x="228319" y="58485"/>
                      <a:pt x="177227" y="7622"/>
                      <a:pt x="114300" y="7622"/>
                    </a:cubicBezTo>
                    <a:cubicBezTo>
                      <a:pt x="51373" y="7622"/>
                      <a:pt x="281" y="58485"/>
                      <a:pt x="0" y="121411"/>
                    </a:cubicBezTo>
                    <a:cubicBezTo>
                      <a:pt x="281" y="184338"/>
                      <a:pt x="51373" y="235201"/>
                      <a:pt x="114300" y="235201"/>
                    </a:cubicBezTo>
                    <a:cubicBezTo>
                      <a:pt x="177227" y="235201"/>
                      <a:pt x="228319" y="184338"/>
                      <a:pt x="228600" y="121411"/>
                    </a:cubicBezTo>
                    <a:close/>
                    <a:moveTo>
                      <a:pt x="114206" y="89661"/>
                    </a:moveTo>
                    <a:cubicBezTo>
                      <a:pt x="96726" y="89792"/>
                      <a:pt x="82640" y="104026"/>
                      <a:pt x="82692" y="121505"/>
                    </a:cubicBezTo>
                    <a:cubicBezTo>
                      <a:pt x="82743" y="138985"/>
                      <a:pt x="96914" y="153135"/>
                      <a:pt x="114394" y="153161"/>
                    </a:cubicBezTo>
                    <a:lnTo>
                      <a:pt x="2686144" y="145539"/>
                    </a:lnTo>
                    <a:cubicBezTo>
                      <a:pt x="2703630" y="145419"/>
                      <a:pt x="2717726" y="131182"/>
                      <a:pt x="2717674" y="113696"/>
                    </a:cubicBezTo>
                    <a:cubicBezTo>
                      <a:pt x="2717622" y="96211"/>
                      <a:pt x="2703442" y="82058"/>
                      <a:pt x="2685956" y="82040"/>
                    </a:cubicBezTo>
                    <a:close/>
                    <a:moveTo>
                      <a:pt x="2800350" y="113789"/>
                    </a:moveTo>
                    <a:cubicBezTo>
                      <a:pt x="2800069" y="50863"/>
                      <a:pt x="2748977" y="0"/>
                      <a:pt x="2686050" y="0"/>
                    </a:cubicBezTo>
                    <a:cubicBezTo>
                      <a:pt x="2623123" y="0"/>
                      <a:pt x="2572031" y="50863"/>
                      <a:pt x="2571750" y="113789"/>
                    </a:cubicBezTo>
                    <a:cubicBezTo>
                      <a:pt x="2572031" y="176716"/>
                      <a:pt x="2623123" y="227579"/>
                      <a:pt x="2686050" y="227579"/>
                    </a:cubicBezTo>
                    <a:cubicBezTo>
                      <a:pt x="2748977" y="227579"/>
                      <a:pt x="2800069" y="176716"/>
                      <a:pt x="2800350" y="113789"/>
                    </a:cubicBezTo>
                    <a:close/>
                  </a:path>
                </a:pathLst>
              </a:custGeom>
              <a:solidFill>
                <a:srgbClr val="309C19"/>
              </a:solidFill>
            </p:spPr>
          </p:sp>
        </p:grpSp>
      </p:grpSp>
      <p:sp>
        <p:nvSpPr>
          <p:cNvPr id="36" name="TextBox 36"/>
          <p:cNvSpPr txBox="1"/>
          <p:nvPr/>
        </p:nvSpPr>
        <p:spPr>
          <a:xfrm>
            <a:off x="1771502" y="4734323"/>
            <a:ext cx="2686912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ea typeface="Canva Sans"/>
              </a:rPr>
              <a:t>數量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(千公噸)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187390" y="3482154"/>
            <a:ext cx="80873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1778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082682" y="3939354"/>
            <a:ext cx="91365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1639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082898" y="4214928"/>
            <a:ext cx="110361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Canva Sans"/>
              </a:rPr>
              <a:t>1538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649791" y="3253554"/>
            <a:ext cx="110346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Canva Sans"/>
              </a:rPr>
              <a:t>1841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222224" y="7897848"/>
            <a:ext cx="4755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Canva Sans"/>
              </a:rPr>
              <a:t>64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386449" y="7897848"/>
            <a:ext cx="37579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77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448165" y="7799407"/>
            <a:ext cx="77318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Canva Sans"/>
              </a:rPr>
              <a:t>102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684625" y="7799407"/>
            <a:ext cx="86618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Canva Sans"/>
              </a:rPr>
              <a:t>104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5368" y="9612779"/>
            <a:ext cx="1169492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accent3">
                    <a:lumMod val="75000"/>
                  </a:schemeClr>
                </a:solidFill>
                <a:latin typeface="Canva Sans"/>
              </a:rPr>
              <a:t>Reference: Monitoring of Solid Waste in Hong Kong Waste Statistics for 2021</a:t>
            </a:r>
          </a:p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accent3">
                    <a:lumMod val="75000"/>
                  </a:schemeClr>
                </a:solidFill>
                <a:latin typeface="Canva Sans"/>
              </a:rPr>
              <a:t>https://www.wastereduction.gov.hk/sites/default/files/resources_centre/waste_statistics/msw2021_eng.pdf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3728" flipH="1">
            <a:off x="11272816" y="6131791"/>
            <a:ext cx="2509785" cy="3883614"/>
          </a:xfrm>
          <a:custGeom>
            <a:avLst/>
            <a:gdLst/>
            <a:ahLst/>
            <a:cxnLst/>
            <a:rect l="l" t="t" r="r" b="b"/>
            <a:pathLst>
              <a:path w="2509785" h="3883614">
                <a:moveTo>
                  <a:pt x="2509785" y="0"/>
                </a:moveTo>
                <a:lnTo>
                  <a:pt x="0" y="0"/>
                </a:lnTo>
                <a:lnTo>
                  <a:pt x="0" y="3883614"/>
                </a:lnTo>
                <a:lnTo>
                  <a:pt x="2509785" y="3883614"/>
                </a:lnTo>
                <a:lnTo>
                  <a:pt x="25097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819039" y="-138298"/>
            <a:ext cx="2067480" cy="3549322"/>
          </a:xfrm>
          <a:custGeom>
            <a:avLst/>
            <a:gdLst/>
            <a:ahLst/>
            <a:cxnLst/>
            <a:rect l="l" t="t" r="r" b="b"/>
            <a:pathLst>
              <a:path w="2067480" h="3549322">
                <a:moveTo>
                  <a:pt x="0" y="0"/>
                </a:moveTo>
                <a:lnTo>
                  <a:pt x="2067480" y="0"/>
                </a:lnTo>
                <a:lnTo>
                  <a:pt x="2067480" y="3549322"/>
                </a:lnTo>
                <a:lnTo>
                  <a:pt x="0" y="3549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V="1">
            <a:off x="2332437" y="1406288"/>
            <a:ext cx="2146208" cy="3684477"/>
          </a:xfrm>
          <a:custGeom>
            <a:avLst/>
            <a:gdLst/>
            <a:ahLst/>
            <a:cxnLst/>
            <a:rect l="l" t="t" r="r" b="b"/>
            <a:pathLst>
              <a:path w="2146208" h="3684477">
                <a:moveTo>
                  <a:pt x="0" y="3684477"/>
                </a:moveTo>
                <a:lnTo>
                  <a:pt x="2146208" y="3684477"/>
                </a:lnTo>
                <a:lnTo>
                  <a:pt x="2146208" y="0"/>
                </a:lnTo>
                <a:lnTo>
                  <a:pt x="0" y="0"/>
                </a:lnTo>
                <a:lnTo>
                  <a:pt x="0" y="368447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15190">
            <a:off x="11841273" y="6507001"/>
            <a:ext cx="1651382" cy="1651382"/>
          </a:xfrm>
          <a:custGeom>
            <a:avLst/>
            <a:gdLst/>
            <a:ahLst/>
            <a:cxnLst/>
            <a:rect l="l" t="t" r="r" b="b"/>
            <a:pathLst>
              <a:path w="1651382" h="1651382">
                <a:moveTo>
                  <a:pt x="0" y="0"/>
                </a:moveTo>
                <a:lnTo>
                  <a:pt x="1651382" y="0"/>
                </a:lnTo>
                <a:lnTo>
                  <a:pt x="1651382" y="1651382"/>
                </a:lnTo>
                <a:lnTo>
                  <a:pt x="0" y="1651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91167" y="5427336"/>
            <a:ext cx="555952" cy="555952"/>
          </a:xfrm>
          <a:custGeom>
            <a:avLst/>
            <a:gdLst/>
            <a:ahLst/>
            <a:cxnLst/>
            <a:rect l="l" t="t" r="r" b="b"/>
            <a:pathLst>
              <a:path w="555952" h="555952">
                <a:moveTo>
                  <a:pt x="0" y="0"/>
                </a:moveTo>
                <a:lnTo>
                  <a:pt x="555953" y="0"/>
                </a:lnTo>
                <a:lnTo>
                  <a:pt x="555953" y="555953"/>
                </a:lnTo>
                <a:lnTo>
                  <a:pt x="0" y="555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55995" y="5503941"/>
            <a:ext cx="553633" cy="553633"/>
          </a:xfrm>
          <a:custGeom>
            <a:avLst/>
            <a:gdLst/>
            <a:ahLst/>
            <a:cxnLst/>
            <a:rect l="l" t="t" r="r" b="b"/>
            <a:pathLst>
              <a:path w="553633" h="553633">
                <a:moveTo>
                  <a:pt x="0" y="0"/>
                </a:moveTo>
                <a:lnTo>
                  <a:pt x="553633" y="0"/>
                </a:lnTo>
                <a:lnTo>
                  <a:pt x="553633" y="553634"/>
                </a:lnTo>
                <a:lnTo>
                  <a:pt x="0" y="5536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57116" y="3320690"/>
            <a:ext cx="5045328" cy="3695702"/>
          </a:xfrm>
          <a:custGeom>
            <a:avLst/>
            <a:gdLst/>
            <a:ahLst/>
            <a:cxnLst/>
            <a:rect l="l" t="t" r="r" b="b"/>
            <a:pathLst>
              <a:path w="5045328" h="3695702">
                <a:moveTo>
                  <a:pt x="0" y="0"/>
                </a:moveTo>
                <a:lnTo>
                  <a:pt x="5045328" y="0"/>
                </a:lnTo>
                <a:lnTo>
                  <a:pt x="5045328" y="3695703"/>
                </a:lnTo>
                <a:lnTo>
                  <a:pt x="0" y="36957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050698" y="4822170"/>
            <a:ext cx="385816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5"/>
              </a:lnSpc>
            </a:pPr>
            <a:r>
              <a:rPr lang="en-US" sz="5004">
                <a:solidFill>
                  <a:srgbClr val="FEFEFE"/>
                </a:solidFill>
                <a:ea typeface="Canva Sans"/>
              </a:rPr>
              <a:t>回收的重要性</a:t>
            </a:r>
          </a:p>
        </p:txBody>
      </p:sp>
      <p:sp>
        <p:nvSpPr>
          <p:cNvPr id="10" name="Freeform 10"/>
          <p:cNvSpPr/>
          <p:nvPr/>
        </p:nvSpPr>
        <p:spPr>
          <a:xfrm rot="5400000" flipV="1">
            <a:off x="11778763" y="333185"/>
            <a:ext cx="2146208" cy="3684477"/>
          </a:xfrm>
          <a:custGeom>
            <a:avLst/>
            <a:gdLst/>
            <a:ahLst/>
            <a:cxnLst/>
            <a:rect l="l" t="t" r="r" b="b"/>
            <a:pathLst>
              <a:path w="2146208" h="3684477">
                <a:moveTo>
                  <a:pt x="0" y="3684476"/>
                </a:moveTo>
                <a:lnTo>
                  <a:pt x="2146207" y="3684476"/>
                </a:lnTo>
                <a:lnTo>
                  <a:pt x="2146207" y="0"/>
                </a:lnTo>
                <a:lnTo>
                  <a:pt x="0" y="0"/>
                </a:lnTo>
                <a:lnTo>
                  <a:pt x="0" y="368447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 flipV="1">
            <a:off x="7090488" y="6986152"/>
            <a:ext cx="2146208" cy="3684477"/>
          </a:xfrm>
          <a:custGeom>
            <a:avLst/>
            <a:gdLst/>
            <a:ahLst/>
            <a:cxnLst/>
            <a:rect l="l" t="t" r="r" b="b"/>
            <a:pathLst>
              <a:path w="2146208" h="3684477">
                <a:moveTo>
                  <a:pt x="0" y="3684477"/>
                </a:moveTo>
                <a:lnTo>
                  <a:pt x="2146208" y="3684477"/>
                </a:lnTo>
                <a:lnTo>
                  <a:pt x="2146208" y="0"/>
                </a:lnTo>
                <a:lnTo>
                  <a:pt x="0" y="0"/>
                </a:lnTo>
                <a:lnTo>
                  <a:pt x="0" y="368447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4450899" y="3249174"/>
            <a:ext cx="2067480" cy="3549322"/>
          </a:xfrm>
          <a:custGeom>
            <a:avLst/>
            <a:gdLst/>
            <a:ahLst/>
            <a:cxnLst/>
            <a:rect l="l" t="t" r="r" b="b"/>
            <a:pathLst>
              <a:path w="2067480" h="3549322">
                <a:moveTo>
                  <a:pt x="0" y="0"/>
                </a:moveTo>
                <a:lnTo>
                  <a:pt x="2067480" y="0"/>
                </a:lnTo>
                <a:lnTo>
                  <a:pt x="2067480" y="3549322"/>
                </a:lnTo>
                <a:lnTo>
                  <a:pt x="0" y="3549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2567203" y="4843075"/>
            <a:ext cx="2067480" cy="3549322"/>
          </a:xfrm>
          <a:custGeom>
            <a:avLst/>
            <a:gdLst/>
            <a:ahLst/>
            <a:cxnLst/>
            <a:rect l="l" t="t" r="r" b="b"/>
            <a:pathLst>
              <a:path w="2067480" h="3549322">
                <a:moveTo>
                  <a:pt x="0" y="0"/>
                </a:moveTo>
                <a:lnTo>
                  <a:pt x="2067480" y="0"/>
                </a:lnTo>
                <a:lnTo>
                  <a:pt x="2067480" y="3549322"/>
                </a:lnTo>
                <a:lnTo>
                  <a:pt x="0" y="3549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21808" y="2916802"/>
            <a:ext cx="3412953" cy="59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6"/>
              </a:lnSpc>
              <a:spcBef>
                <a:spcPct val="0"/>
              </a:spcBef>
            </a:pPr>
            <a:r>
              <a:rPr lang="en-US" sz="3504">
                <a:solidFill>
                  <a:srgbClr val="839C5D"/>
                </a:solidFill>
                <a:ea typeface="Canva Sans"/>
              </a:rPr>
              <a:t>減少能源消耗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94466" y="6097742"/>
            <a:ext cx="3412953" cy="123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6"/>
              </a:lnSpc>
              <a:spcBef>
                <a:spcPct val="0"/>
              </a:spcBef>
            </a:pPr>
            <a:r>
              <a:rPr lang="en-US" sz="3504">
                <a:solidFill>
                  <a:srgbClr val="FFFFFF"/>
                </a:solidFill>
                <a:ea typeface="Trend Sans Five"/>
              </a:rPr>
              <a:t>減少大氣中的二氧化碳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57116" y="8624688"/>
            <a:ext cx="3412953" cy="59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6"/>
              </a:lnSpc>
              <a:spcBef>
                <a:spcPct val="0"/>
              </a:spcBef>
            </a:pPr>
            <a:r>
              <a:rPr lang="en-US" sz="3504">
                <a:solidFill>
                  <a:srgbClr val="839C5D"/>
                </a:solidFill>
                <a:ea typeface="Canva Sans"/>
              </a:rPr>
              <a:t>減少空氣污染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46303" y="1304638"/>
            <a:ext cx="3312540" cy="58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2"/>
              </a:lnSpc>
              <a:spcBef>
                <a:spcPct val="0"/>
              </a:spcBef>
            </a:pPr>
            <a:r>
              <a:rPr lang="en-US" sz="3401">
                <a:solidFill>
                  <a:srgbClr val="FFFFFF"/>
                </a:solidFill>
                <a:ea typeface="Canva Sans"/>
              </a:rPr>
              <a:t>減少原材料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95597" y="1814559"/>
            <a:ext cx="3312540" cy="58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2"/>
              </a:lnSpc>
              <a:spcBef>
                <a:spcPct val="0"/>
              </a:spcBef>
            </a:pPr>
            <a:r>
              <a:rPr lang="en-US" sz="3401">
                <a:solidFill>
                  <a:srgbClr val="839C5D"/>
                </a:solidFill>
                <a:ea typeface="Canva Sans"/>
              </a:rPr>
              <a:t>製造新產品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28369" y="4762347"/>
            <a:ext cx="3312540" cy="590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2"/>
              </a:lnSpc>
              <a:spcBef>
                <a:spcPct val="0"/>
              </a:spcBef>
            </a:pPr>
            <a:r>
              <a:rPr lang="en-US" sz="3401">
                <a:solidFill>
                  <a:srgbClr val="FFFFFF"/>
                </a:solidFill>
                <a:ea typeface="Trend Sans Five"/>
              </a:rPr>
              <a:t>保護環境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54051" y="2829242"/>
            <a:ext cx="3158109" cy="4114800"/>
          </a:xfrm>
          <a:custGeom>
            <a:avLst/>
            <a:gdLst/>
            <a:ahLst/>
            <a:cxnLst/>
            <a:rect l="l" t="t" r="r" b="b"/>
            <a:pathLst>
              <a:path w="3158109" h="4114800">
                <a:moveTo>
                  <a:pt x="0" y="0"/>
                </a:moveTo>
                <a:lnTo>
                  <a:pt x="3158109" y="0"/>
                </a:lnTo>
                <a:lnTo>
                  <a:pt x="3158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84310" y="2829242"/>
            <a:ext cx="3159824" cy="4114800"/>
          </a:xfrm>
          <a:custGeom>
            <a:avLst/>
            <a:gdLst/>
            <a:ahLst/>
            <a:cxnLst/>
            <a:rect l="l" t="t" r="r" b="b"/>
            <a:pathLst>
              <a:path w="3159824" h="4114800">
                <a:moveTo>
                  <a:pt x="0" y="0"/>
                </a:moveTo>
                <a:lnTo>
                  <a:pt x="3159824" y="0"/>
                </a:lnTo>
                <a:lnTo>
                  <a:pt x="31598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16284" y="2829242"/>
            <a:ext cx="3159824" cy="4114800"/>
          </a:xfrm>
          <a:custGeom>
            <a:avLst/>
            <a:gdLst/>
            <a:ahLst/>
            <a:cxnLst/>
            <a:rect l="l" t="t" r="r" b="b"/>
            <a:pathLst>
              <a:path w="3159824" h="4114800">
                <a:moveTo>
                  <a:pt x="0" y="0"/>
                </a:moveTo>
                <a:lnTo>
                  <a:pt x="3159824" y="0"/>
                </a:lnTo>
                <a:lnTo>
                  <a:pt x="31598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5967098" y="585788"/>
            <a:ext cx="579596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5"/>
              </a:lnSpc>
              <a:spcBef>
                <a:spcPct val="0"/>
              </a:spcBef>
            </a:pPr>
            <a:r>
              <a:rPr lang="en-US" sz="5704" u="none" strike="noStrike">
                <a:solidFill>
                  <a:srgbClr val="50692D"/>
                </a:solidFill>
                <a:ea typeface="Canva Sans"/>
              </a:rPr>
              <a:t>香港使用的</a:t>
            </a:r>
            <a:r>
              <a:rPr lang="en-US" sz="5704" u="none" strike="noStrike">
                <a:solidFill>
                  <a:srgbClr val="50692D"/>
                </a:solidFill>
                <a:ea typeface="Canva Sans Bold"/>
              </a:rPr>
              <a:t>回收箱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71105" y="7494216"/>
            <a:ext cx="152400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91EF"/>
                </a:solidFill>
                <a:ea typeface="Canva Sans Bold"/>
              </a:rPr>
              <a:t>藍廢紙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68033" y="7494216"/>
            <a:ext cx="165818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DBD"/>
                </a:solidFill>
                <a:ea typeface="Canva Sans"/>
              </a:rPr>
              <a:t>黃鋁罐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67102" y="7494216"/>
            <a:ext cx="165818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A86F4A"/>
                </a:solidFill>
                <a:ea typeface="Canva Sans"/>
              </a:rPr>
              <a:t>啡膠樽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515</Words>
  <Application>Microsoft Office PowerPoint</Application>
  <PresentationFormat>Custom</PresentationFormat>
  <Paragraphs>219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Lucky Bones</vt:lpstr>
      <vt:lpstr>Lexend Deca</vt:lpstr>
      <vt:lpstr>Calibri</vt:lpstr>
      <vt:lpstr>Noto Sans T Chinese Bold</vt:lpstr>
      <vt:lpstr>Canva Sans Bold</vt:lpstr>
      <vt:lpstr>Canva Sans</vt:lpstr>
      <vt:lpstr>Noto Sans T Chinese</vt:lpstr>
      <vt:lpstr>Trend Sans Five</vt:lpstr>
      <vt:lpstr>新細明體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SGREEN toolkits</dc:title>
  <dc:creator>Jasmine Chiu YY</dc:creator>
  <cp:lastModifiedBy>Jasmine Chiu YY</cp:lastModifiedBy>
  <cp:revision>20</cp:revision>
  <dcterms:created xsi:type="dcterms:W3CDTF">2006-08-16T00:00:00Z</dcterms:created>
  <dcterms:modified xsi:type="dcterms:W3CDTF">2023-10-20T10:01:29Z</dcterms:modified>
  <dc:identifier>DAFqjKS-IMk</dc:identifier>
</cp:coreProperties>
</file>