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8288000" cy="10287000"/>
  <p:notesSz cx="6858000" cy="9144000"/>
  <p:embeddedFontLst>
    <p:embeddedFont>
      <p:font typeface="Lexend Deca" panose="020B0604020202020204" charset="0"/>
      <p:regular r:id="rId28"/>
    </p:embeddedFont>
    <p:embeddedFont>
      <p:font typeface="Canva Sans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Noto Sans T Chinese" panose="020B0604020202020204" charset="-128"/>
      <p:regular r:id="rId34"/>
    </p:embeddedFont>
    <p:embeddedFont>
      <p:font typeface="Noto Sans T Chinese Bold" panose="020B0604020202020204" charset="-128"/>
      <p:regular r:id="rId35"/>
    </p:embeddedFont>
    <p:embeddedFont>
      <p:font typeface="Canva Sans Bold" panose="020B0604020202020204" charset="0"/>
      <p:regular r:id="rId36"/>
    </p:embeddedFont>
    <p:embeddedFont>
      <p:font typeface="Lucky Bones" panose="020B060402020202020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4622" autoAdjust="0"/>
  </p:normalViewPr>
  <p:slideViewPr>
    <p:cSldViewPr>
      <p:cViewPr varScale="1">
        <p:scale>
          <a:sx n="73" d="100"/>
          <a:sy n="73" d="100"/>
        </p:scale>
        <p:origin x="60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63.svg"/><Relationship Id="rId18" Type="http://schemas.openxmlformats.org/officeDocument/2006/relationships/image" Target="../media/image34.png"/><Relationship Id="rId26" Type="http://schemas.openxmlformats.org/officeDocument/2006/relationships/image" Target="../media/image76.svg"/><Relationship Id="rId3" Type="http://schemas.openxmlformats.org/officeDocument/2006/relationships/image" Target="../media/image53.svg"/><Relationship Id="rId21" Type="http://schemas.openxmlformats.org/officeDocument/2006/relationships/image" Target="../media/image36.png"/><Relationship Id="rId7" Type="http://schemas.openxmlformats.org/officeDocument/2006/relationships/image" Target="../media/image57.svg"/><Relationship Id="rId12" Type="http://schemas.openxmlformats.org/officeDocument/2006/relationships/image" Target="../media/image31.png"/><Relationship Id="rId17" Type="http://schemas.openxmlformats.org/officeDocument/2006/relationships/image" Target="../media/image67.svg"/><Relationship Id="rId25" Type="http://schemas.openxmlformats.org/officeDocument/2006/relationships/image" Target="../media/image38.png"/><Relationship Id="rId2" Type="http://schemas.openxmlformats.org/officeDocument/2006/relationships/image" Target="../media/image26.png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61.svg"/><Relationship Id="rId24" Type="http://schemas.openxmlformats.org/officeDocument/2006/relationships/image" Target="../media/image74.svg"/><Relationship Id="rId5" Type="http://schemas.openxmlformats.org/officeDocument/2006/relationships/image" Target="../media/image55.svg"/><Relationship Id="rId15" Type="http://schemas.openxmlformats.org/officeDocument/2006/relationships/image" Target="../media/image65.svg"/><Relationship Id="rId23" Type="http://schemas.openxmlformats.org/officeDocument/2006/relationships/image" Target="../media/image37.png"/><Relationship Id="rId28" Type="http://schemas.openxmlformats.org/officeDocument/2006/relationships/image" Target="../media/image78.svg"/><Relationship Id="rId10" Type="http://schemas.openxmlformats.org/officeDocument/2006/relationships/image" Target="../media/image30.png"/><Relationship Id="rId19" Type="http://schemas.openxmlformats.org/officeDocument/2006/relationships/image" Target="../media/image69.svg"/><Relationship Id="rId31" Type="http://schemas.openxmlformats.org/officeDocument/2006/relationships/hyperlink" Target="http://kgxpacking.com/japanese-take-out-container-%E6%97%A5%E5%BC%8F%E9%A4%90%E7%9B%92-%E5%A4%96%E5%B8%B6%E7%9B%92/" TargetMode="External"/><Relationship Id="rId4" Type="http://schemas.openxmlformats.org/officeDocument/2006/relationships/image" Target="../media/image27.png"/><Relationship Id="rId9" Type="http://schemas.openxmlformats.org/officeDocument/2006/relationships/image" Target="../media/image59.svg"/><Relationship Id="rId14" Type="http://schemas.openxmlformats.org/officeDocument/2006/relationships/image" Target="../media/image32.png"/><Relationship Id="rId22" Type="http://schemas.openxmlformats.org/officeDocument/2006/relationships/image" Target="../media/image72.svg"/><Relationship Id="rId27" Type="http://schemas.openxmlformats.org/officeDocument/2006/relationships/image" Target="../media/image39.png"/><Relationship Id="rId30" Type="http://schemas.openxmlformats.org/officeDocument/2006/relationships/image" Target="../media/image8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png"/><Relationship Id="rId3" Type="http://schemas.openxmlformats.org/officeDocument/2006/relationships/image" Target="../media/image82.svg"/><Relationship Id="rId7" Type="http://schemas.openxmlformats.org/officeDocument/2006/relationships/image" Target="../media/image86.svg"/><Relationship Id="rId12" Type="http://schemas.openxmlformats.org/officeDocument/2006/relationships/image" Target="../media/image46.png"/><Relationship Id="rId2" Type="http://schemas.openxmlformats.org/officeDocument/2006/relationships/image" Target="../media/image41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90.svg"/><Relationship Id="rId5" Type="http://schemas.openxmlformats.org/officeDocument/2006/relationships/image" Target="../media/image84.svg"/><Relationship Id="rId15" Type="http://schemas.openxmlformats.org/officeDocument/2006/relationships/image" Target="../media/image48.png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image" Target="../media/image88.svg"/><Relationship Id="rId14" Type="http://schemas.openxmlformats.org/officeDocument/2006/relationships/image" Target="../media/image9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18" Type="http://schemas.openxmlformats.org/officeDocument/2006/relationships/image" Target="../media/image110.svg"/><Relationship Id="rId3" Type="http://schemas.openxmlformats.org/officeDocument/2006/relationships/image" Target="../media/image2.svg"/><Relationship Id="rId7" Type="http://schemas.openxmlformats.org/officeDocument/2006/relationships/image" Target="../media/image99.svg"/><Relationship Id="rId12" Type="http://schemas.openxmlformats.org/officeDocument/2006/relationships/image" Target="../media/image104.svg"/><Relationship Id="rId17" Type="http://schemas.openxmlformats.org/officeDocument/2006/relationships/image" Target="../media/image58.png"/><Relationship Id="rId2" Type="http://schemas.openxmlformats.org/officeDocument/2006/relationships/image" Target="../media/image1.png"/><Relationship Id="rId16" Type="http://schemas.openxmlformats.org/officeDocument/2006/relationships/image" Target="../media/image108.svg"/><Relationship Id="rId20" Type="http://schemas.openxmlformats.org/officeDocument/2006/relationships/image" Target="../media/image11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5.png"/><Relationship Id="rId5" Type="http://schemas.openxmlformats.org/officeDocument/2006/relationships/image" Target="../media/image51.png"/><Relationship Id="rId15" Type="http://schemas.openxmlformats.org/officeDocument/2006/relationships/image" Target="../media/image57.png"/><Relationship Id="rId10" Type="http://schemas.openxmlformats.org/officeDocument/2006/relationships/image" Target="../media/image54.png"/><Relationship Id="rId19" Type="http://schemas.openxmlformats.org/officeDocument/2006/relationships/image" Target="../media/image59.png"/><Relationship Id="rId4" Type="http://schemas.openxmlformats.org/officeDocument/2006/relationships/image" Target="../media/image50.png"/><Relationship Id="rId9" Type="http://schemas.openxmlformats.org/officeDocument/2006/relationships/image" Target="../media/image101.svg"/><Relationship Id="rId14" Type="http://schemas.openxmlformats.org/officeDocument/2006/relationships/image" Target="../media/image106.sv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2.svg"/><Relationship Id="rId18" Type="http://schemas.openxmlformats.org/officeDocument/2006/relationships/image" Target="../media/image67.png"/><Relationship Id="rId26" Type="http://schemas.openxmlformats.org/officeDocument/2006/relationships/image" Target="../media/image71.png"/><Relationship Id="rId21" Type="http://schemas.openxmlformats.org/officeDocument/2006/relationships/image" Target="../media/image130.svg"/><Relationship Id="rId34" Type="http://schemas.openxmlformats.org/officeDocument/2006/relationships/image" Target="../media/image143.svg"/><Relationship Id="rId7" Type="http://schemas.openxmlformats.org/officeDocument/2006/relationships/image" Target="../media/image116.svg"/><Relationship Id="rId12" Type="http://schemas.openxmlformats.org/officeDocument/2006/relationships/image" Target="../media/image64.png"/><Relationship Id="rId17" Type="http://schemas.openxmlformats.org/officeDocument/2006/relationships/image" Target="../media/image126.svg"/><Relationship Id="rId25" Type="http://schemas.openxmlformats.org/officeDocument/2006/relationships/image" Target="../media/image134.svg"/><Relationship Id="rId33" Type="http://schemas.openxmlformats.org/officeDocument/2006/relationships/image" Target="../media/image75.png"/><Relationship Id="rId38" Type="http://schemas.openxmlformats.org/officeDocument/2006/relationships/image" Target="../media/image147.svg"/><Relationship Id="rId2" Type="http://schemas.openxmlformats.org/officeDocument/2006/relationships/image" Target="../media/image60.png"/><Relationship Id="rId16" Type="http://schemas.openxmlformats.org/officeDocument/2006/relationships/image" Target="../media/image66.png"/><Relationship Id="rId20" Type="http://schemas.openxmlformats.org/officeDocument/2006/relationships/image" Target="../media/image68.png"/><Relationship Id="rId29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120.svg"/><Relationship Id="rId24" Type="http://schemas.openxmlformats.org/officeDocument/2006/relationships/image" Target="../media/image70.png"/><Relationship Id="rId32" Type="http://schemas.openxmlformats.org/officeDocument/2006/relationships/image" Target="../media/image141.svg"/><Relationship Id="rId37" Type="http://schemas.openxmlformats.org/officeDocument/2006/relationships/image" Target="../media/image77.png"/><Relationship Id="rId5" Type="http://schemas.openxmlformats.org/officeDocument/2006/relationships/image" Target="../media/image21.svg"/><Relationship Id="rId15" Type="http://schemas.openxmlformats.org/officeDocument/2006/relationships/image" Target="../media/image124.svg"/><Relationship Id="rId23" Type="http://schemas.openxmlformats.org/officeDocument/2006/relationships/image" Target="../media/image132.svg"/><Relationship Id="rId28" Type="http://schemas.openxmlformats.org/officeDocument/2006/relationships/image" Target="../media/image72.png"/><Relationship Id="rId36" Type="http://schemas.openxmlformats.org/officeDocument/2006/relationships/image" Target="../media/image145.svg"/><Relationship Id="rId10" Type="http://schemas.openxmlformats.org/officeDocument/2006/relationships/image" Target="../media/image63.png"/><Relationship Id="rId19" Type="http://schemas.openxmlformats.org/officeDocument/2006/relationships/image" Target="../media/image128.svg"/><Relationship Id="rId31" Type="http://schemas.openxmlformats.org/officeDocument/2006/relationships/image" Target="../media/image74.png"/><Relationship Id="rId4" Type="http://schemas.openxmlformats.org/officeDocument/2006/relationships/image" Target="../media/image10.png"/><Relationship Id="rId9" Type="http://schemas.openxmlformats.org/officeDocument/2006/relationships/image" Target="../media/image118.svg"/><Relationship Id="rId14" Type="http://schemas.openxmlformats.org/officeDocument/2006/relationships/image" Target="../media/image65.png"/><Relationship Id="rId22" Type="http://schemas.openxmlformats.org/officeDocument/2006/relationships/image" Target="../media/image69.png"/><Relationship Id="rId27" Type="http://schemas.openxmlformats.org/officeDocument/2006/relationships/image" Target="../media/image136.svg"/><Relationship Id="rId30" Type="http://schemas.openxmlformats.org/officeDocument/2006/relationships/image" Target="../media/image139.svg"/><Relationship Id="rId35" Type="http://schemas.openxmlformats.org/officeDocument/2006/relationships/image" Target="../media/image76.png"/><Relationship Id="rId8" Type="http://schemas.openxmlformats.org/officeDocument/2006/relationships/image" Target="../media/image62.png"/><Relationship Id="rId3" Type="http://schemas.openxmlformats.org/officeDocument/2006/relationships/image" Target="../media/image11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9.png"/><Relationship Id="rId7" Type="http://schemas.openxmlformats.org/officeDocument/2006/relationships/image" Target="../media/image153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150.svg"/><Relationship Id="rId9" Type="http://schemas.openxmlformats.org/officeDocument/2006/relationships/image" Target="../media/image2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8.png"/><Relationship Id="rId18" Type="http://schemas.openxmlformats.org/officeDocument/2006/relationships/image" Target="../media/image90.png"/><Relationship Id="rId3" Type="http://schemas.openxmlformats.org/officeDocument/2006/relationships/image" Target="../media/image155.svg"/><Relationship Id="rId7" Type="http://schemas.openxmlformats.org/officeDocument/2006/relationships/image" Target="../media/image159.svg"/><Relationship Id="rId12" Type="http://schemas.openxmlformats.org/officeDocument/2006/relationships/image" Target="../media/image164.svg"/><Relationship Id="rId17" Type="http://schemas.openxmlformats.org/officeDocument/2006/relationships/image" Target="../media/image112.svg"/><Relationship Id="rId2" Type="http://schemas.openxmlformats.org/officeDocument/2006/relationships/image" Target="../media/image82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87.png"/><Relationship Id="rId5" Type="http://schemas.openxmlformats.org/officeDocument/2006/relationships/image" Target="../media/image157.svg"/><Relationship Id="rId15" Type="http://schemas.openxmlformats.org/officeDocument/2006/relationships/image" Target="../media/image167.svg"/><Relationship Id="rId10" Type="http://schemas.openxmlformats.org/officeDocument/2006/relationships/image" Target="../media/image86.png"/><Relationship Id="rId19" Type="http://schemas.openxmlformats.org/officeDocument/2006/relationships/image" Target="../media/image169.svg"/><Relationship Id="rId4" Type="http://schemas.openxmlformats.org/officeDocument/2006/relationships/image" Target="../media/image83.png"/><Relationship Id="rId9" Type="http://schemas.openxmlformats.org/officeDocument/2006/relationships/image" Target="../media/image161.svg"/><Relationship Id="rId14" Type="http://schemas.openxmlformats.org/officeDocument/2006/relationships/image" Target="../media/image8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svg"/><Relationship Id="rId13" Type="http://schemas.openxmlformats.org/officeDocument/2006/relationships/image" Target="../media/image24.png"/><Relationship Id="rId18" Type="http://schemas.openxmlformats.org/officeDocument/2006/relationships/image" Target="../media/image179.svg"/><Relationship Id="rId3" Type="http://schemas.openxmlformats.org/officeDocument/2006/relationships/image" Target="../media/image91.png"/><Relationship Id="rId21" Type="http://schemas.openxmlformats.org/officeDocument/2006/relationships/image" Target="../media/image97.png"/><Relationship Id="rId7" Type="http://schemas.openxmlformats.org/officeDocument/2006/relationships/image" Target="../media/image83.png"/><Relationship Id="rId12" Type="http://schemas.openxmlformats.org/officeDocument/2006/relationships/image" Target="../media/image175.svg"/><Relationship Id="rId17" Type="http://schemas.openxmlformats.org/officeDocument/2006/relationships/image" Target="../media/image95.png"/><Relationship Id="rId2" Type="http://schemas.openxmlformats.org/officeDocument/2006/relationships/image" Target="../media/image86.png"/><Relationship Id="rId16" Type="http://schemas.openxmlformats.org/officeDocument/2006/relationships/image" Target="../media/image177.svg"/><Relationship Id="rId20" Type="http://schemas.openxmlformats.org/officeDocument/2006/relationships/image" Target="../media/image18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svg"/><Relationship Id="rId11" Type="http://schemas.openxmlformats.org/officeDocument/2006/relationships/image" Target="../media/image93.png"/><Relationship Id="rId24" Type="http://schemas.openxmlformats.org/officeDocument/2006/relationships/image" Target="../media/image185.svg"/><Relationship Id="rId5" Type="http://schemas.openxmlformats.org/officeDocument/2006/relationships/image" Target="../media/image92.png"/><Relationship Id="rId15" Type="http://schemas.openxmlformats.org/officeDocument/2006/relationships/image" Target="../media/image94.png"/><Relationship Id="rId23" Type="http://schemas.openxmlformats.org/officeDocument/2006/relationships/image" Target="../media/image98.png"/><Relationship Id="rId10" Type="http://schemas.openxmlformats.org/officeDocument/2006/relationships/image" Target="../media/image159.svg"/><Relationship Id="rId19" Type="http://schemas.openxmlformats.org/officeDocument/2006/relationships/image" Target="../media/image96.png"/><Relationship Id="rId4" Type="http://schemas.openxmlformats.org/officeDocument/2006/relationships/image" Target="../media/image171.svg"/><Relationship Id="rId9" Type="http://schemas.openxmlformats.org/officeDocument/2006/relationships/image" Target="../media/image84.png"/><Relationship Id="rId14" Type="http://schemas.openxmlformats.org/officeDocument/2006/relationships/image" Target="../media/image49.svg"/><Relationship Id="rId22" Type="http://schemas.openxmlformats.org/officeDocument/2006/relationships/image" Target="../media/image18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87.svg"/><Relationship Id="rId18" Type="http://schemas.openxmlformats.org/officeDocument/2006/relationships/image" Target="../media/image102.png"/><Relationship Id="rId26" Type="http://schemas.openxmlformats.org/officeDocument/2006/relationships/hyperlink" Target="https://www.wastereduction.gov.hk/en-hk/one-stop-shop/fluorescent-lamps-and-tubes" TargetMode="External"/><Relationship Id="rId3" Type="http://schemas.openxmlformats.org/officeDocument/2006/relationships/image" Target="../media/image13.svg"/><Relationship Id="rId21" Type="http://schemas.openxmlformats.org/officeDocument/2006/relationships/image" Target="../media/image104.png"/><Relationship Id="rId7" Type="http://schemas.openxmlformats.org/officeDocument/2006/relationships/image" Target="../media/image17.svg"/><Relationship Id="rId12" Type="http://schemas.openxmlformats.org/officeDocument/2006/relationships/image" Target="../media/image99.png"/><Relationship Id="rId17" Type="http://schemas.openxmlformats.org/officeDocument/2006/relationships/image" Target="../media/image191.svg"/><Relationship Id="rId25" Type="http://schemas.openxmlformats.org/officeDocument/2006/relationships/hyperlink" Target="https://www.wastereduction.gov.hk/en-hk/one-stop-shop/glass-bottles" TargetMode="External"/><Relationship Id="rId2" Type="http://schemas.openxmlformats.org/officeDocument/2006/relationships/image" Target="../media/image7.png"/><Relationship Id="rId16" Type="http://schemas.openxmlformats.org/officeDocument/2006/relationships/image" Target="../media/image101.png"/><Relationship Id="rId20" Type="http://schemas.openxmlformats.org/officeDocument/2006/relationships/image" Target="../media/image194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1.svg"/><Relationship Id="rId24" Type="http://schemas.openxmlformats.org/officeDocument/2006/relationships/hyperlink" Target="https://www.wastereduction.gov.hk/en-hk/one-stop-shop/small-electrical-appliances" TargetMode="External"/><Relationship Id="rId15" Type="http://schemas.openxmlformats.org/officeDocument/2006/relationships/image" Target="../media/image189.svg"/><Relationship Id="rId23" Type="http://schemas.openxmlformats.org/officeDocument/2006/relationships/hyperlink" Target="https://www.wastereduction.gov.hk/en-hk/one-stop-shop/rechargeable-batteries" TargetMode="External"/><Relationship Id="rId10" Type="http://schemas.openxmlformats.org/officeDocument/2006/relationships/image" Target="../media/image10.png"/><Relationship Id="rId19" Type="http://schemas.openxmlformats.org/officeDocument/2006/relationships/image" Target="../media/image103.png"/><Relationship Id="rId4" Type="http://schemas.openxmlformats.org/officeDocument/2006/relationships/image" Target="../media/image8.png"/><Relationship Id="rId9" Type="http://schemas.openxmlformats.org/officeDocument/2006/relationships/image" Target="../media/image19.svg"/><Relationship Id="rId14" Type="http://schemas.openxmlformats.org/officeDocument/2006/relationships/image" Target="../media/image100.png"/><Relationship Id="rId22" Type="http://schemas.openxmlformats.org/officeDocument/2006/relationships/image" Target="../media/image19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8.svg"/><Relationship Id="rId7" Type="http://schemas.openxmlformats.org/officeDocument/2006/relationships/image" Target="../media/image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10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svg"/><Relationship Id="rId3" Type="http://schemas.openxmlformats.org/officeDocument/2006/relationships/image" Target="../media/image21.svg"/><Relationship Id="rId7" Type="http://schemas.openxmlformats.org/officeDocument/2006/relationships/image" Target="../media/image11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svg"/><Relationship Id="rId13" Type="http://schemas.openxmlformats.org/officeDocument/2006/relationships/image" Target="../media/image116.png"/><Relationship Id="rId18" Type="http://schemas.openxmlformats.org/officeDocument/2006/relationships/image" Target="../media/image218.svg"/><Relationship Id="rId3" Type="http://schemas.openxmlformats.org/officeDocument/2006/relationships/image" Target="../media/image7.png"/><Relationship Id="rId21" Type="http://schemas.openxmlformats.org/officeDocument/2006/relationships/image" Target="../media/image221.svg"/><Relationship Id="rId7" Type="http://schemas.openxmlformats.org/officeDocument/2006/relationships/image" Target="../media/image113.png"/><Relationship Id="rId12" Type="http://schemas.openxmlformats.org/officeDocument/2006/relationships/image" Target="../media/image212.svg"/><Relationship Id="rId17" Type="http://schemas.openxmlformats.org/officeDocument/2006/relationships/image" Target="../media/image118.png"/><Relationship Id="rId2" Type="http://schemas.openxmlformats.org/officeDocument/2006/relationships/image" Target="../media/image111.jpeg"/><Relationship Id="rId16" Type="http://schemas.openxmlformats.org/officeDocument/2006/relationships/image" Target="../media/image216.sv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6.svg"/><Relationship Id="rId11" Type="http://schemas.openxmlformats.org/officeDocument/2006/relationships/image" Target="../media/image115.png"/><Relationship Id="rId5" Type="http://schemas.openxmlformats.org/officeDocument/2006/relationships/image" Target="../media/image112.png"/><Relationship Id="rId15" Type="http://schemas.openxmlformats.org/officeDocument/2006/relationships/image" Target="../media/image117.png"/><Relationship Id="rId10" Type="http://schemas.openxmlformats.org/officeDocument/2006/relationships/image" Target="../media/image210.svg"/><Relationship Id="rId19" Type="http://schemas.openxmlformats.org/officeDocument/2006/relationships/image" Target="../media/image119.png"/><Relationship Id="rId4" Type="http://schemas.openxmlformats.org/officeDocument/2006/relationships/image" Target="../media/image13.svg"/><Relationship Id="rId9" Type="http://schemas.openxmlformats.org/officeDocument/2006/relationships/image" Target="../media/image114.png"/><Relationship Id="rId14" Type="http://schemas.openxmlformats.org/officeDocument/2006/relationships/image" Target="../media/image214.svg"/><Relationship Id="rId22" Type="http://schemas.openxmlformats.org/officeDocument/2006/relationships/image" Target="../media/image1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svg"/><Relationship Id="rId3" Type="http://schemas.openxmlformats.org/officeDocument/2006/relationships/image" Target="../media/image122.png"/><Relationship Id="rId7" Type="http://schemas.openxmlformats.org/officeDocument/2006/relationships/image" Target="../media/image124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6.svg"/><Relationship Id="rId5" Type="http://schemas.openxmlformats.org/officeDocument/2006/relationships/image" Target="../media/image123.png"/><Relationship Id="rId10" Type="http://schemas.openxmlformats.org/officeDocument/2006/relationships/image" Target="../media/image230.svg"/><Relationship Id="rId4" Type="http://schemas.openxmlformats.org/officeDocument/2006/relationships/image" Target="../media/image224.svg"/><Relationship Id="rId9" Type="http://schemas.openxmlformats.org/officeDocument/2006/relationships/image" Target="../media/image1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32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1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1.svg"/><Relationship Id="rId15" Type="http://schemas.openxmlformats.org/officeDocument/2006/relationships/image" Target="../media/image234.svg"/><Relationship Id="rId10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19.svg"/><Relationship Id="rId14" Type="http://schemas.openxmlformats.org/officeDocument/2006/relationships/image" Target="../media/image12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242.svg"/><Relationship Id="rId3" Type="http://schemas.openxmlformats.org/officeDocument/2006/relationships/image" Target="../media/image23.svg"/><Relationship Id="rId7" Type="http://schemas.openxmlformats.org/officeDocument/2006/relationships/image" Target="../media/image236.svg"/><Relationship Id="rId12" Type="http://schemas.openxmlformats.org/officeDocument/2006/relationships/image" Target="../media/image131.png"/><Relationship Id="rId17" Type="http://schemas.openxmlformats.org/officeDocument/2006/relationships/image" Target="../media/image246.svg"/><Relationship Id="rId2" Type="http://schemas.openxmlformats.org/officeDocument/2006/relationships/image" Target="../media/image11.png"/><Relationship Id="rId16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11" Type="http://schemas.openxmlformats.org/officeDocument/2006/relationships/image" Target="../media/image240.svg"/><Relationship Id="rId5" Type="http://schemas.openxmlformats.org/officeDocument/2006/relationships/image" Target="../media/image2.svg"/><Relationship Id="rId15" Type="http://schemas.openxmlformats.org/officeDocument/2006/relationships/image" Target="../media/image244.svg"/><Relationship Id="rId10" Type="http://schemas.openxmlformats.org/officeDocument/2006/relationships/image" Target="../media/image130.png"/><Relationship Id="rId4" Type="http://schemas.openxmlformats.org/officeDocument/2006/relationships/image" Target="../media/image1.png"/><Relationship Id="rId9" Type="http://schemas.openxmlformats.org/officeDocument/2006/relationships/image" Target="../media/image238.svg"/><Relationship Id="rId14" Type="http://schemas.openxmlformats.org/officeDocument/2006/relationships/image" Target="../media/image132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5.jpeg"/><Relationship Id="rId3" Type="http://schemas.openxmlformats.org/officeDocument/2006/relationships/image" Target="../media/image17.svg"/><Relationship Id="rId12" Type="http://schemas.openxmlformats.org/officeDocument/2006/relationships/image" Target="../media/image13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1.svg"/><Relationship Id="rId5" Type="http://schemas.openxmlformats.org/officeDocument/2006/relationships/image" Target="../media/image13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9.sv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7.png"/><Relationship Id="rId3" Type="http://schemas.openxmlformats.org/officeDocument/2006/relationships/image" Target="../media/image17.svg"/><Relationship Id="rId12" Type="http://schemas.openxmlformats.org/officeDocument/2006/relationships/image" Target="../media/image13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1.svg"/><Relationship Id="rId5" Type="http://schemas.openxmlformats.org/officeDocument/2006/relationships/image" Target="../media/image13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9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12" Type="http://schemas.openxmlformats.org/officeDocument/2006/relationships/image" Target="../media/image13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1.svg"/><Relationship Id="rId5" Type="http://schemas.openxmlformats.org/officeDocument/2006/relationships/image" Target="../media/image13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1.svg"/><Relationship Id="rId10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1.svg"/><Relationship Id="rId3" Type="http://schemas.openxmlformats.org/officeDocument/2006/relationships/image" Target="../media/image2.svg"/><Relationship Id="rId7" Type="http://schemas.openxmlformats.org/officeDocument/2006/relationships/image" Target="../media/image25.sv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1.svg"/><Relationship Id="rId10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3.sv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1.sv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20.png"/><Relationship Id="rId17" Type="http://schemas.openxmlformats.org/officeDocument/2006/relationships/image" Target="../media/image45.svg"/><Relationship Id="rId2" Type="http://schemas.openxmlformats.org/officeDocument/2006/relationships/image" Target="../media/image16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39.svg"/><Relationship Id="rId5" Type="http://schemas.openxmlformats.org/officeDocument/2006/relationships/image" Target="../media/image35.svg"/><Relationship Id="rId15" Type="http://schemas.openxmlformats.org/officeDocument/2006/relationships/image" Target="../media/image43.sv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21.sv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9.sv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56686" y="848823"/>
            <a:ext cx="4769811" cy="1916597"/>
          </a:xfrm>
          <a:custGeom>
            <a:avLst/>
            <a:gdLst/>
            <a:ahLst/>
            <a:cxnLst/>
            <a:rect l="l" t="t" r="r" b="b"/>
            <a:pathLst>
              <a:path w="4769811" h="1916597">
                <a:moveTo>
                  <a:pt x="0" y="0"/>
                </a:moveTo>
                <a:lnTo>
                  <a:pt x="4769811" y="0"/>
                </a:lnTo>
                <a:lnTo>
                  <a:pt x="4769811" y="1916597"/>
                </a:lnTo>
                <a:lnTo>
                  <a:pt x="0" y="19165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41237" y="3383234"/>
            <a:ext cx="3399476" cy="1365971"/>
          </a:xfrm>
          <a:custGeom>
            <a:avLst/>
            <a:gdLst/>
            <a:ahLst/>
            <a:cxnLst/>
            <a:rect l="l" t="t" r="r" b="b"/>
            <a:pathLst>
              <a:path w="3399476" h="1365971">
                <a:moveTo>
                  <a:pt x="0" y="0"/>
                </a:moveTo>
                <a:lnTo>
                  <a:pt x="3399476" y="0"/>
                </a:lnTo>
                <a:lnTo>
                  <a:pt x="3399476" y="1365972"/>
                </a:lnTo>
                <a:lnTo>
                  <a:pt x="0" y="1365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212840" y="1872077"/>
            <a:ext cx="5058366" cy="6802204"/>
          </a:xfrm>
          <a:custGeom>
            <a:avLst/>
            <a:gdLst/>
            <a:ahLst/>
            <a:cxnLst/>
            <a:rect l="l" t="t" r="r" b="b"/>
            <a:pathLst>
              <a:path w="5058366" h="6802204">
                <a:moveTo>
                  <a:pt x="0" y="0"/>
                </a:moveTo>
                <a:lnTo>
                  <a:pt x="5058366" y="0"/>
                </a:lnTo>
                <a:lnTo>
                  <a:pt x="5058366" y="6802204"/>
                </a:lnTo>
                <a:lnTo>
                  <a:pt x="0" y="6802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439509" y="6544678"/>
            <a:ext cx="11546663" cy="4261768"/>
          </a:xfrm>
          <a:custGeom>
            <a:avLst/>
            <a:gdLst/>
            <a:ahLst/>
            <a:cxnLst/>
            <a:rect l="l" t="t" r="r" b="b"/>
            <a:pathLst>
              <a:path w="11546663" h="4261768">
                <a:moveTo>
                  <a:pt x="0" y="0"/>
                </a:moveTo>
                <a:lnTo>
                  <a:pt x="11546662" y="0"/>
                </a:lnTo>
                <a:lnTo>
                  <a:pt x="11546662" y="4261769"/>
                </a:lnTo>
                <a:lnTo>
                  <a:pt x="0" y="42617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054119" y="7534557"/>
            <a:ext cx="7315200" cy="3271889"/>
          </a:xfrm>
          <a:custGeom>
            <a:avLst/>
            <a:gdLst/>
            <a:ahLst/>
            <a:cxnLst/>
            <a:rect l="l" t="t" r="r" b="b"/>
            <a:pathLst>
              <a:path w="7315200" h="3271889">
                <a:moveTo>
                  <a:pt x="0" y="0"/>
                </a:moveTo>
                <a:lnTo>
                  <a:pt x="7315200" y="0"/>
                </a:lnTo>
                <a:lnTo>
                  <a:pt x="7315200" y="3271890"/>
                </a:lnTo>
                <a:lnTo>
                  <a:pt x="0" y="32718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874733" y="3848208"/>
            <a:ext cx="1862527" cy="1801995"/>
          </a:xfrm>
          <a:custGeom>
            <a:avLst/>
            <a:gdLst/>
            <a:ahLst/>
            <a:cxnLst/>
            <a:rect l="l" t="t" r="r" b="b"/>
            <a:pathLst>
              <a:path w="1862527" h="1801995">
                <a:moveTo>
                  <a:pt x="0" y="0"/>
                </a:moveTo>
                <a:lnTo>
                  <a:pt x="1862526" y="0"/>
                </a:lnTo>
                <a:lnTo>
                  <a:pt x="1862526" y="1801995"/>
                </a:lnTo>
                <a:lnTo>
                  <a:pt x="0" y="18019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340975" y="4214318"/>
            <a:ext cx="11542462" cy="159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46"/>
              </a:lnSpc>
            </a:pPr>
            <a:r>
              <a:rPr lang="en-US" sz="13933">
                <a:solidFill>
                  <a:srgbClr val="50692D"/>
                </a:solidFill>
                <a:latin typeface="Lucky Bones"/>
              </a:rPr>
              <a:t>SGREEN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0551" y="3086100"/>
            <a:ext cx="1777079" cy="2057400"/>
          </a:xfrm>
          <a:custGeom>
            <a:avLst/>
            <a:gdLst/>
            <a:ahLst/>
            <a:cxnLst/>
            <a:rect l="l" t="t" r="r" b="b"/>
            <a:pathLst>
              <a:path w="1777079" h="2057400">
                <a:moveTo>
                  <a:pt x="0" y="0"/>
                </a:moveTo>
                <a:lnTo>
                  <a:pt x="1777079" y="0"/>
                </a:lnTo>
                <a:lnTo>
                  <a:pt x="1777079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935757" y="3086100"/>
            <a:ext cx="1787119" cy="2069024"/>
          </a:xfrm>
          <a:custGeom>
            <a:avLst/>
            <a:gdLst/>
            <a:ahLst/>
            <a:cxnLst/>
            <a:rect l="l" t="t" r="r" b="b"/>
            <a:pathLst>
              <a:path w="1787119" h="2069024">
                <a:moveTo>
                  <a:pt x="0" y="0"/>
                </a:moveTo>
                <a:lnTo>
                  <a:pt x="1787119" y="0"/>
                </a:lnTo>
                <a:lnTo>
                  <a:pt x="1787119" y="2069024"/>
                </a:lnTo>
                <a:lnTo>
                  <a:pt x="0" y="20690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24259" y="3117298"/>
            <a:ext cx="1723184" cy="1995003"/>
          </a:xfrm>
          <a:custGeom>
            <a:avLst/>
            <a:gdLst/>
            <a:ahLst/>
            <a:cxnLst/>
            <a:rect l="l" t="t" r="r" b="b"/>
            <a:pathLst>
              <a:path w="1723184" h="1995003">
                <a:moveTo>
                  <a:pt x="0" y="0"/>
                </a:moveTo>
                <a:lnTo>
                  <a:pt x="1723184" y="0"/>
                </a:lnTo>
                <a:lnTo>
                  <a:pt x="1723184" y="1995004"/>
                </a:lnTo>
                <a:lnTo>
                  <a:pt x="0" y="19950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633071" y="3117298"/>
            <a:ext cx="1787119" cy="2069024"/>
          </a:xfrm>
          <a:custGeom>
            <a:avLst/>
            <a:gdLst/>
            <a:ahLst/>
            <a:cxnLst/>
            <a:rect l="l" t="t" r="r" b="b"/>
            <a:pathLst>
              <a:path w="1787119" h="2069024">
                <a:moveTo>
                  <a:pt x="0" y="0"/>
                </a:moveTo>
                <a:lnTo>
                  <a:pt x="1787119" y="0"/>
                </a:lnTo>
                <a:lnTo>
                  <a:pt x="1787119" y="2069024"/>
                </a:lnTo>
                <a:lnTo>
                  <a:pt x="0" y="20690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132537" y="3006268"/>
            <a:ext cx="1777079" cy="2057400"/>
          </a:xfrm>
          <a:custGeom>
            <a:avLst/>
            <a:gdLst/>
            <a:ahLst/>
            <a:cxnLst/>
            <a:rect l="l" t="t" r="r" b="b"/>
            <a:pathLst>
              <a:path w="1777079" h="2057400">
                <a:moveTo>
                  <a:pt x="0" y="0"/>
                </a:moveTo>
                <a:lnTo>
                  <a:pt x="1777079" y="0"/>
                </a:lnTo>
                <a:lnTo>
                  <a:pt x="1777079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509026" y="3006268"/>
            <a:ext cx="1742743" cy="2106034"/>
          </a:xfrm>
          <a:custGeom>
            <a:avLst/>
            <a:gdLst/>
            <a:ahLst/>
            <a:cxnLst/>
            <a:rect l="l" t="t" r="r" b="b"/>
            <a:pathLst>
              <a:path w="1742743" h="2106034">
                <a:moveTo>
                  <a:pt x="0" y="0"/>
                </a:moveTo>
                <a:lnTo>
                  <a:pt x="1742743" y="0"/>
                </a:lnTo>
                <a:lnTo>
                  <a:pt x="1742743" y="2106034"/>
                </a:lnTo>
                <a:lnTo>
                  <a:pt x="0" y="21060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011058" y="3086100"/>
            <a:ext cx="1821913" cy="2198386"/>
          </a:xfrm>
          <a:custGeom>
            <a:avLst/>
            <a:gdLst/>
            <a:ahLst/>
            <a:cxnLst/>
            <a:rect l="l" t="t" r="r" b="b"/>
            <a:pathLst>
              <a:path w="1821913" h="2198386">
                <a:moveTo>
                  <a:pt x="0" y="0"/>
                </a:moveTo>
                <a:lnTo>
                  <a:pt x="1821913" y="0"/>
                </a:lnTo>
                <a:lnTo>
                  <a:pt x="1821913" y="2198386"/>
                </a:lnTo>
                <a:lnTo>
                  <a:pt x="0" y="21983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935757" y="5584186"/>
            <a:ext cx="1665916" cy="1665916"/>
          </a:xfrm>
          <a:custGeom>
            <a:avLst/>
            <a:gdLst/>
            <a:ahLst/>
            <a:cxnLst/>
            <a:rect l="l" t="t" r="r" b="b"/>
            <a:pathLst>
              <a:path w="1665916" h="1665916">
                <a:moveTo>
                  <a:pt x="0" y="0"/>
                </a:moveTo>
                <a:lnTo>
                  <a:pt x="1665916" y="0"/>
                </a:lnTo>
                <a:lnTo>
                  <a:pt x="1665916" y="1665916"/>
                </a:lnTo>
                <a:lnTo>
                  <a:pt x="0" y="166591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803841" y="5584186"/>
            <a:ext cx="1190500" cy="1634864"/>
            <a:chOff x="0" y="0"/>
            <a:chExt cx="1587333" cy="217981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19042" cy="2138415"/>
            </a:xfrm>
            <a:custGeom>
              <a:avLst/>
              <a:gdLst/>
              <a:ahLst/>
              <a:cxnLst/>
              <a:rect l="l" t="t" r="r" b="b"/>
              <a:pathLst>
                <a:path w="719042" h="2138415">
                  <a:moveTo>
                    <a:pt x="0" y="0"/>
                  </a:moveTo>
                  <a:lnTo>
                    <a:pt x="719042" y="0"/>
                  </a:lnTo>
                  <a:lnTo>
                    <a:pt x="719042" y="2138415"/>
                  </a:lnTo>
                  <a:lnTo>
                    <a:pt x="0" y="2138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846907" y="41403"/>
              <a:ext cx="740426" cy="2138415"/>
            </a:xfrm>
            <a:custGeom>
              <a:avLst/>
              <a:gdLst/>
              <a:ahLst/>
              <a:cxnLst/>
              <a:rect l="l" t="t" r="r" b="b"/>
              <a:pathLst>
                <a:path w="740426" h="2138415">
                  <a:moveTo>
                    <a:pt x="0" y="0"/>
                  </a:moveTo>
                  <a:lnTo>
                    <a:pt x="740426" y="0"/>
                  </a:lnTo>
                  <a:lnTo>
                    <a:pt x="740426" y="2138415"/>
                  </a:lnTo>
                  <a:lnTo>
                    <a:pt x="0" y="2138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5930168" y="5584186"/>
            <a:ext cx="769829" cy="1603811"/>
          </a:xfrm>
          <a:custGeom>
            <a:avLst/>
            <a:gdLst/>
            <a:ahLst/>
            <a:cxnLst/>
            <a:rect l="l" t="t" r="r" b="b"/>
            <a:pathLst>
              <a:path w="769829" h="1603811">
                <a:moveTo>
                  <a:pt x="0" y="0"/>
                </a:moveTo>
                <a:lnTo>
                  <a:pt x="769830" y="0"/>
                </a:lnTo>
                <a:lnTo>
                  <a:pt x="769830" y="1603811"/>
                </a:lnTo>
                <a:lnTo>
                  <a:pt x="0" y="160381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257564" y="5584186"/>
            <a:ext cx="1162490" cy="1541706"/>
          </a:xfrm>
          <a:custGeom>
            <a:avLst/>
            <a:gdLst/>
            <a:ahLst/>
            <a:cxnLst/>
            <a:rect l="l" t="t" r="r" b="b"/>
            <a:pathLst>
              <a:path w="1162490" h="1541706">
                <a:moveTo>
                  <a:pt x="0" y="0"/>
                </a:moveTo>
                <a:lnTo>
                  <a:pt x="1162489" y="0"/>
                </a:lnTo>
                <a:lnTo>
                  <a:pt x="1162489" y="1541706"/>
                </a:lnTo>
                <a:lnTo>
                  <a:pt x="0" y="154170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060507" y="5545812"/>
            <a:ext cx="1059923" cy="1541706"/>
          </a:xfrm>
          <a:custGeom>
            <a:avLst/>
            <a:gdLst/>
            <a:ahLst/>
            <a:cxnLst/>
            <a:rect l="l" t="t" r="r" b="b"/>
            <a:pathLst>
              <a:path w="1059923" h="1541706">
                <a:moveTo>
                  <a:pt x="0" y="0"/>
                </a:moveTo>
                <a:lnTo>
                  <a:pt x="1059923" y="0"/>
                </a:lnTo>
                <a:lnTo>
                  <a:pt x="1059923" y="1541706"/>
                </a:lnTo>
                <a:lnTo>
                  <a:pt x="0" y="1541706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132537" y="5465694"/>
            <a:ext cx="1701942" cy="1701942"/>
          </a:xfrm>
          <a:custGeom>
            <a:avLst/>
            <a:gdLst/>
            <a:ahLst/>
            <a:cxnLst/>
            <a:rect l="l" t="t" r="r" b="b"/>
            <a:pathLst>
              <a:path w="1701942" h="1701942">
                <a:moveTo>
                  <a:pt x="0" y="0"/>
                </a:moveTo>
                <a:lnTo>
                  <a:pt x="1701942" y="0"/>
                </a:lnTo>
                <a:lnTo>
                  <a:pt x="1701942" y="1701942"/>
                </a:lnTo>
                <a:lnTo>
                  <a:pt x="0" y="1701942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199592" y="5399076"/>
            <a:ext cx="2361611" cy="1788920"/>
          </a:xfrm>
          <a:custGeom>
            <a:avLst/>
            <a:gdLst/>
            <a:ahLst/>
            <a:cxnLst/>
            <a:rect l="l" t="t" r="r" b="b"/>
            <a:pathLst>
              <a:path w="2361611" h="1788920">
                <a:moveTo>
                  <a:pt x="0" y="0"/>
                </a:moveTo>
                <a:lnTo>
                  <a:pt x="2361611" y="0"/>
                </a:lnTo>
                <a:lnTo>
                  <a:pt x="2361611" y="1788921"/>
                </a:lnTo>
                <a:lnTo>
                  <a:pt x="0" y="178892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03841" y="685968"/>
            <a:ext cx="9879408" cy="1166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25"/>
              </a:lnSpc>
            </a:pPr>
            <a:r>
              <a:rPr lang="en-US" sz="7604" dirty="0" smtClean="0">
                <a:solidFill>
                  <a:srgbClr val="50692D"/>
                </a:solidFill>
                <a:latin typeface="Canva Sans Bold"/>
                <a:ea typeface="Canva Sans Bold"/>
              </a:rPr>
              <a:t>Types of Plastics</a:t>
            </a:r>
            <a:endParaRPr lang="en-US" sz="7604" dirty="0">
              <a:solidFill>
                <a:srgbClr val="50692D"/>
              </a:solidFill>
              <a:latin typeface="Canva Sans Bold"/>
              <a:ea typeface="Canva Sans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67189" y="7419975"/>
            <a:ext cx="2289698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>
              <a:lnSpc>
                <a:spcPts val="24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50692D"/>
                </a:solidFill>
                <a:latin typeface="Canva Sans"/>
                <a:ea typeface="Canva Sans"/>
              </a:rPr>
              <a:t>Beverage </a:t>
            </a:r>
            <a:r>
              <a:rPr lang="en-US" sz="2000" dirty="0">
                <a:solidFill>
                  <a:srgbClr val="50692D"/>
                </a:solidFill>
                <a:latin typeface="Canva Sans"/>
                <a:ea typeface="Canva Sans"/>
              </a:rPr>
              <a:t>Plastics Bottles </a:t>
            </a:r>
          </a:p>
          <a:p>
            <a:pPr marL="431801" lvl="1" indent="-215900">
              <a:lnSpc>
                <a:spcPts val="24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50692D"/>
                </a:solidFill>
                <a:latin typeface="Canva Sans"/>
                <a:ea typeface="Canva Sans"/>
              </a:rPr>
              <a:t>Plastic </a:t>
            </a:r>
            <a:r>
              <a:rPr lang="en-US" sz="2000" dirty="0">
                <a:solidFill>
                  <a:srgbClr val="50692D"/>
                </a:solidFill>
                <a:latin typeface="Canva Sans"/>
                <a:ea typeface="Canva Sans"/>
              </a:rPr>
              <a:t>egg cartons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355025" y="7419975"/>
            <a:ext cx="2014159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>
              <a:lnSpc>
                <a:spcPts val="24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50692D"/>
                </a:solidFill>
                <a:latin typeface="Canva Sans"/>
                <a:ea typeface="Canva Sans"/>
              </a:rPr>
              <a:t>Packaging </a:t>
            </a:r>
            <a:r>
              <a:rPr lang="en-US" sz="2000" dirty="0">
                <a:solidFill>
                  <a:srgbClr val="50692D"/>
                </a:solidFill>
                <a:latin typeface="Canva Sans"/>
                <a:ea typeface="Canva Sans"/>
              </a:rPr>
              <a:t>wrap</a:t>
            </a:r>
          </a:p>
          <a:p>
            <a:pPr marL="431801" lvl="1" indent="-215900">
              <a:lnSpc>
                <a:spcPts val="24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50692D"/>
                </a:solidFill>
                <a:latin typeface="Canva Sans"/>
                <a:ea typeface="Canva Sans"/>
              </a:rPr>
              <a:t>Water </a:t>
            </a:r>
            <a:r>
              <a:rPr lang="en-US" sz="2000" dirty="0">
                <a:solidFill>
                  <a:srgbClr val="50692D"/>
                </a:solidFill>
                <a:latin typeface="Canva Sans"/>
                <a:ea typeface="Canva Sans"/>
              </a:rPr>
              <a:t>pipe</a:t>
            </a:r>
          </a:p>
          <a:p>
            <a:pPr marL="431801" lvl="1" indent="-215900">
              <a:lnSpc>
                <a:spcPts val="24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50692D"/>
                </a:solidFill>
                <a:latin typeface="Canva Sans"/>
                <a:ea typeface="Canva Sans"/>
              </a:rPr>
              <a:t>Bag</a:t>
            </a:r>
            <a:endParaRPr lang="en-US" sz="2000" dirty="0">
              <a:solidFill>
                <a:srgbClr val="50692D"/>
              </a:solidFill>
              <a:latin typeface="Canva Sans"/>
              <a:ea typeface="Canva Sans"/>
            </a:endParaRPr>
          </a:p>
          <a:p>
            <a:pPr marL="431801" lvl="1" indent="-215900">
              <a:lnSpc>
                <a:spcPts val="24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50692D"/>
                </a:solidFill>
                <a:latin typeface="Canva Sans"/>
                <a:ea typeface="Canva Sans"/>
              </a:rPr>
              <a:t>Rain </a:t>
            </a:r>
            <a:r>
              <a:rPr lang="en-US" sz="2000" dirty="0">
                <a:solidFill>
                  <a:srgbClr val="50692D"/>
                </a:solidFill>
                <a:latin typeface="Canva Sans"/>
                <a:ea typeface="Canva Sans"/>
              </a:rPr>
              <a:t>coat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626359" y="7408139"/>
            <a:ext cx="2241972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>
              <a:lnSpc>
                <a:spcPts val="24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50692D"/>
                </a:solidFill>
                <a:latin typeface="Canva Sans"/>
                <a:ea typeface="Canva Sans"/>
              </a:rPr>
              <a:t>Plastic </a:t>
            </a:r>
            <a:r>
              <a:rPr lang="en-US" sz="2000" dirty="0">
                <a:solidFill>
                  <a:srgbClr val="50692D"/>
                </a:solidFill>
                <a:latin typeface="Canva Sans"/>
                <a:ea typeface="Canva Sans"/>
              </a:rPr>
              <a:t>T-shirt bags</a:t>
            </a:r>
          </a:p>
          <a:p>
            <a:pPr marL="431801" lvl="1" indent="-215900">
              <a:lnSpc>
                <a:spcPts val="24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50692D"/>
                </a:solidFill>
                <a:latin typeface="Canva Sans"/>
                <a:ea typeface="Canva Sans"/>
              </a:rPr>
              <a:t>Bubble </a:t>
            </a:r>
            <a:r>
              <a:rPr lang="en-US" sz="2000" dirty="0">
                <a:solidFill>
                  <a:srgbClr val="50692D"/>
                </a:solidFill>
                <a:latin typeface="Canva Sans"/>
                <a:ea typeface="Canva Sans"/>
              </a:rPr>
              <a:t>wrap</a:t>
            </a:r>
          </a:p>
          <a:p>
            <a:pPr marL="431801" lvl="1" indent="-215900">
              <a:lnSpc>
                <a:spcPts val="24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50692D"/>
                </a:solidFill>
                <a:latin typeface="Canva Sans"/>
                <a:ea typeface="Canva Sans"/>
              </a:rPr>
              <a:t>Transparent </a:t>
            </a:r>
            <a:r>
              <a:rPr lang="en-US" sz="2000" dirty="0">
                <a:solidFill>
                  <a:srgbClr val="50692D"/>
                </a:solidFill>
                <a:latin typeface="Canva Sans"/>
                <a:ea typeface="Canva Sans"/>
              </a:rPr>
              <a:t>plastic bags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557684" y="7419975"/>
            <a:ext cx="2543265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>
              <a:lnSpc>
                <a:spcPts val="24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50692D"/>
                </a:solidFill>
                <a:latin typeface="Canva Sans"/>
                <a:ea typeface="Canva Sans"/>
              </a:rPr>
              <a:t>Shampoo </a:t>
            </a:r>
            <a:r>
              <a:rPr lang="en-US" sz="2000" dirty="0">
                <a:solidFill>
                  <a:srgbClr val="50692D"/>
                </a:solidFill>
                <a:latin typeface="Canva Sans"/>
                <a:ea typeface="Canva Sans"/>
              </a:rPr>
              <a:t>bottles</a:t>
            </a:r>
          </a:p>
          <a:p>
            <a:pPr marL="431801" lvl="1" indent="-215900">
              <a:lnSpc>
                <a:spcPts val="24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50692D"/>
                </a:solidFill>
                <a:latin typeface="Canva Sans"/>
                <a:ea typeface="Canva Sans"/>
              </a:rPr>
              <a:t>Body </a:t>
            </a:r>
            <a:r>
              <a:rPr lang="en-US" sz="2000" dirty="0">
                <a:solidFill>
                  <a:srgbClr val="50692D"/>
                </a:solidFill>
                <a:latin typeface="Canva Sans"/>
                <a:ea typeface="Canva Sans"/>
              </a:rPr>
              <a:t>wash bottles</a:t>
            </a:r>
          </a:p>
          <a:p>
            <a:pPr marL="431801" lvl="1" indent="-215900">
              <a:lnSpc>
                <a:spcPts val="24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50692D"/>
                </a:solidFill>
                <a:latin typeface="Canva Sans"/>
                <a:ea typeface="Canva Sans"/>
              </a:rPr>
              <a:t>Cleaning </a:t>
            </a:r>
            <a:r>
              <a:rPr lang="en-US" sz="2000" dirty="0">
                <a:solidFill>
                  <a:srgbClr val="50692D"/>
                </a:solidFill>
                <a:latin typeface="Canva Sans"/>
                <a:ea typeface="Canva Sans"/>
              </a:rPr>
              <a:t>products bottles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868331" y="7437483"/>
            <a:ext cx="3444276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>
              <a:lnSpc>
                <a:spcPts val="24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50692D"/>
                </a:solidFill>
                <a:latin typeface="Canva Sans"/>
                <a:ea typeface="Canva Sans"/>
              </a:rPr>
              <a:t>Soya </a:t>
            </a:r>
            <a:r>
              <a:rPr lang="en-US" sz="2000" dirty="0">
                <a:solidFill>
                  <a:srgbClr val="50692D"/>
                </a:solidFill>
                <a:latin typeface="Canva Sans"/>
                <a:ea typeface="Canva Sans"/>
              </a:rPr>
              <a:t>milk bottles</a:t>
            </a:r>
          </a:p>
          <a:p>
            <a:pPr marL="431801" lvl="1" indent="-215900">
              <a:lnSpc>
                <a:spcPts val="24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50692D"/>
                </a:solidFill>
                <a:latin typeface="Canva Sans"/>
                <a:ea typeface="Canva Sans"/>
              </a:rPr>
              <a:t>Transparent </a:t>
            </a:r>
            <a:r>
              <a:rPr lang="en-US" sz="2000" dirty="0">
                <a:solidFill>
                  <a:srgbClr val="50692D"/>
                </a:solidFill>
                <a:latin typeface="Canva Sans"/>
                <a:ea typeface="Canva Sans"/>
              </a:rPr>
              <a:t>/ translucent plastics boxes</a:t>
            </a:r>
          </a:p>
          <a:p>
            <a:pPr marL="431801" lvl="1" indent="-215900">
              <a:lnSpc>
                <a:spcPts val="24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50692D"/>
                </a:solidFill>
                <a:latin typeface="Canva Sans"/>
                <a:ea typeface="Canva Sans"/>
              </a:rPr>
              <a:t>Bottle </a:t>
            </a:r>
            <a:r>
              <a:rPr lang="en-US" sz="2000" dirty="0">
                <a:solidFill>
                  <a:srgbClr val="50692D"/>
                </a:solidFill>
                <a:latin typeface="Canva Sans"/>
                <a:ea typeface="Canva Sans"/>
              </a:rPr>
              <a:t>caps</a:t>
            </a:r>
          </a:p>
          <a:p>
            <a:pPr marL="431801" lvl="1" indent="-215900">
              <a:lnSpc>
                <a:spcPts val="24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50692D"/>
                </a:solidFill>
                <a:latin typeface="Canva Sans"/>
                <a:ea typeface="Canva Sans"/>
              </a:rPr>
              <a:t>Plastic </a:t>
            </a:r>
            <a:r>
              <a:rPr lang="en-US" sz="2000" dirty="0">
                <a:solidFill>
                  <a:srgbClr val="50692D"/>
                </a:solidFill>
                <a:latin typeface="Canva Sans"/>
                <a:ea typeface="Canva Sans"/>
              </a:rPr>
              <a:t>straws</a:t>
            </a:r>
          </a:p>
          <a:p>
            <a:pPr marL="431801" lvl="1" indent="-215900">
              <a:lnSpc>
                <a:spcPts val="24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50692D"/>
                </a:solidFill>
                <a:latin typeface="Canva Sans"/>
                <a:ea typeface="Canva Sans"/>
              </a:rPr>
              <a:t>Disposable </a:t>
            </a:r>
            <a:r>
              <a:rPr lang="en-US" sz="2000" dirty="0">
                <a:solidFill>
                  <a:srgbClr val="50692D"/>
                </a:solidFill>
                <a:latin typeface="Canva Sans"/>
                <a:ea typeface="Canva Sans"/>
              </a:rPr>
              <a:t>plastic tableware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172985" y="7464222"/>
            <a:ext cx="2414825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>
              <a:lnSpc>
                <a:spcPts val="24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50692D"/>
                </a:solidFill>
                <a:latin typeface="Canva Sans"/>
                <a:ea typeface="Canva Sans"/>
              </a:rPr>
              <a:t>Yakult </a:t>
            </a:r>
            <a:r>
              <a:rPr lang="en-US" sz="2000" dirty="0">
                <a:solidFill>
                  <a:srgbClr val="50692D"/>
                </a:solidFill>
                <a:latin typeface="Canva Sans"/>
                <a:ea typeface="Canva Sans"/>
              </a:rPr>
              <a:t>bottles</a:t>
            </a:r>
          </a:p>
          <a:p>
            <a:pPr marL="431801" lvl="1" indent="-215900">
              <a:lnSpc>
                <a:spcPts val="24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50692D"/>
                </a:solidFill>
                <a:latin typeface="Canva Sans"/>
                <a:ea typeface="Canva Sans"/>
              </a:rPr>
              <a:t>Disposable </a:t>
            </a:r>
            <a:r>
              <a:rPr lang="en-US" sz="2000" dirty="0">
                <a:solidFill>
                  <a:srgbClr val="50692D"/>
                </a:solidFill>
                <a:latin typeface="Canva Sans"/>
                <a:ea typeface="Canva Sans"/>
              </a:rPr>
              <a:t>plastic tableware</a:t>
            </a:r>
          </a:p>
          <a:p>
            <a:pPr marL="431801" lvl="1" indent="-215900">
              <a:lnSpc>
                <a:spcPts val="24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50692D"/>
                </a:solidFill>
                <a:latin typeface="Canva Sans"/>
              </a:rPr>
              <a:t>Japanese </a:t>
            </a:r>
            <a:r>
              <a:rPr lang="en-US" sz="2000" dirty="0">
                <a:solidFill>
                  <a:srgbClr val="50692D"/>
                </a:solidFill>
                <a:latin typeface="Canva Sans"/>
              </a:rPr>
              <a:t>Take-Out Container </a:t>
            </a:r>
            <a:endParaRPr lang="en-US" sz="2000" dirty="0">
              <a:solidFill>
                <a:srgbClr val="50692D"/>
              </a:solidFill>
              <a:latin typeface="Canva Sans"/>
              <a:hlinkClick r:id="rId31" tooltip="http://kgxpacking.com/japanese-take-out-container-%E6%97%A5%E5%BC%8F%E9%A4%90%E7%9B%92-%E5%A4%96%E5%B8%B6%E7%9B%92/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6132537" y="7558161"/>
            <a:ext cx="1979074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>
              <a:lnSpc>
                <a:spcPts val="2400"/>
              </a:lnSpc>
              <a:buFont typeface="Arial"/>
              <a:buChar char="•"/>
            </a:pPr>
            <a:r>
              <a:rPr lang="en-US" sz="2000">
                <a:solidFill>
                  <a:srgbClr val="50692D"/>
                </a:solidFill>
                <a:latin typeface="Canva Sans"/>
              </a:rPr>
              <a:t>CD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D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68694" flipV="1">
            <a:off x="-668844" y="907930"/>
            <a:ext cx="15287675" cy="9117014"/>
          </a:xfrm>
          <a:custGeom>
            <a:avLst/>
            <a:gdLst/>
            <a:ahLst/>
            <a:cxnLst/>
            <a:rect l="l" t="t" r="r" b="b"/>
            <a:pathLst>
              <a:path w="15287675" h="9117014">
                <a:moveTo>
                  <a:pt x="0" y="9117014"/>
                </a:moveTo>
                <a:lnTo>
                  <a:pt x="15287675" y="9117014"/>
                </a:lnTo>
                <a:lnTo>
                  <a:pt x="15287675" y="0"/>
                </a:lnTo>
                <a:lnTo>
                  <a:pt x="0" y="0"/>
                </a:lnTo>
                <a:lnTo>
                  <a:pt x="0" y="911701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2093449" y="7335760"/>
            <a:ext cx="6598301" cy="2951240"/>
          </a:xfrm>
          <a:custGeom>
            <a:avLst/>
            <a:gdLst/>
            <a:ahLst/>
            <a:cxnLst/>
            <a:rect l="l" t="t" r="r" b="b"/>
            <a:pathLst>
              <a:path w="6598301" h="2951240">
                <a:moveTo>
                  <a:pt x="6598300" y="0"/>
                </a:moveTo>
                <a:lnTo>
                  <a:pt x="0" y="0"/>
                </a:lnTo>
                <a:lnTo>
                  <a:pt x="0" y="2951240"/>
                </a:lnTo>
                <a:lnTo>
                  <a:pt x="6598300" y="2951240"/>
                </a:lnTo>
                <a:lnTo>
                  <a:pt x="65983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205029">
            <a:off x="536553" y="2509665"/>
            <a:ext cx="1362653" cy="2025565"/>
          </a:xfrm>
          <a:custGeom>
            <a:avLst/>
            <a:gdLst/>
            <a:ahLst/>
            <a:cxnLst/>
            <a:rect l="l" t="t" r="r" b="b"/>
            <a:pathLst>
              <a:path w="1362653" h="2025565">
                <a:moveTo>
                  <a:pt x="0" y="0"/>
                </a:moveTo>
                <a:lnTo>
                  <a:pt x="1362653" y="0"/>
                </a:lnTo>
                <a:lnTo>
                  <a:pt x="1362653" y="2025565"/>
                </a:lnTo>
                <a:lnTo>
                  <a:pt x="0" y="20255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573933">
            <a:off x="3619324" y="3399043"/>
            <a:ext cx="1362653" cy="2025565"/>
          </a:xfrm>
          <a:custGeom>
            <a:avLst/>
            <a:gdLst/>
            <a:ahLst/>
            <a:cxnLst/>
            <a:rect l="l" t="t" r="r" b="b"/>
            <a:pathLst>
              <a:path w="1362653" h="2025565">
                <a:moveTo>
                  <a:pt x="0" y="0"/>
                </a:moveTo>
                <a:lnTo>
                  <a:pt x="1362653" y="0"/>
                </a:lnTo>
                <a:lnTo>
                  <a:pt x="1362653" y="2025565"/>
                </a:lnTo>
                <a:lnTo>
                  <a:pt x="0" y="20255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786776">
            <a:off x="7650414" y="3877567"/>
            <a:ext cx="1362653" cy="2025565"/>
          </a:xfrm>
          <a:custGeom>
            <a:avLst/>
            <a:gdLst/>
            <a:ahLst/>
            <a:cxnLst/>
            <a:rect l="l" t="t" r="r" b="b"/>
            <a:pathLst>
              <a:path w="1362653" h="2025565">
                <a:moveTo>
                  <a:pt x="0" y="0"/>
                </a:moveTo>
                <a:lnTo>
                  <a:pt x="1362653" y="0"/>
                </a:lnTo>
                <a:lnTo>
                  <a:pt x="1362653" y="2025564"/>
                </a:lnTo>
                <a:lnTo>
                  <a:pt x="0" y="20255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750048">
            <a:off x="11831985" y="4894615"/>
            <a:ext cx="1362653" cy="2025565"/>
          </a:xfrm>
          <a:custGeom>
            <a:avLst/>
            <a:gdLst/>
            <a:ahLst/>
            <a:cxnLst/>
            <a:rect l="l" t="t" r="r" b="b"/>
            <a:pathLst>
              <a:path w="1362653" h="2025565">
                <a:moveTo>
                  <a:pt x="0" y="0"/>
                </a:moveTo>
                <a:lnTo>
                  <a:pt x="1362653" y="0"/>
                </a:lnTo>
                <a:lnTo>
                  <a:pt x="1362653" y="2025564"/>
                </a:lnTo>
                <a:lnTo>
                  <a:pt x="0" y="20255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201545" y="325013"/>
            <a:ext cx="3500904" cy="3356492"/>
          </a:xfrm>
          <a:custGeom>
            <a:avLst/>
            <a:gdLst/>
            <a:ahLst/>
            <a:cxnLst/>
            <a:rect l="l" t="t" r="r" b="b"/>
            <a:pathLst>
              <a:path w="3500904" h="3356492">
                <a:moveTo>
                  <a:pt x="0" y="0"/>
                </a:moveTo>
                <a:lnTo>
                  <a:pt x="3500905" y="0"/>
                </a:lnTo>
                <a:lnTo>
                  <a:pt x="3500905" y="3356492"/>
                </a:lnTo>
                <a:lnTo>
                  <a:pt x="0" y="33564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938425" y="2006990"/>
            <a:ext cx="4397387" cy="4150034"/>
          </a:xfrm>
          <a:custGeom>
            <a:avLst/>
            <a:gdLst/>
            <a:ahLst/>
            <a:cxnLst/>
            <a:rect l="l" t="t" r="r" b="b"/>
            <a:pathLst>
              <a:path w="4397387" h="4150034">
                <a:moveTo>
                  <a:pt x="0" y="0"/>
                </a:moveTo>
                <a:lnTo>
                  <a:pt x="4397387" y="0"/>
                </a:lnTo>
                <a:lnTo>
                  <a:pt x="4397387" y="4150033"/>
                </a:lnTo>
                <a:lnTo>
                  <a:pt x="0" y="41500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665394" y="3917611"/>
            <a:ext cx="3293873" cy="3158001"/>
          </a:xfrm>
          <a:custGeom>
            <a:avLst/>
            <a:gdLst/>
            <a:ahLst/>
            <a:cxnLst/>
            <a:rect l="l" t="t" r="r" b="b"/>
            <a:pathLst>
              <a:path w="3293873" h="3158001">
                <a:moveTo>
                  <a:pt x="0" y="0"/>
                </a:moveTo>
                <a:lnTo>
                  <a:pt x="3293873" y="0"/>
                </a:lnTo>
                <a:lnTo>
                  <a:pt x="3293873" y="3158001"/>
                </a:lnTo>
                <a:lnTo>
                  <a:pt x="0" y="31580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688671" y="6924445"/>
            <a:ext cx="3361425" cy="3361425"/>
          </a:xfrm>
          <a:custGeom>
            <a:avLst/>
            <a:gdLst/>
            <a:ahLst/>
            <a:cxnLst/>
            <a:rect l="l" t="t" r="r" b="b"/>
            <a:pathLst>
              <a:path w="3361425" h="3361425">
                <a:moveTo>
                  <a:pt x="0" y="0"/>
                </a:moveTo>
                <a:lnTo>
                  <a:pt x="3361425" y="0"/>
                </a:lnTo>
                <a:lnTo>
                  <a:pt x="3361425" y="3361425"/>
                </a:lnTo>
                <a:lnTo>
                  <a:pt x="0" y="336142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970889">
            <a:off x="11754243" y="6845217"/>
            <a:ext cx="2324137" cy="1115586"/>
          </a:xfrm>
          <a:custGeom>
            <a:avLst/>
            <a:gdLst/>
            <a:ahLst/>
            <a:cxnLst/>
            <a:rect l="l" t="t" r="r" b="b"/>
            <a:pathLst>
              <a:path w="2324137" h="1115586">
                <a:moveTo>
                  <a:pt x="0" y="0"/>
                </a:moveTo>
                <a:lnTo>
                  <a:pt x="2324137" y="0"/>
                </a:lnTo>
                <a:lnTo>
                  <a:pt x="2324137" y="1115586"/>
                </a:lnTo>
                <a:lnTo>
                  <a:pt x="0" y="11155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28700" y="1792597"/>
            <a:ext cx="1185382" cy="3350903"/>
          </a:xfrm>
          <a:custGeom>
            <a:avLst/>
            <a:gdLst/>
            <a:ahLst/>
            <a:cxnLst/>
            <a:rect l="l" t="t" r="r" b="b"/>
            <a:pathLst>
              <a:path w="1185382" h="3350903">
                <a:moveTo>
                  <a:pt x="0" y="0"/>
                </a:moveTo>
                <a:lnTo>
                  <a:pt x="1185382" y="0"/>
                </a:lnTo>
                <a:lnTo>
                  <a:pt x="1185382" y="3350903"/>
                </a:lnTo>
                <a:lnTo>
                  <a:pt x="0" y="335090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016629" y="3917611"/>
            <a:ext cx="1319183" cy="3237259"/>
          </a:xfrm>
          <a:custGeom>
            <a:avLst/>
            <a:gdLst/>
            <a:ahLst/>
            <a:cxnLst/>
            <a:rect l="l" t="t" r="r" b="b"/>
            <a:pathLst>
              <a:path w="1319183" h="3237259">
                <a:moveTo>
                  <a:pt x="0" y="0"/>
                </a:moveTo>
                <a:lnTo>
                  <a:pt x="1319183" y="0"/>
                </a:lnTo>
                <a:lnTo>
                  <a:pt x="1319183" y="3237259"/>
                </a:lnTo>
                <a:lnTo>
                  <a:pt x="0" y="3237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430464" y="812832"/>
            <a:ext cx="3011867" cy="118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smtClean="0">
                <a:solidFill>
                  <a:srgbClr val="FFFFFF"/>
                </a:solidFill>
                <a:latin typeface="Canva Sans"/>
              </a:rPr>
              <a:t>Remove </a:t>
            </a:r>
            <a:r>
              <a:rPr lang="en-US" sz="3399" dirty="0">
                <a:solidFill>
                  <a:srgbClr val="FFFFFF"/>
                </a:solidFill>
                <a:latin typeface="Canva Sans"/>
              </a:rPr>
              <a:t>bottle cap</a:t>
            </a:r>
          </a:p>
        </p:txBody>
      </p:sp>
      <p:sp>
        <p:nvSpPr>
          <p:cNvPr id="16" name="TextBox 16"/>
          <p:cNvSpPr txBox="1"/>
          <p:nvPr/>
        </p:nvSpPr>
        <p:spPr>
          <a:xfrm rot="-243984">
            <a:off x="5972993" y="2671959"/>
            <a:ext cx="3770783" cy="574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smtClean="0">
                <a:solidFill>
                  <a:srgbClr val="FFFFFF"/>
                </a:solidFill>
                <a:latin typeface="Canva Sans"/>
              </a:rPr>
              <a:t>Remove </a:t>
            </a:r>
            <a:r>
              <a:rPr lang="en-US" sz="3399" dirty="0">
                <a:solidFill>
                  <a:srgbClr val="FFFFFF"/>
                </a:solidFill>
                <a:latin typeface="Canva Sans"/>
              </a:rPr>
              <a:t>sleeves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099668" y="4491326"/>
            <a:ext cx="2461171" cy="118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smtClean="0">
                <a:solidFill>
                  <a:srgbClr val="FFFFFF"/>
                </a:solidFill>
                <a:latin typeface="Canva Sans"/>
              </a:rPr>
              <a:t>Clean </a:t>
            </a:r>
            <a:r>
              <a:rPr lang="en-US" sz="3399" dirty="0">
                <a:solidFill>
                  <a:srgbClr val="FFFFFF"/>
                </a:solidFill>
                <a:latin typeface="Canva Sans"/>
              </a:rPr>
              <a:t>the bottle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639051" y="144780"/>
            <a:ext cx="7648949" cy="1821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80"/>
              </a:lnSpc>
            </a:pPr>
            <a:r>
              <a:rPr lang="en-US" sz="6000" dirty="0" smtClean="0">
                <a:solidFill>
                  <a:srgbClr val="839C5D"/>
                </a:solidFill>
                <a:latin typeface="Canva Sans"/>
              </a:rPr>
              <a:t>Steps </a:t>
            </a:r>
            <a:r>
              <a:rPr lang="en-US" sz="6000" dirty="0">
                <a:solidFill>
                  <a:srgbClr val="839C5D"/>
                </a:solidFill>
                <a:latin typeface="Canva Sans"/>
              </a:rPr>
              <a:t>for </a:t>
            </a:r>
            <a:r>
              <a:rPr lang="en-US" sz="6000" dirty="0">
                <a:solidFill>
                  <a:srgbClr val="839C5D"/>
                </a:solidFill>
                <a:latin typeface="Canva Sans Bold"/>
              </a:rPr>
              <a:t>Plastic bottles</a:t>
            </a:r>
            <a:r>
              <a:rPr lang="en-US" sz="6000" dirty="0">
                <a:solidFill>
                  <a:srgbClr val="839C5D"/>
                </a:solidFill>
                <a:latin typeface="Canva Sans"/>
              </a:rPr>
              <a:t> recycling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943624" y="1028700"/>
            <a:ext cx="2817588" cy="1132158"/>
          </a:xfrm>
          <a:custGeom>
            <a:avLst/>
            <a:gdLst/>
            <a:ahLst/>
            <a:cxnLst/>
            <a:rect l="l" t="t" r="r" b="b"/>
            <a:pathLst>
              <a:path w="2817588" h="1132158">
                <a:moveTo>
                  <a:pt x="0" y="0"/>
                </a:moveTo>
                <a:lnTo>
                  <a:pt x="2817588" y="0"/>
                </a:lnTo>
                <a:lnTo>
                  <a:pt x="2817588" y="1132158"/>
                </a:lnTo>
                <a:lnTo>
                  <a:pt x="0" y="11321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113474" y="3558411"/>
            <a:ext cx="2817588" cy="1132158"/>
          </a:xfrm>
          <a:custGeom>
            <a:avLst/>
            <a:gdLst/>
            <a:ahLst/>
            <a:cxnLst/>
            <a:rect l="l" t="t" r="r" b="b"/>
            <a:pathLst>
              <a:path w="2817588" h="1132158">
                <a:moveTo>
                  <a:pt x="0" y="0"/>
                </a:moveTo>
                <a:lnTo>
                  <a:pt x="2817589" y="0"/>
                </a:lnTo>
                <a:lnTo>
                  <a:pt x="2817589" y="1132158"/>
                </a:lnTo>
                <a:lnTo>
                  <a:pt x="0" y="11321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12477318" y="218"/>
            <a:ext cx="58783" cy="10287000"/>
          </a:xfrm>
          <a:prstGeom prst="line">
            <a:avLst/>
          </a:prstGeom>
          <a:ln w="76200" cap="flat">
            <a:solidFill>
              <a:srgbClr val="000000"/>
            </a:solidFill>
            <a:prstDash val="sysDash"/>
            <a:headEnd type="diamond" w="lg" len="lg"/>
            <a:tailEnd type="diamond" w="lg" len="lg"/>
          </a:ln>
        </p:spPr>
      </p:sp>
      <p:sp>
        <p:nvSpPr>
          <p:cNvPr id="5" name="Freeform 5"/>
          <p:cNvSpPr/>
          <p:nvPr/>
        </p:nvSpPr>
        <p:spPr>
          <a:xfrm>
            <a:off x="1141625" y="2463811"/>
            <a:ext cx="3141376" cy="1357726"/>
          </a:xfrm>
          <a:custGeom>
            <a:avLst/>
            <a:gdLst/>
            <a:ahLst/>
            <a:cxnLst/>
            <a:rect l="l" t="t" r="r" b="b"/>
            <a:pathLst>
              <a:path w="3141376" h="1357726">
                <a:moveTo>
                  <a:pt x="0" y="0"/>
                </a:moveTo>
                <a:lnTo>
                  <a:pt x="3141376" y="0"/>
                </a:lnTo>
                <a:lnTo>
                  <a:pt x="3141376" y="1357726"/>
                </a:lnTo>
                <a:lnTo>
                  <a:pt x="0" y="13577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246" r="-7246"/>
            </a:stretch>
          </a:blipFill>
        </p:spPr>
      </p:sp>
      <p:sp>
        <p:nvSpPr>
          <p:cNvPr id="6" name="Freeform 6"/>
          <p:cNvSpPr/>
          <p:nvPr/>
        </p:nvSpPr>
        <p:spPr>
          <a:xfrm rot="-1642749">
            <a:off x="5230886" y="1825720"/>
            <a:ext cx="1875882" cy="2370783"/>
          </a:xfrm>
          <a:custGeom>
            <a:avLst/>
            <a:gdLst/>
            <a:ahLst/>
            <a:cxnLst/>
            <a:rect l="l" t="t" r="r" b="b"/>
            <a:pathLst>
              <a:path w="1875882" h="2370783">
                <a:moveTo>
                  <a:pt x="0" y="0"/>
                </a:moveTo>
                <a:lnTo>
                  <a:pt x="1875882" y="0"/>
                </a:lnTo>
                <a:lnTo>
                  <a:pt x="1875882" y="2370782"/>
                </a:lnTo>
                <a:lnTo>
                  <a:pt x="0" y="23707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054653" y="1897732"/>
            <a:ext cx="1603266" cy="2226758"/>
          </a:xfrm>
          <a:custGeom>
            <a:avLst/>
            <a:gdLst/>
            <a:ahLst/>
            <a:cxnLst/>
            <a:rect l="l" t="t" r="r" b="b"/>
            <a:pathLst>
              <a:path w="1603266" h="2226758">
                <a:moveTo>
                  <a:pt x="0" y="0"/>
                </a:moveTo>
                <a:lnTo>
                  <a:pt x="1603266" y="0"/>
                </a:lnTo>
                <a:lnTo>
                  <a:pt x="1603266" y="2226758"/>
                </a:lnTo>
                <a:lnTo>
                  <a:pt x="0" y="22267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243749" y="4426039"/>
            <a:ext cx="2078504" cy="2148325"/>
          </a:xfrm>
          <a:custGeom>
            <a:avLst/>
            <a:gdLst/>
            <a:ahLst/>
            <a:cxnLst/>
            <a:rect l="l" t="t" r="r" b="b"/>
            <a:pathLst>
              <a:path w="2078504" h="2148325">
                <a:moveTo>
                  <a:pt x="0" y="0"/>
                </a:moveTo>
                <a:lnTo>
                  <a:pt x="2078505" y="0"/>
                </a:lnTo>
                <a:lnTo>
                  <a:pt x="2078505" y="2148325"/>
                </a:lnTo>
                <a:lnTo>
                  <a:pt x="0" y="21483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441142" y="4576789"/>
            <a:ext cx="2454777" cy="1997575"/>
          </a:xfrm>
          <a:custGeom>
            <a:avLst/>
            <a:gdLst/>
            <a:ahLst/>
            <a:cxnLst/>
            <a:rect l="l" t="t" r="r" b="b"/>
            <a:pathLst>
              <a:path w="2454777" h="1997575">
                <a:moveTo>
                  <a:pt x="0" y="0"/>
                </a:moveTo>
                <a:lnTo>
                  <a:pt x="2454777" y="0"/>
                </a:lnTo>
                <a:lnTo>
                  <a:pt x="2454777" y="1997575"/>
                </a:lnTo>
                <a:lnTo>
                  <a:pt x="0" y="19975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105120" y="6660089"/>
            <a:ext cx="1520691" cy="1516889"/>
          </a:xfrm>
          <a:custGeom>
            <a:avLst/>
            <a:gdLst/>
            <a:ahLst/>
            <a:cxnLst/>
            <a:rect l="l" t="t" r="r" b="b"/>
            <a:pathLst>
              <a:path w="1520691" h="1516889">
                <a:moveTo>
                  <a:pt x="0" y="0"/>
                </a:moveTo>
                <a:lnTo>
                  <a:pt x="1520691" y="0"/>
                </a:lnTo>
                <a:lnTo>
                  <a:pt x="1520691" y="1516889"/>
                </a:lnTo>
                <a:lnTo>
                  <a:pt x="0" y="15168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079026" y="3633089"/>
            <a:ext cx="4600196" cy="1253554"/>
          </a:xfrm>
          <a:custGeom>
            <a:avLst/>
            <a:gdLst/>
            <a:ahLst/>
            <a:cxnLst/>
            <a:rect l="l" t="t" r="r" b="b"/>
            <a:pathLst>
              <a:path w="4600196" h="1253554">
                <a:moveTo>
                  <a:pt x="0" y="0"/>
                </a:moveTo>
                <a:lnTo>
                  <a:pt x="4600196" y="0"/>
                </a:lnTo>
                <a:lnTo>
                  <a:pt x="4600196" y="1253553"/>
                </a:lnTo>
                <a:lnTo>
                  <a:pt x="0" y="12535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688626" y="5227944"/>
            <a:ext cx="1497935" cy="1697377"/>
          </a:xfrm>
          <a:custGeom>
            <a:avLst/>
            <a:gdLst/>
            <a:ahLst/>
            <a:cxnLst/>
            <a:rect l="l" t="t" r="r" b="b"/>
            <a:pathLst>
              <a:path w="1497935" h="1697377">
                <a:moveTo>
                  <a:pt x="0" y="0"/>
                </a:moveTo>
                <a:lnTo>
                  <a:pt x="1497935" y="0"/>
                </a:lnTo>
                <a:lnTo>
                  <a:pt x="1497935" y="1697377"/>
                </a:lnTo>
                <a:lnTo>
                  <a:pt x="0" y="169737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79124" y="5143718"/>
            <a:ext cx="1978507" cy="2192252"/>
          </a:xfrm>
          <a:custGeom>
            <a:avLst/>
            <a:gdLst/>
            <a:ahLst/>
            <a:cxnLst/>
            <a:rect l="l" t="t" r="r" b="b"/>
            <a:pathLst>
              <a:path w="1978507" h="2192252">
                <a:moveTo>
                  <a:pt x="0" y="0"/>
                </a:moveTo>
                <a:lnTo>
                  <a:pt x="1978507" y="0"/>
                </a:lnTo>
                <a:lnTo>
                  <a:pt x="1978507" y="2192251"/>
                </a:lnTo>
                <a:lnTo>
                  <a:pt x="0" y="21922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837934" y="3170544"/>
            <a:ext cx="5450066" cy="4114800"/>
          </a:xfrm>
          <a:custGeom>
            <a:avLst/>
            <a:gdLst/>
            <a:ahLst/>
            <a:cxnLst/>
            <a:rect l="l" t="t" r="r" b="b"/>
            <a:pathLst>
              <a:path w="5450066" h="4114800">
                <a:moveTo>
                  <a:pt x="0" y="0"/>
                </a:moveTo>
                <a:lnTo>
                  <a:pt x="5450066" y="0"/>
                </a:lnTo>
                <a:lnTo>
                  <a:pt x="54500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71774" y="43632"/>
            <a:ext cx="12100745" cy="838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</a:pPr>
            <a:r>
              <a:rPr lang="en-US" sz="5000" dirty="0" smtClean="0">
                <a:solidFill>
                  <a:srgbClr val="50692D"/>
                </a:solidFill>
                <a:latin typeface="Canva Sans Bold"/>
              </a:rPr>
              <a:t>Recycling other kinds of plastics</a:t>
            </a:r>
            <a:endParaRPr lang="en-US" sz="5000" dirty="0">
              <a:solidFill>
                <a:srgbClr val="839C5D"/>
              </a:solidFill>
              <a:latin typeface="Canva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2464976" y="138882"/>
            <a:ext cx="5774885" cy="1534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0"/>
              </a:lnSpc>
            </a:pPr>
            <a:r>
              <a:rPr lang="en-US" sz="5000" dirty="0" smtClean="0">
                <a:solidFill>
                  <a:srgbClr val="ED1C24"/>
                </a:solidFill>
                <a:latin typeface="Canva Sans Bold"/>
              </a:rPr>
              <a:t>Non-recyclable </a:t>
            </a:r>
            <a:r>
              <a:rPr lang="en-US" sz="5000" dirty="0">
                <a:solidFill>
                  <a:srgbClr val="ED1C24"/>
                </a:solidFill>
                <a:latin typeface="Canva Sans Bold"/>
              </a:rPr>
              <a:t>materials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139238" y="4819967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18" name="TextBox 18"/>
          <p:cNvSpPr txBox="1"/>
          <p:nvPr/>
        </p:nvSpPr>
        <p:spPr>
          <a:xfrm>
            <a:off x="0" y="8798560"/>
            <a:ext cx="12481203" cy="1007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9"/>
              </a:lnSpc>
            </a:pPr>
            <a:r>
              <a:rPr lang="en-US" sz="3999" dirty="0" smtClean="0">
                <a:solidFill>
                  <a:srgbClr val="839C5D"/>
                </a:solidFill>
                <a:latin typeface="Canva Sans"/>
              </a:rPr>
              <a:t>Keep </a:t>
            </a:r>
            <a:r>
              <a:rPr lang="en-US" sz="3999" dirty="0">
                <a:solidFill>
                  <a:srgbClr val="839C5D"/>
                </a:solidFill>
                <a:latin typeface="Canva Sans"/>
              </a:rPr>
              <a:t>clean &amp; dry, </a:t>
            </a:r>
            <a:r>
              <a:rPr lang="en-US" sz="3999" dirty="0" smtClean="0">
                <a:solidFill>
                  <a:srgbClr val="839C5D"/>
                </a:solidFill>
                <a:latin typeface="Canva Sans"/>
              </a:rPr>
              <a:t>recycle </a:t>
            </a:r>
            <a:r>
              <a:rPr lang="en-US" sz="3999" dirty="0">
                <a:solidFill>
                  <a:srgbClr val="839C5D"/>
                </a:solidFill>
                <a:latin typeface="Canva Sans"/>
              </a:rPr>
              <a:t>according to </a:t>
            </a:r>
            <a:r>
              <a:rPr lang="en-US" sz="3999" dirty="0" smtClean="0">
                <a:solidFill>
                  <a:srgbClr val="839C5D"/>
                </a:solidFill>
                <a:latin typeface="Canva Sans"/>
              </a:rPr>
              <a:t>the categories</a:t>
            </a:r>
            <a:endParaRPr lang="en-US" sz="3999" dirty="0">
              <a:solidFill>
                <a:srgbClr val="839C5D"/>
              </a:solidFill>
              <a:latin typeface="Canva San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2978566" y="9167749"/>
            <a:ext cx="5168801" cy="555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6"/>
              </a:lnSpc>
            </a:pPr>
            <a:r>
              <a:rPr lang="en-US" sz="3699" dirty="0" smtClean="0">
                <a:solidFill>
                  <a:srgbClr val="E12435"/>
                </a:solidFill>
                <a:latin typeface="Canva Sans Bold"/>
              </a:rPr>
              <a:t>Composite </a:t>
            </a:r>
            <a:r>
              <a:rPr lang="en-US" sz="3699" dirty="0">
                <a:solidFill>
                  <a:srgbClr val="E12435"/>
                </a:solidFill>
                <a:latin typeface="Canva Sans Bold"/>
              </a:rPr>
              <a:t>Materials</a:t>
            </a:r>
            <a:r>
              <a:rPr lang="en-US" sz="3699" dirty="0">
                <a:solidFill>
                  <a:srgbClr val="E12435"/>
                </a:solidFill>
                <a:latin typeface="Canva Sans"/>
              </a:rPr>
              <a:t>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D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2895">
            <a:off x="1925675" y="1133210"/>
            <a:ext cx="7537233" cy="12448883"/>
          </a:xfrm>
          <a:custGeom>
            <a:avLst/>
            <a:gdLst/>
            <a:ahLst/>
            <a:cxnLst/>
            <a:rect l="l" t="t" r="r" b="b"/>
            <a:pathLst>
              <a:path w="7537233" h="12448883">
                <a:moveTo>
                  <a:pt x="0" y="0"/>
                </a:moveTo>
                <a:lnTo>
                  <a:pt x="7537233" y="0"/>
                </a:lnTo>
                <a:lnTo>
                  <a:pt x="7537233" y="12448883"/>
                </a:lnTo>
                <a:lnTo>
                  <a:pt x="0" y="124488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7329870"/>
            <a:ext cx="555952" cy="555952"/>
          </a:xfrm>
          <a:custGeom>
            <a:avLst/>
            <a:gdLst/>
            <a:ahLst/>
            <a:cxnLst/>
            <a:rect l="l" t="t" r="r" b="b"/>
            <a:pathLst>
              <a:path w="555952" h="555952">
                <a:moveTo>
                  <a:pt x="0" y="0"/>
                </a:moveTo>
                <a:lnTo>
                  <a:pt x="555952" y="0"/>
                </a:lnTo>
                <a:lnTo>
                  <a:pt x="555952" y="555952"/>
                </a:lnTo>
                <a:lnTo>
                  <a:pt x="0" y="555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431060" y="2881907"/>
            <a:ext cx="553633" cy="553633"/>
          </a:xfrm>
          <a:custGeom>
            <a:avLst/>
            <a:gdLst/>
            <a:ahLst/>
            <a:cxnLst/>
            <a:rect l="l" t="t" r="r" b="b"/>
            <a:pathLst>
              <a:path w="553633" h="553633">
                <a:moveTo>
                  <a:pt x="0" y="0"/>
                </a:moveTo>
                <a:lnTo>
                  <a:pt x="553633" y="0"/>
                </a:lnTo>
                <a:lnTo>
                  <a:pt x="553633" y="553634"/>
                </a:lnTo>
                <a:lnTo>
                  <a:pt x="0" y="5536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24101">
            <a:off x="2971997" y="3446423"/>
            <a:ext cx="706220" cy="656334"/>
          </a:xfrm>
          <a:custGeom>
            <a:avLst/>
            <a:gdLst/>
            <a:ahLst/>
            <a:cxnLst/>
            <a:rect l="l" t="t" r="r" b="b"/>
            <a:pathLst>
              <a:path w="706220" h="656334">
                <a:moveTo>
                  <a:pt x="0" y="0"/>
                </a:moveTo>
                <a:lnTo>
                  <a:pt x="706220" y="0"/>
                </a:lnTo>
                <a:lnTo>
                  <a:pt x="706220" y="656334"/>
                </a:lnTo>
                <a:lnTo>
                  <a:pt x="0" y="6563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24101">
            <a:off x="3094290" y="4235446"/>
            <a:ext cx="706220" cy="656334"/>
          </a:xfrm>
          <a:custGeom>
            <a:avLst/>
            <a:gdLst/>
            <a:ahLst/>
            <a:cxnLst/>
            <a:rect l="l" t="t" r="r" b="b"/>
            <a:pathLst>
              <a:path w="706220" h="656334">
                <a:moveTo>
                  <a:pt x="0" y="0"/>
                </a:moveTo>
                <a:lnTo>
                  <a:pt x="706220" y="0"/>
                </a:lnTo>
                <a:lnTo>
                  <a:pt x="706220" y="656334"/>
                </a:lnTo>
                <a:lnTo>
                  <a:pt x="0" y="6563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24101">
            <a:off x="3132133" y="5031141"/>
            <a:ext cx="706220" cy="656334"/>
          </a:xfrm>
          <a:custGeom>
            <a:avLst/>
            <a:gdLst/>
            <a:ahLst/>
            <a:cxnLst/>
            <a:rect l="l" t="t" r="r" b="b"/>
            <a:pathLst>
              <a:path w="706220" h="656334">
                <a:moveTo>
                  <a:pt x="0" y="0"/>
                </a:moveTo>
                <a:lnTo>
                  <a:pt x="706220" y="0"/>
                </a:lnTo>
                <a:lnTo>
                  <a:pt x="706220" y="656334"/>
                </a:lnTo>
                <a:lnTo>
                  <a:pt x="0" y="6563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24101">
            <a:off x="3217858" y="5862897"/>
            <a:ext cx="706220" cy="656334"/>
          </a:xfrm>
          <a:custGeom>
            <a:avLst/>
            <a:gdLst/>
            <a:ahLst/>
            <a:cxnLst/>
            <a:rect l="l" t="t" r="r" b="b"/>
            <a:pathLst>
              <a:path w="706220" h="656334">
                <a:moveTo>
                  <a:pt x="0" y="0"/>
                </a:moveTo>
                <a:lnTo>
                  <a:pt x="706220" y="0"/>
                </a:lnTo>
                <a:lnTo>
                  <a:pt x="706220" y="656334"/>
                </a:lnTo>
                <a:lnTo>
                  <a:pt x="0" y="6563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24101">
            <a:off x="3262409" y="6688787"/>
            <a:ext cx="706220" cy="656334"/>
          </a:xfrm>
          <a:custGeom>
            <a:avLst/>
            <a:gdLst/>
            <a:ahLst/>
            <a:cxnLst/>
            <a:rect l="l" t="t" r="r" b="b"/>
            <a:pathLst>
              <a:path w="706220" h="656334">
                <a:moveTo>
                  <a:pt x="0" y="0"/>
                </a:moveTo>
                <a:lnTo>
                  <a:pt x="706219" y="0"/>
                </a:lnTo>
                <a:lnTo>
                  <a:pt x="706219" y="656334"/>
                </a:lnTo>
                <a:lnTo>
                  <a:pt x="0" y="6563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24101">
            <a:off x="3364468" y="7484482"/>
            <a:ext cx="706220" cy="656334"/>
          </a:xfrm>
          <a:custGeom>
            <a:avLst/>
            <a:gdLst/>
            <a:ahLst/>
            <a:cxnLst/>
            <a:rect l="l" t="t" r="r" b="b"/>
            <a:pathLst>
              <a:path w="706220" h="656334">
                <a:moveTo>
                  <a:pt x="0" y="0"/>
                </a:moveTo>
                <a:lnTo>
                  <a:pt x="706220" y="0"/>
                </a:lnTo>
                <a:lnTo>
                  <a:pt x="706220" y="656334"/>
                </a:lnTo>
                <a:lnTo>
                  <a:pt x="0" y="6563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097305" y="3153560"/>
            <a:ext cx="1258150" cy="864692"/>
          </a:xfrm>
          <a:custGeom>
            <a:avLst/>
            <a:gdLst/>
            <a:ahLst/>
            <a:cxnLst/>
            <a:rect l="l" t="t" r="r" b="b"/>
            <a:pathLst>
              <a:path w="1258150" h="864692">
                <a:moveTo>
                  <a:pt x="0" y="0"/>
                </a:moveTo>
                <a:lnTo>
                  <a:pt x="1258151" y="0"/>
                </a:lnTo>
                <a:lnTo>
                  <a:pt x="1258151" y="864692"/>
                </a:lnTo>
                <a:lnTo>
                  <a:pt x="0" y="864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726380" y="3853463"/>
            <a:ext cx="1622930" cy="1050847"/>
          </a:xfrm>
          <a:custGeom>
            <a:avLst/>
            <a:gdLst/>
            <a:ahLst/>
            <a:cxnLst/>
            <a:rect l="l" t="t" r="r" b="b"/>
            <a:pathLst>
              <a:path w="1622930" h="1050847">
                <a:moveTo>
                  <a:pt x="0" y="0"/>
                </a:moveTo>
                <a:lnTo>
                  <a:pt x="1622931" y="0"/>
                </a:lnTo>
                <a:lnTo>
                  <a:pt x="1622931" y="1050847"/>
                </a:lnTo>
                <a:lnTo>
                  <a:pt x="0" y="10508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166576" y="4875843"/>
            <a:ext cx="1119608" cy="871895"/>
          </a:xfrm>
          <a:custGeom>
            <a:avLst/>
            <a:gdLst/>
            <a:ahLst/>
            <a:cxnLst/>
            <a:rect l="l" t="t" r="r" b="b"/>
            <a:pathLst>
              <a:path w="1119608" h="871895">
                <a:moveTo>
                  <a:pt x="0" y="0"/>
                </a:moveTo>
                <a:lnTo>
                  <a:pt x="1119608" y="0"/>
                </a:lnTo>
                <a:lnTo>
                  <a:pt x="1119608" y="871895"/>
                </a:lnTo>
                <a:lnTo>
                  <a:pt x="0" y="8718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204822" y="5564617"/>
            <a:ext cx="1158995" cy="938786"/>
          </a:xfrm>
          <a:custGeom>
            <a:avLst/>
            <a:gdLst/>
            <a:ahLst/>
            <a:cxnLst/>
            <a:rect l="l" t="t" r="r" b="b"/>
            <a:pathLst>
              <a:path w="1158995" h="938786">
                <a:moveTo>
                  <a:pt x="0" y="0"/>
                </a:moveTo>
                <a:lnTo>
                  <a:pt x="1158995" y="0"/>
                </a:lnTo>
                <a:lnTo>
                  <a:pt x="1158995" y="938785"/>
                </a:lnTo>
                <a:lnTo>
                  <a:pt x="0" y="9387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975736" y="6454055"/>
            <a:ext cx="1310448" cy="992665"/>
          </a:xfrm>
          <a:custGeom>
            <a:avLst/>
            <a:gdLst/>
            <a:ahLst/>
            <a:cxnLst/>
            <a:rect l="l" t="t" r="r" b="b"/>
            <a:pathLst>
              <a:path w="1310448" h="992665">
                <a:moveTo>
                  <a:pt x="0" y="0"/>
                </a:moveTo>
                <a:lnTo>
                  <a:pt x="1310448" y="0"/>
                </a:lnTo>
                <a:lnTo>
                  <a:pt x="1310448" y="992664"/>
                </a:lnTo>
                <a:lnTo>
                  <a:pt x="0" y="99266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355456" y="7188240"/>
            <a:ext cx="757305" cy="1078015"/>
          </a:xfrm>
          <a:custGeom>
            <a:avLst/>
            <a:gdLst/>
            <a:ahLst/>
            <a:cxnLst/>
            <a:rect l="l" t="t" r="r" b="b"/>
            <a:pathLst>
              <a:path w="757305" h="1078015">
                <a:moveTo>
                  <a:pt x="0" y="0"/>
                </a:moveTo>
                <a:lnTo>
                  <a:pt x="757305" y="0"/>
                </a:lnTo>
                <a:lnTo>
                  <a:pt x="757305" y="1078015"/>
                </a:lnTo>
                <a:lnTo>
                  <a:pt x="0" y="107801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984693" y="8077578"/>
            <a:ext cx="8136965" cy="2074926"/>
          </a:xfrm>
          <a:custGeom>
            <a:avLst/>
            <a:gdLst/>
            <a:ahLst/>
            <a:cxnLst/>
            <a:rect l="l" t="t" r="r" b="b"/>
            <a:pathLst>
              <a:path w="8136965" h="2074926">
                <a:moveTo>
                  <a:pt x="0" y="0"/>
                </a:moveTo>
                <a:lnTo>
                  <a:pt x="8136965" y="0"/>
                </a:lnTo>
                <a:lnTo>
                  <a:pt x="8136965" y="2074926"/>
                </a:lnTo>
                <a:lnTo>
                  <a:pt x="0" y="207492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622225">
            <a:off x="10896038" y="2488529"/>
            <a:ext cx="1057393" cy="1626758"/>
          </a:xfrm>
          <a:custGeom>
            <a:avLst/>
            <a:gdLst/>
            <a:ahLst/>
            <a:cxnLst/>
            <a:rect l="l" t="t" r="r" b="b"/>
            <a:pathLst>
              <a:path w="1057393" h="1626758">
                <a:moveTo>
                  <a:pt x="0" y="0"/>
                </a:moveTo>
                <a:lnTo>
                  <a:pt x="1057393" y="0"/>
                </a:lnTo>
                <a:lnTo>
                  <a:pt x="1057393" y="1626758"/>
                </a:lnTo>
                <a:lnTo>
                  <a:pt x="0" y="162675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798775">
            <a:off x="12809082" y="2312331"/>
            <a:ext cx="1244393" cy="1979153"/>
          </a:xfrm>
          <a:custGeom>
            <a:avLst/>
            <a:gdLst/>
            <a:ahLst/>
            <a:cxnLst/>
            <a:rect l="l" t="t" r="r" b="b"/>
            <a:pathLst>
              <a:path w="1244393" h="1979153">
                <a:moveTo>
                  <a:pt x="0" y="0"/>
                </a:moveTo>
                <a:lnTo>
                  <a:pt x="1244393" y="0"/>
                </a:lnTo>
                <a:lnTo>
                  <a:pt x="1244393" y="1979154"/>
                </a:lnTo>
                <a:lnTo>
                  <a:pt x="0" y="197915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5727874" y="4272232"/>
            <a:ext cx="932756" cy="2479085"/>
          </a:xfrm>
          <a:custGeom>
            <a:avLst/>
            <a:gdLst/>
            <a:ahLst/>
            <a:cxnLst/>
            <a:rect l="l" t="t" r="r" b="b"/>
            <a:pathLst>
              <a:path w="932756" h="2479085">
                <a:moveTo>
                  <a:pt x="0" y="0"/>
                </a:moveTo>
                <a:lnTo>
                  <a:pt x="932756" y="0"/>
                </a:lnTo>
                <a:lnTo>
                  <a:pt x="932756" y="2479085"/>
                </a:lnTo>
                <a:lnTo>
                  <a:pt x="0" y="247908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1158979" y="6204249"/>
            <a:ext cx="2369538" cy="1267703"/>
          </a:xfrm>
          <a:custGeom>
            <a:avLst/>
            <a:gdLst/>
            <a:ahLst/>
            <a:cxnLst/>
            <a:rect l="l" t="t" r="r" b="b"/>
            <a:pathLst>
              <a:path w="2369538" h="1267703">
                <a:moveTo>
                  <a:pt x="0" y="0"/>
                </a:moveTo>
                <a:lnTo>
                  <a:pt x="2369538" y="0"/>
                </a:lnTo>
                <a:lnTo>
                  <a:pt x="2369538" y="1267702"/>
                </a:lnTo>
                <a:lnTo>
                  <a:pt x="0" y="1267702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0896038" y="4408164"/>
            <a:ext cx="1864466" cy="1500895"/>
          </a:xfrm>
          <a:custGeom>
            <a:avLst/>
            <a:gdLst/>
            <a:ahLst/>
            <a:cxnLst/>
            <a:rect l="l" t="t" r="r" b="b"/>
            <a:pathLst>
              <a:path w="1864466" h="1500895">
                <a:moveTo>
                  <a:pt x="0" y="0"/>
                </a:moveTo>
                <a:lnTo>
                  <a:pt x="1864466" y="0"/>
                </a:lnTo>
                <a:lnTo>
                  <a:pt x="1864466" y="1500895"/>
                </a:lnTo>
                <a:lnTo>
                  <a:pt x="0" y="1500895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3738067" y="6683606"/>
            <a:ext cx="2238255" cy="1317773"/>
          </a:xfrm>
          <a:custGeom>
            <a:avLst/>
            <a:gdLst/>
            <a:ahLst/>
            <a:cxnLst/>
            <a:rect l="l" t="t" r="r" b="b"/>
            <a:pathLst>
              <a:path w="2238255" h="1317773">
                <a:moveTo>
                  <a:pt x="0" y="0"/>
                </a:moveTo>
                <a:lnTo>
                  <a:pt x="2238255" y="0"/>
                </a:lnTo>
                <a:lnTo>
                  <a:pt x="2238255" y="1317772"/>
                </a:lnTo>
                <a:lnTo>
                  <a:pt x="0" y="1317772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6363666" y="2403957"/>
            <a:ext cx="1379489" cy="1614296"/>
          </a:xfrm>
          <a:custGeom>
            <a:avLst/>
            <a:gdLst/>
            <a:ahLst/>
            <a:cxnLst/>
            <a:rect l="l" t="t" r="r" b="b"/>
            <a:pathLst>
              <a:path w="1379489" h="1614296">
                <a:moveTo>
                  <a:pt x="0" y="0"/>
                </a:moveTo>
                <a:lnTo>
                  <a:pt x="1379489" y="0"/>
                </a:lnTo>
                <a:lnTo>
                  <a:pt x="1379489" y="1614295"/>
                </a:lnTo>
                <a:lnTo>
                  <a:pt x="0" y="1614295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xmlns="" r:embed="rId34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3148487" y="4698049"/>
            <a:ext cx="2126124" cy="1627451"/>
          </a:xfrm>
          <a:custGeom>
            <a:avLst/>
            <a:gdLst/>
            <a:ahLst/>
            <a:cxnLst/>
            <a:rect l="l" t="t" r="r" b="b"/>
            <a:pathLst>
              <a:path w="2126124" h="1627451">
                <a:moveTo>
                  <a:pt x="0" y="0"/>
                </a:moveTo>
                <a:lnTo>
                  <a:pt x="2126124" y="0"/>
                </a:lnTo>
                <a:lnTo>
                  <a:pt x="2126124" y="1627451"/>
                </a:lnTo>
                <a:lnTo>
                  <a:pt x="0" y="1627451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xmlns="" r:embed="rId36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4264624" y="2881907"/>
            <a:ext cx="1635376" cy="1341008"/>
          </a:xfrm>
          <a:custGeom>
            <a:avLst/>
            <a:gdLst/>
            <a:ahLst/>
            <a:cxnLst/>
            <a:rect l="l" t="t" r="r" b="b"/>
            <a:pathLst>
              <a:path w="1635376" h="1341008">
                <a:moveTo>
                  <a:pt x="0" y="0"/>
                </a:moveTo>
                <a:lnTo>
                  <a:pt x="1635376" y="0"/>
                </a:lnTo>
                <a:lnTo>
                  <a:pt x="1635376" y="1341009"/>
                </a:lnTo>
                <a:lnTo>
                  <a:pt x="0" y="1341009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xmlns="" r:embed="rId38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10250525" y="248704"/>
            <a:ext cx="7922049" cy="915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920"/>
              </a:lnSpc>
            </a:pPr>
            <a:r>
              <a:rPr lang="en-US" sz="7604" dirty="0" smtClean="0">
                <a:solidFill>
                  <a:srgbClr val="50692D"/>
                </a:solidFill>
                <a:latin typeface="Canva Sans"/>
              </a:rPr>
              <a:t>Recycling </a:t>
            </a:r>
            <a:r>
              <a:rPr lang="en-US" sz="7604" dirty="0">
                <a:solidFill>
                  <a:srgbClr val="50692D"/>
                </a:solidFill>
                <a:latin typeface="Canva Sans Bold"/>
              </a:rPr>
              <a:t>paper</a:t>
            </a:r>
          </a:p>
        </p:txBody>
      </p:sp>
      <p:sp>
        <p:nvSpPr>
          <p:cNvPr id="28" name="TextBox 28"/>
          <p:cNvSpPr txBox="1"/>
          <p:nvPr/>
        </p:nvSpPr>
        <p:spPr>
          <a:xfrm rot="-51071">
            <a:off x="3095318" y="1738920"/>
            <a:ext cx="4871629" cy="83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74"/>
              </a:lnSpc>
            </a:pPr>
            <a:r>
              <a:rPr lang="en-US" sz="6050" dirty="0" smtClean="0">
                <a:solidFill>
                  <a:srgbClr val="9BA66B"/>
                </a:solidFill>
                <a:latin typeface="Canva Sans Bold"/>
              </a:rPr>
              <a:t>Recyclables</a:t>
            </a:r>
            <a:endParaRPr lang="en-US" sz="6050" dirty="0">
              <a:solidFill>
                <a:srgbClr val="9BA66B"/>
              </a:solidFill>
              <a:latin typeface="Canva Sans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0049179" y="8138157"/>
            <a:ext cx="6314487" cy="1641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900" spc="58" dirty="0" smtClean="0">
                <a:solidFill>
                  <a:srgbClr val="50692D"/>
                </a:solidFill>
                <a:latin typeface="Canva Sans"/>
              </a:rPr>
              <a:t>Waste </a:t>
            </a:r>
            <a:r>
              <a:rPr lang="en-US" sz="2900" spc="58" dirty="0">
                <a:solidFill>
                  <a:srgbClr val="50692D"/>
                </a:solidFill>
                <a:latin typeface="Canva Sans"/>
              </a:rPr>
              <a:t>paper types that are </a:t>
            </a:r>
            <a:r>
              <a:rPr lang="en-US" sz="2900" spc="58" dirty="0">
                <a:solidFill>
                  <a:srgbClr val="EC3636"/>
                </a:solidFill>
                <a:latin typeface="Canva Sans"/>
              </a:rPr>
              <a:t>not listed</a:t>
            </a:r>
            <a:r>
              <a:rPr lang="en-US" sz="2900" spc="58" dirty="0">
                <a:solidFill>
                  <a:srgbClr val="50692D"/>
                </a:solidFill>
                <a:latin typeface="Canva Sans"/>
              </a:rPr>
              <a:t> or of which </a:t>
            </a:r>
            <a:r>
              <a:rPr lang="en-US" sz="2900" spc="58" dirty="0">
                <a:solidFill>
                  <a:srgbClr val="EC3636"/>
                </a:solidFill>
                <a:latin typeface="Canva Sans"/>
              </a:rPr>
              <a:t>recyclability is uncertain</a:t>
            </a:r>
            <a:r>
              <a:rPr lang="en-US" sz="2900" spc="58" dirty="0">
                <a:solidFill>
                  <a:srgbClr val="50692D"/>
                </a:solidFill>
                <a:latin typeface="Canva Sans"/>
              </a:rPr>
              <a:t> should not be put into recycling bins</a:t>
            </a:r>
          </a:p>
        </p:txBody>
      </p:sp>
      <p:sp>
        <p:nvSpPr>
          <p:cNvPr id="30" name="TextBox 30"/>
          <p:cNvSpPr txBox="1"/>
          <p:nvPr/>
        </p:nvSpPr>
        <p:spPr>
          <a:xfrm rot="-95235">
            <a:off x="3817207" y="3590044"/>
            <a:ext cx="4943722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700" spc="54" dirty="0" smtClean="0">
                <a:solidFill>
                  <a:srgbClr val="50692D"/>
                </a:solidFill>
                <a:latin typeface="Lexend Deca"/>
                <a:ea typeface="Lexend Deca"/>
              </a:rPr>
              <a:t>Newspaper</a:t>
            </a:r>
            <a:endParaRPr lang="en-US" sz="2700" spc="54" dirty="0">
              <a:solidFill>
                <a:srgbClr val="50692D"/>
              </a:solidFill>
              <a:latin typeface="Lexend Deca"/>
              <a:ea typeface="Lexend Deca"/>
            </a:endParaRPr>
          </a:p>
        </p:txBody>
      </p:sp>
      <p:sp>
        <p:nvSpPr>
          <p:cNvPr id="31" name="TextBox 31"/>
          <p:cNvSpPr txBox="1"/>
          <p:nvPr/>
        </p:nvSpPr>
        <p:spPr>
          <a:xfrm rot="-95235">
            <a:off x="3855049" y="4314285"/>
            <a:ext cx="4943722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700" spc="54" dirty="0" smtClean="0">
                <a:solidFill>
                  <a:srgbClr val="50692D"/>
                </a:solidFill>
                <a:latin typeface="Lexend Deca"/>
                <a:ea typeface="Lexend Deca"/>
              </a:rPr>
              <a:t>Office </a:t>
            </a:r>
            <a:r>
              <a:rPr lang="en-US" sz="2700" spc="54" dirty="0">
                <a:solidFill>
                  <a:srgbClr val="50692D"/>
                </a:solidFill>
                <a:latin typeface="Lexend Deca"/>
                <a:ea typeface="Lexend Deca"/>
              </a:rPr>
              <a:t>paper</a:t>
            </a:r>
          </a:p>
        </p:txBody>
      </p:sp>
      <p:sp>
        <p:nvSpPr>
          <p:cNvPr id="32" name="TextBox 32"/>
          <p:cNvSpPr txBox="1"/>
          <p:nvPr/>
        </p:nvSpPr>
        <p:spPr>
          <a:xfrm rot="-95235">
            <a:off x="3940774" y="5145934"/>
            <a:ext cx="4943722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700" spc="54" dirty="0" smtClean="0">
                <a:solidFill>
                  <a:srgbClr val="50692D"/>
                </a:solidFill>
                <a:latin typeface="Lexend Deca"/>
                <a:ea typeface="Lexend Deca"/>
              </a:rPr>
              <a:t>Cardboard </a:t>
            </a:r>
            <a:endParaRPr lang="en-US" sz="2700" spc="54" dirty="0">
              <a:solidFill>
                <a:srgbClr val="50692D"/>
              </a:solidFill>
              <a:latin typeface="Lexend Deca"/>
              <a:ea typeface="Lexend Deca"/>
            </a:endParaRPr>
          </a:p>
        </p:txBody>
      </p:sp>
      <p:sp>
        <p:nvSpPr>
          <p:cNvPr id="33" name="TextBox 33"/>
          <p:cNvSpPr txBox="1"/>
          <p:nvPr/>
        </p:nvSpPr>
        <p:spPr>
          <a:xfrm rot="-95235">
            <a:off x="3985325" y="5970419"/>
            <a:ext cx="4943722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700" spc="54" dirty="0" smtClean="0">
                <a:solidFill>
                  <a:srgbClr val="50692D"/>
                </a:solidFill>
                <a:latin typeface="Lexend Deca"/>
                <a:ea typeface="Lexend Deca"/>
              </a:rPr>
              <a:t>Books</a:t>
            </a:r>
            <a:endParaRPr lang="en-US" sz="2700" spc="54" dirty="0">
              <a:solidFill>
                <a:srgbClr val="50692D"/>
              </a:solidFill>
              <a:latin typeface="Lexend Deca"/>
              <a:ea typeface="Lexend Deca"/>
            </a:endParaRPr>
          </a:p>
        </p:txBody>
      </p:sp>
      <p:sp>
        <p:nvSpPr>
          <p:cNvPr id="34" name="TextBox 34"/>
          <p:cNvSpPr txBox="1"/>
          <p:nvPr/>
        </p:nvSpPr>
        <p:spPr>
          <a:xfrm rot="-95235">
            <a:off x="4087385" y="6796309"/>
            <a:ext cx="4943722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700" spc="54" dirty="0" smtClean="0">
                <a:solidFill>
                  <a:srgbClr val="50692D"/>
                </a:solidFill>
                <a:latin typeface="Lexend Deca"/>
                <a:ea typeface="Lexend Deca"/>
              </a:rPr>
              <a:t>Magazines</a:t>
            </a:r>
            <a:endParaRPr lang="en-US" sz="2700" spc="54" dirty="0">
              <a:solidFill>
                <a:srgbClr val="50692D"/>
              </a:solidFill>
              <a:latin typeface="Lexend Deca"/>
              <a:ea typeface="Lexend Deca"/>
            </a:endParaRPr>
          </a:p>
        </p:txBody>
      </p:sp>
      <p:sp>
        <p:nvSpPr>
          <p:cNvPr id="35" name="TextBox 35"/>
          <p:cNvSpPr txBox="1"/>
          <p:nvPr/>
        </p:nvSpPr>
        <p:spPr>
          <a:xfrm rot="-95235">
            <a:off x="4195859" y="7573170"/>
            <a:ext cx="4943722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700" spc="54" dirty="0" smtClean="0">
                <a:solidFill>
                  <a:srgbClr val="50692D"/>
                </a:solidFill>
                <a:latin typeface="Lexend Deca"/>
                <a:ea typeface="Lexend Deca"/>
              </a:rPr>
              <a:t>Beverage </a:t>
            </a:r>
            <a:r>
              <a:rPr lang="en-US" sz="2700" spc="54" dirty="0">
                <a:solidFill>
                  <a:srgbClr val="50692D"/>
                </a:solidFill>
                <a:latin typeface="Lexend Deca"/>
                <a:ea typeface="Lexend Deca"/>
              </a:rPr>
              <a:t>Cartons </a:t>
            </a:r>
          </a:p>
        </p:txBody>
      </p:sp>
      <p:sp>
        <p:nvSpPr>
          <p:cNvPr id="36" name="Freeform 36"/>
          <p:cNvSpPr/>
          <p:nvPr/>
        </p:nvSpPr>
        <p:spPr>
          <a:xfrm>
            <a:off x="10330207" y="7599713"/>
            <a:ext cx="553633" cy="553633"/>
          </a:xfrm>
          <a:custGeom>
            <a:avLst/>
            <a:gdLst/>
            <a:ahLst/>
            <a:cxnLst/>
            <a:rect l="l" t="t" r="r" b="b"/>
            <a:pathLst>
              <a:path w="553633" h="553633">
                <a:moveTo>
                  <a:pt x="0" y="0"/>
                </a:moveTo>
                <a:lnTo>
                  <a:pt x="553634" y="0"/>
                </a:lnTo>
                <a:lnTo>
                  <a:pt x="553634" y="553633"/>
                </a:lnTo>
                <a:lnTo>
                  <a:pt x="0" y="5536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D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39859" y="1478170"/>
            <a:ext cx="3468200" cy="1711159"/>
          </a:xfrm>
          <a:custGeom>
            <a:avLst/>
            <a:gdLst/>
            <a:ahLst/>
            <a:cxnLst/>
            <a:rect l="l" t="t" r="r" b="b"/>
            <a:pathLst>
              <a:path w="3468200" h="1711159">
                <a:moveTo>
                  <a:pt x="0" y="0"/>
                </a:moveTo>
                <a:lnTo>
                  <a:pt x="3468200" y="0"/>
                </a:lnTo>
                <a:lnTo>
                  <a:pt x="3468200" y="1711159"/>
                </a:lnTo>
                <a:lnTo>
                  <a:pt x="0" y="17111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905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2550416" y="2318587"/>
            <a:ext cx="2710849" cy="15162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4" name="Freeform 4"/>
          <p:cNvSpPr/>
          <p:nvPr/>
        </p:nvSpPr>
        <p:spPr>
          <a:xfrm>
            <a:off x="9055634" y="3232460"/>
            <a:ext cx="2841015" cy="1910582"/>
          </a:xfrm>
          <a:custGeom>
            <a:avLst/>
            <a:gdLst/>
            <a:ahLst/>
            <a:cxnLst/>
            <a:rect l="l" t="t" r="r" b="b"/>
            <a:pathLst>
              <a:path w="2841015" h="1910582">
                <a:moveTo>
                  <a:pt x="0" y="0"/>
                </a:moveTo>
                <a:lnTo>
                  <a:pt x="2841014" y="0"/>
                </a:lnTo>
                <a:lnTo>
                  <a:pt x="2841014" y="1910582"/>
                </a:lnTo>
                <a:lnTo>
                  <a:pt x="0" y="19105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10476221" y="4172588"/>
            <a:ext cx="1929291" cy="311845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6" name="Freeform 6"/>
          <p:cNvSpPr/>
          <p:nvPr/>
        </p:nvSpPr>
        <p:spPr>
          <a:xfrm>
            <a:off x="842100" y="5143500"/>
            <a:ext cx="3369739" cy="2278786"/>
          </a:xfrm>
          <a:custGeom>
            <a:avLst/>
            <a:gdLst/>
            <a:ahLst/>
            <a:cxnLst/>
            <a:rect l="l" t="t" r="r" b="b"/>
            <a:pathLst>
              <a:path w="3369739" h="2278786">
                <a:moveTo>
                  <a:pt x="0" y="0"/>
                </a:moveTo>
                <a:lnTo>
                  <a:pt x="3369738" y="0"/>
                </a:lnTo>
                <a:lnTo>
                  <a:pt x="3369738" y="2278786"/>
                </a:lnTo>
                <a:lnTo>
                  <a:pt x="0" y="22787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2576275" y="6092740"/>
            <a:ext cx="2159299" cy="379374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8" name="Freeform 8"/>
          <p:cNvSpPr/>
          <p:nvPr/>
        </p:nvSpPr>
        <p:spPr>
          <a:xfrm>
            <a:off x="9144000" y="7052721"/>
            <a:ext cx="1905309" cy="2334223"/>
          </a:xfrm>
          <a:custGeom>
            <a:avLst/>
            <a:gdLst/>
            <a:ahLst/>
            <a:cxnLst/>
            <a:rect l="l" t="t" r="r" b="b"/>
            <a:pathLst>
              <a:path w="1905309" h="2334223">
                <a:moveTo>
                  <a:pt x="0" y="0"/>
                </a:moveTo>
                <a:lnTo>
                  <a:pt x="1905309" y="0"/>
                </a:lnTo>
                <a:lnTo>
                  <a:pt x="1905309" y="2334223"/>
                </a:lnTo>
                <a:lnTo>
                  <a:pt x="0" y="23342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849538" y="1608831"/>
            <a:ext cx="5062095" cy="942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8"/>
              </a:lnSpc>
            </a:pPr>
            <a:r>
              <a:rPr lang="en-US" sz="2706" dirty="0" smtClean="0">
                <a:solidFill>
                  <a:srgbClr val="50692D"/>
                </a:solidFill>
                <a:latin typeface="Canva Sans"/>
              </a:rPr>
              <a:t>Remove </a:t>
            </a:r>
            <a:r>
              <a:rPr lang="en-US" sz="2706" dirty="0">
                <a:solidFill>
                  <a:srgbClr val="50692D"/>
                </a:solidFill>
                <a:latin typeface="Canva Sans"/>
              </a:rPr>
              <a:t>plastic film on window envelope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518350" y="4208742"/>
            <a:ext cx="5769650" cy="455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8"/>
              </a:lnSpc>
            </a:pPr>
            <a:r>
              <a:rPr lang="en-US" sz="2706" dirty="0" smtClean="0">
                <a:solidFill>
                  <a:srgbClr val="50692D"/>
                </a:solidFill>
                <a:latin typeface="Canva Sans"/>
              </a:rPr>
              <a:t>Remove </a:t>
            </a:r>
            <a:r>
              <a:rPr lang="en-US" sz="2706" dirty="0">
                <a:solidFill>
                  <a:srgbClr val="50692D"/>
                </a:solidFill>
                <a:latin typeface="Canva Sans"/>
              </a:rPr>
              <a:t>staples and rubber bands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303284" y="6024946"/>
            <a:ext cx="5290024" cy="943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8"/>
              </a:lnSpc>
            </a:pPr>
            <a:r>
              <a:rPr lang="en-US" sz="2706" dirty="0" smtClean="0">
                <a:solidFill>
                  <a:srgbClr val="50692D"/>
                </a:solidFill>
                <a:latin typeface="Canva Sans"/>
              </a:rPr>
              <a:t>Remove </a:t>
            </a:r>
            <a:r>
              <a:rPr lang="en-US" sz="2706" dirty="0">
                <a:solidFill>
                  <a:srgbClr val="50692D"/>
                </a:solidFill>
                <a:latin typeface="Canva Sans"/>
              </a:rPr>
              <a:t>plastic films on cartons</a:t>
            </a:r>
          </a:p>
        </p:txBody>
      </p:sp>
      <p:sp>
        <p:nvSpPr>
          <p:cNvPr id="12" name="AutoShape 12"/>
          <p:cNvSpPr/>
          <p:nvPr/>
        </p:nvSpPr>
        <p:spPr>
          <a:xfrm>
            <a:off x="10530478" y="7323105"/>
            <a:ext cx="1366170" cy="896728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3" name="TextBox 13"/>
          <p:cNvSpPr txBox="1"/>
          <p:nvPr/>
        </p:nvSpPr>
        <p:spPr>
          <a:xfrm>
            <a:off x="11896648" y="7607694"/>
            <a:ext cx="6319482" cy="942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8"/>
              </a:lnSpc>
            </a:pPr>
            <a:r>
              <a:rPr lang="en-US" sz="2706" dirty="0" smtClean="0">
                <a:solidFill>
                  <a:srgbClr val="50692D"/>
                </a:solidFill>
                <a:latin typeface="Canva Sans"/>
              </a:rPr>
              <a:t>Remove </a:t>
            </a:r>
            <a:r>
              <a:rPr lang="en-US" sz="2706" dirty="0">
                <a:solidFill>
                  <a:srgbClr val="50692D"/>
                </a:solidFill>
                <a:latin typeface="Canva Sans"/>
              </a:rPr>
              <a:t>ramie and plastic handles on paper bags</a:t>
            </a:r>
          </a:p>
        </p:txBody>
      </p:sp>
      <p:sp>
        <p:nvSpPr>
          <p:cNvPr id="14" name="Freeform 14"/>
          <p:cNvSpPr/>
          <p:nvPr/>
        </p:nvSpPr>
        <p:spPr>
          <a:xfrm>
            <a:off x="1794563" y="6584529"/>
            <a:ext cx="555952" cy="555952"/>
          </a:xfrm>
          <a:custGeom>
            <a:avLst/>
            <a:gdLst/>
            <a:ahLst/>
            <a:cxnLst/>
            <a:rect l="l" t="t" r="r" b="b"/>
            <a:pathLst>
              <a:path w="555952" h="555952">
                <a:moveTo>
                  <a:pt x="0" y="0"/>
                </a:moveTo>
                <a:lnTo>
                  <a:pt x="555952" y="0"/>
                </a:lnTo>
                <a:lnTo>
                  <a:pt x="555952" y="555952"/>
                </a:lnTo>
                <a:lnTo>
                  <a:pt x="0" y="5559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129815" y="6496769"/>
            <a:ext cx="555952" cy="555952"/>
          </a:xfrm>
          <a:custGeom>
            <a:avLst/>
            <a:gdLst/>
            <a:ahLst/>
            <a:cxnLst/>
            <a:rect l="l" t="t" r="r" b="b"/>
            <a:pathLst>
              <a:path w="555952" h="555952">
                <a:moveTo>
                  <a:pt x="0" y="0"/>
                </a:moveTo>
                <a:lnTo>
                  <a:pt x="555953" y="0"/>
                </a:lnTo>
                <a:lnTo>
                  <a:pt x="555953" y="555952"/>
                </a:lnTo>
                <a:lnTo>
                  <a:pt x="0" y="5559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809506" y="2071220"/>
            <a:ext cx="553633" cy="553633"/>
          </a:xfrm>
          <a:custGeom>
            <a:avLst/>
            <a:gdLst/>
            <a:ahLst/>
            <a:cxnLst/>
            <a:rect l="l" t="t" r="r" b="b"/>
            <a:pathLst>
              <a:path w="553633" h="553633">
                <a:moveTo>
                  <a:pt x="0" y="0"/>
                </a:moveTo>
                <a:lnTo>
                  <a:pt x="553634" y="0"/>
                </a:lnTo>
                <a:lnTo>
                  <a:pt x="553634" y="553633"/>
                </a:lnTo>
                <a:lnTo>
                  <a:pt x="0" y="5536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779180" y="924536"/>
            <a:ext cx="553633" cy="553633"/>
          </a:xfrm>
          <a:custGeom>
            <a:avLst/>
            <a:gdLst/>
            <a:ahLst/>
            <a:cxnLst/>
            <a:rect l="l" t="t" r="r" b="b"/>
            <a:pathLst>
              <a:path w="553633" h="553633">
                <a:moveTo>
                  <a:pt x="0" y="0"/>
                </a:moveTo>
                <a:lnTo>
                  <a:pt x="553634" y="0"/>
                </a:lnTo>
                <a:lnTo>
                  <a:pt x="553634" y="553634"/>
                </a:lnTo>
                <a:lnTo>
                  <a:pt x="0" y="5536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671480" y="8704667"/>
            <a:ext cx="553633" cy="553633"/>
          </a:xfrm>
          <a:custGeom>
            <a:avLst/>
            <a:gdLst/>
            <a:ahLst/>
            <a:cxnLst/>
            <a:rect l="l" t="t" r="r" b="b"/>
            <a:pathLst>
              <a:path w="553633" h="553633">
                <a:moveTo>
                  <a:pt x="0" y="0"/>
                </a:moveTo>
                <a:lnTo>
                  <a:pt x="553633" y="0"/>
                </a:lnTo>
                <a:lnTo>
                  <a:pt x="553633" y="553633"/>
                </a:lnTo>
                <a:lnTo>
                  <a:pt x="0" y="5536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4849538" y="3473414"/>
            <a:ext cx="553633" cy="553633"/>
          </a:xfrm>
          <a:custGeom>
            <a:avLst/>
            <a:gdLst/>
            <a:ahLst/>
            <a:cxnLst/>
            <a:rect l="l" t="t" r="r" b="b"/>
            <a:pathLst>
              <a:path w="553633" h="553633">
                <a:moveTo>
                  <a:pt x="0" y="0"/>
                </a:moveTo>
                <a:lnTo>
                  <a:pt x="553634" y="0"/>
                </a:lnTo>
                <a:lnTo>
                  <a:pt x="553634" y="553634"/>
                </a:lnTo>
                <a:lnTo>
                  <a:pt x="0" y="5536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0256129" y="357524"/>
            <a:ext cx="7922049" cy="915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920"/>
              </a:lnSpc>
            </a:pPr>
            <a:r>
              <a:rPr lang="en-US" sz="7604" dirty="0" smtClean="0">
                <a:solidFill>
                  <a:srgbClr val="50692D"/>
                </a:solidFill>
                <a:latin typeface="Canva Sans"/>
              </a:rPr>
              <a:t>Recycling </a:t>
            </a:r>
            <a:r>
              <a:rPr lang="en-US" sz="7604" dirty="0">
                <a:solidFill>
                  <a:srgbClr val="50692D"/>
                </a:solidFill>
                <a:latin typeface="Canva Sans Bold"/>
              </a:rPr>
              <a:t>paper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96295" y="7127352"/>
            <a:ext cx="12120605" cy="4143043"/>
          </a:xfrm>
          <a:custGeom>
            <a:avLst/>
            <a:gdLst/>
            <a:ahLst/>
            <a:cxnLst/>
            <a:rect l="l" t="t" r="r" b="b"/>
            <a:pathLst>
              <a:path w="12120605" h="4143043">
                <a:moveTo>
                  <a:pt x="0" y="0"/>
                </a:moveTo>
                <a:lnTo>
                  <a:pt x="12120605" y="0"/>
                </a:lnTo>
                <a:lnTo>
                  <a:pt x="12120605" y="4143044"/>
                </a:lnTo>
                <a:lnTo>
                  <a:pt x="0" y="41430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247212" y="1151833"/>
            <a:ext cx="8248699" cy="8237541"/>
            <a:chOff x="0" y="0"/>
            <a:chExt cx="10998265" cy="10983388"/>
          </a:xfrm>
        </p:grpSpPr>
        <p:sp>
          <p:nvSpPr>
            <p:cNvPr id="4" name="Freeform 4"/>
            <p:cNvSpPr/>
            <p:nvPr/>
          </p:nvSpPr>
          <p:spPr>
            <a:xfrm rot="3109354">
              <a:off x="1607714" y="1555999"/>
              <a:ext cx="7782837" cy="7871390"/>
            </a:xfrm>
            <a:custGeom>
              <a:avLst/>
              <a:gdLst/>
              <a:ahLst/>
              <a:cxnLst/>
              <a:rect l="l" t="t" r="r" b="b"/>
              <a:pathLst>
                <a:path w="7782837" h="7871390">
                  <a:moveTo>
                    <a:pt x="0" y="0"/>
                  </a:moveTo>
                  <a:lnTo>
                    <a:pt x="7782837" y="0"/>
                  </a:lnTo>
                  <a:lnTo>
                    <a:pt x="7782837" y="7871390"/>
                  </a:lnTo>
                  <a:lnTo>
                    <a:pt x="0" y="7871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233386">
              <a:off x="3889461" y="6041978"/>
              <a:ext cx="2513900" cy="2513900"/>
            </a:xfrm>
            <a:custGeom>
              <a:avLst/>
              <a:gdLst/>
              <a:ahLst/>
              <a:cxnLst/>
              <a:rect l="l" t="t" r="r" b="b"/>
              <a:pathLst>
                <a:path w="2513900" h="2513900">
                  <a:moveTo>
                    <a:pt x="0" y="0"/>
                  </a:moveTo>
                  <a:lnTo>
                    <a:pt x="2513900" y="0"/>
                  </a:lnTo>
                  <a:lnTo>
                    <a:pt x="2513900" y="2513900"/>
                  </a:lnTo>
                  <a:lnTo>
                    <a:pt x="0" y="2513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566418">
            <a:off x="6230441" y="2720744"/>
            <a:ext cx="1338632" cy="2353638"/>
          </a:xfrm>
          <a:custGeom>
            <a:avLst/>
            <a:gdLst/>
            <a:ahLst/>
            <a:cxnLst/>
            <a:rect l="l" t="t" r="r" b="b"/>
            <a:pathLst>
              <a:path w="1338632" h="2353638">
                <a:moveTo>
                  <a:pt x="0" y="0"/>
                </a:moveTo>
                <a:lnTo>
                  <a:pt x="1338632" y="0"/>
                </a:lnTo>
                <a:lnTo>
                  <a:pt x="1338632" y="2353638"/>
                </a:lnTo>
                <a:lnTo>
                  <a:pt x="0" y="23536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436662" y="3333208"/>
            <a:ext cx="2727711" cy="1835018"/>
            <a:chOff x="0" y="0"/>
            <a:chExt cx="3636948" cy="244669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48437" cy="1853988"/>
            </a:xfrm>
            <a:custGeom>
              <a:avLst/>
              <a:gdLst/>
              <a:ahLst/>
              <a:cxnLst/>
              <a:rect l="l" t="t" r="r" b="b"/>
              <a:pathLst>
                <a:path w="2548437" h="1853988">
                  <a:moveTo>
                    <a:pt x="0" y="0"/>
                  </a:moveTo>
                  <a:lnTo>
                    <a:pt x="2548437" y="0"/>
                  </a:lnTo>
                  <a:lnTo>
                    <a:pt x="2548437" y="1853988"/>
                  </a:lnTo>
                  <a:lnTo>
                    <a:pt x="0" y="18539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459926" y="735008"/>
              <a:ext cx="2177021" cy="1711683"/>
            </a:xfrm>
            <a:custGeom>
              <a:avLst/>
              <a:gdLst/>
              <a:ahLst/>
              <a:cxnLst/>
              <a:rect l="l" t="t" r="r" b="b"/>
              <a:pathLst>
                <a:path w="2177021" h="1711683">
                  <a:moveTo>
                    <a:pt x="0" y="0"/>
                  </a:moveTo>
                  <a:lnTo>
                    <a:pt x="2177022" y="0"/>
                  </a:lnTo>
                  <a:lnTo>
                    <a:pt x="2177022" y="1711683"/>
                  </a:lnTo>
                  <a:lnTo>
                    <a:pt x="0" y="1711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9635142" y="2881859"/>
            <a:ext cx="1953167" cy="2229006"/>
          </a:xfrm>
          <a:custGeom>
            <a:avLst/>
            <a:gdLst/>
            <a:ahLst/>
            <a:cxnLst/>
            <a:rect l="l" t="t" r="r" b="b"/>
            <a:pathLst>
              <a:path w="1953167" h="2229006">
                <a:moveTo>
                  <a:pt x="0" y="0"/>
                </a:moveTo>
                <a:lnTo>
                  <a:pt x="1953166" y="0"/>
                </a:lnTo>
                <a:lnTo>
                  <a:pt x="1953166" y="2229006"/>
                </a:lnTo>
                <a:lnTo>
                  <a:pt x="0" y="222900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163353" y="6921138"/>
            <a:ext cx="744069" cy="2254754"/>
          </a:xfrm>
          <a:custGeom>
            <a:avLst/>
            <a:gdLst/>
            <a:ahLst/>
            <a:cxnLst/>
            <a:rect l="l" t="t" r="r" b="b"/>
            <a:pathLst>
              <a:path w="744069" h="2254754">
                <a:moveTo>
                  <a:pt x="0" y="0"/>
                </a:moveTo>
                <a:lnTo>
                  <a:pt x="744068" y="0"/>
                </a:lnTo>
                <a:lnTo>
                  <a:pt x="744068" y="2254754"/>
                </a:lnTo>
                <a:lnTo>
                  <a:pt x="0" y="225475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908412" y="7630230"/>
            <a:ext cx="1326340" cy="1001387"/>
          </a:xfrm>
          <a:custGeom>
            <a:avLst/>
            <a:gdLst/>
            <a:ahLst/>
            <a:cxnLst/>
            <a:rect l="l" t="t" r="r" b="b"/>
            <a:pathLst>
              <a:path w="1326340" h="1001387">
                <a:moveTo>
                  <a:pt x="0" y="0"/>
                </a:moveTo>
                <a:lnTo>
                  <a:pt x="1326340" y="0"/>
                </a:lnTo>
                <a:lnTo>
                  <a:pt x="1326340" y="1001386"/>
                </a:lnTo>
                <a:lnTo>
                  <a:pt x="0" y="100138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28700" y="609376"/>
            <a:ext cx="11040759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36"/>
              </a:lnSpc>
            </a:pPr>
            <a:r>
              <a:rPr lang="en-US" sz="7604" dirty="0" smtClean="0">
                <a:solidFill>
                  <a:srgbClr val="839C5D"/>
                </a:solidFill>
                <a:latin typeface="Canva Sans"/>
              </a:rPr>
              <a:t>Recycling </a:t>
            </a:r>
            <a:r>
              <a:rPr lang="en-US" sz="7604" dirty="0">
                <a:solidFill>
                  <a:srgbClr val="50692D"/>
                </a:solidFill>
                <a:latin typeface="Canva Sans Bold"/>
              </a:rPr>
              <a:t>Metals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2488657"/>
            <a:ext cx="6271345" cy="517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spc="80" dirty="0" smtClean="0">
                <a:solidFill>
                  <a:srgbClr val="50692D"/>
                </a:solidFill>
              </a:rPr>
              <a:t>Recyclables</a:t>
            </a:r>
            <a:endParaRPr lang="en-US" sz="4000" spc="80" dirty="0">
              <a:solidFill>
                <a:srgbClr val="50692D"/>
              </a:solidFill>
              <a:latin typeface="Canva Sa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28700" y="6381388"/>
            <a:ext cx="6271345" cy="53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spc="80" dirty="0" smtClean="0">
                <a:solidFill>
                  <a:srgbClr val="ED1C24"/>
                </a:solidFill>
                <a:ea typeface="Canva Sans Bold"/>
              </a:rPr>
              <a:t>Non-recyclables</a:t>
            </a:r>
            <a:endParaRPr lang="en-US" sz="4000" spc="80" dirty="0">
              <a:solidFill>
                <a:srgbClr val="839C5D"/>
              </a:solidFill>
              <a:latin typeface="Canva Sans Bold"/>
              <a:ea typeface="Canva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875932" y="9501943"/>
            <a:ext cx="4065760" cy="349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2700" spc="54" dirty="0" smtClean="0">
                <a:solidFill>
                  <a:srgbClr val="50692D"/>
                </a:solidFill>
                <a:latin typeface="Canva Sans"/>
              </a:rPr>
              <a:t>Chemical </a:t>
            </a:r>
            <a:r>
              <a:rPr lang="en-US" sz="2700" spc="54" dirty="0">
                <a:solidFill>
                  <a:srgbClr val="50692D"/>
                </a:solidFill>
                <a:latin typeface="Canva Sans"/>
              </a:rPr>
              <a:t>Containers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13148" y="9501876"/>
            <a:ext cx="2636918" cy="349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2700" spc="54" dirty="0" smtClean="0">
                <a:solidFill>
                  <a:srgbClr val="50692D"/>
                </a:solidFill>
                <a:latin typeface="Canva Sans"/>
              </a:rPr>
              <a:t>Aerosol </a:t>
            </a:r>
            <a:r>
              <a:rPr lang="en-US" sz="2700" spc="54" dirty="0">
                <a:solidFill>
                  <a:srgbClr val="50692D"/>
                </a:solidFill>
                <a:latin typeface="Canva Sans"/>
              </a:rPr>
              <a:t>Cans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6210523" y="7108936"/>
            <a:ext cx="1378469" cy="2089938"/>
            <a:chOff x="0" y="0"/>
            <a:chExt cx="1837959" cy="2786584"/>
          </a:xfrm>
        </p:grpSpPr>
        <p:sp>
          <p:nvSpPr>
            <p:cNvPr id="19" name="Freeform 19"/>
            <p:cNvSpPr/>
            <p:nvPr/>
          </p:nvSpPr>
          <p:spPr>
            <a:xfrm>
              <a:off x="24145" y="0"/>
              <a:ext cx="1813813" cy="2786584"/>
            </a:xfrm>
            <a:custGeom>
              <a:avLst/>
              <a:gdLst/>
              <a:ahLst/>
              <a:cxnLst/>
              <a:rect l="l" t="t" r="r" b="b"/>
              <a:pathLst>
                <a:path w="1813813" h="2786584">
                  <a:moveTo>
                    <a:pt x="0" y="0"/>
                  </a:moveTo>
                  <a:lnTo>
                    <a:pt x="1813814" y="0"/>
                  </a:lnTo>
                  <a:lnTo>
                    <a:pt x="1813814" y="2786584"/>
                  </a:lnTo>
                  <a:lnTo>
                    <a:pt x="0" y="27865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918860"/>
              <a:ext cx="1768454" cy="1335182"/>
            </a:xfrm>
            <a:custGeom>
              <a:avLst/>
              <a:gdLst/>
              <a:ahLst/>
              <a:cxnLst/>
              <a:rect l="l" t="t" r="r" b="b"/>
              <a:pathLst>
                <a:path w="1768454" h="1335182">
                  <a:moveTo>
                    <a:pt x="0" y="0"/>
                  </a:moveTo>
                  <a:lnTo>
                    <a:pt x="1768454" y="0"/>
                  </a:lnTo>
                  <a:lnTo>
                    <a:pt x="1768454" y="1335182"/>
                  </a:lnTo>
                  <a:lnTo>
                    <a:pt x="0" y="1335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5413291" y="5366023"/>
            <a:ext cx="2317338" cy="349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2700" spc="54" dirty="0" smtClean="0">
                <a:solidFill>
                  <a:srgbClr val="50692D"/>
                </a:solidFill>
                <a:latin typeface="Canva Sans"/>
              </a:rPr>
              <a:t>Iron </a:t>
            </a:r>
            <a:r>
              <a:rPr lang="en-US" sz="2700" spc="54" dirty="0">
                <a:solidFill>
                  <a:srgbClr val="50692D"/>
                </a:solidFill>
                <a:latin typeface="Canva Sans"/>
              </a:rPr>
              <a:t>Cans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80563" y="5366023"/>
            <a:ext cx="3299476" cy="349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2700" spc="54" dirty="0" smtClean="0">
                <a:solidFill>
                  <a:srgbClr val="50692D"/>
                </a:solidFill>
                <a:latin typeface="Canva Sans"/>
              </a:rPr>
              <a:t>Aluminum </a:t>
            </a:r>
            <a:r>
              <a:rPr lang="en-US" sz="2700" spc="54" dirty="0">
                <a:solidFill>
                  <a:srgbClr val="50692D"/>
                </a:solidFill>
                <a:latin typeface="Canva Sans"/>
              </a:rPr>
              <a:t>Cans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795584" y="5366023"/>
            <a:ext cx="2088255" cy="349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2700" spc="54" dirty="0" smtClean="0">
                <a:solidFill>
                  <a:srgbClr val="50692D"/>
                </a:solidFill>
                <a:latin typeface="Canva Sans"/>
              </a:rPr>
              <a:t>Cookware</a:t>
            </a:r>
            <a:endParaRPr lang="en-US" sz="2700" spc="54" dirty="0">
              <a:solidFill>
                <a:srgbClr val="50692D"/>
              </a:solidFill>
              <a:latin typeface="Canva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97957" y="4178454"/>
            <a:ext cx="2719286" cy="1978281"/>
          </a:xfrm>
          <a:custGeom>
            <a:avLst/>
            <a:gdLst/>
            <a:ahLst/>
            <a:cxnLst/>
            <a:rect l="l" t="t" r="r" b="b"/>
            <a:pathLst>
              <a:path w="2719286" h="1978281">
                <a:moveTo>
                  <a:pt x="0" y="0"/>
                </a:moveTo>
                <a:lnTo>
                  <a:pt x="2719286" y="0"/>
                </a:lnTo>
                <a:lnTo>
                  <a:pt x="2719286" y="1978281"/>
                </a:lnTo>
                <a:lnTo>
                  <a:pt x="0" y="19782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07446" y="7209619"/>
            <a:ext cx="2275060" cy="2413857"/>
          </a:xfrm>
          <a:custGeom>
            <a:avLst/>
            <a:gdLst/>
            <a:ahLst/>
            <a:cxnLst/>
            <a:rect l="l" t="t" r="r" b="b"/>
            <a:pathLst>
              <a:path w="2275060" h="2413857">
                <a:moveTo>
                  <a:pt x="0" y="0"/>
                </a:moveTo>
                <a:lnTo>
                  <a:pt x="2275060" y="0"/>
                </a:lnTo>
                <a:lnTo>
                  <a:pt x="2275060" y="2413856"/>
                </a:lnTo>
                <a:lnTo>
                  <a:pt x="0" y="24138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199496">
            <a:off x="835112" y="868998"/>
            <a:ext cx="1230455" cy="2757322"/>
          </a:xfrm>
          <a:custGeom>
            <a:avLst/>
            <a:gdLst/>
            <a:ahLst/>
            <a:cxnLst/>
            <a:rect l="l" t="t" r="r" b="b"/>
            <a:pathLst>
              <a:path w="1230455" h="2757322">
                <a:moveTo>
                  <a:pt x="0" y="0"/>
                </a:moveTo>
                <a:lnTo>
                  <a:pt x="1230455" y="0"/>
                </a:lnTo>
                <a:lnTo>
                  <a:pt x="1230455" y="2757322"/>
                </a:lnTo>
                <a:lnTo>
                  <a:pt x="0" y="27573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109354">
            <a:off x="13070495" y="181836"/>
            <a:ext cx="5648634" cy="5712904"/>
          </a:xfrm>
          <a:custGeom>
            <a:avLst/>
            <a:gdLst/>
            <a:ahLst/>
            <a:cxnLst/>
            <a:rect l="l" t="t" r="r" b="b"/>
            <a:pathLst>
              <a:path w="5648634" h="5712904">
                <a:moveTo>
                  <a:pt x="0" y="0"/>
                </a:moveTo>
                <a:lnTo>
                  <a:pt x="5648634" y="0"/>
                </a:lnTo>
                <a:lnTo>
                  <a:pt x="5648634" y="5712904"/>
                </a:lnTo>
                <a:lnTo>
                  <a:pt x="0" y="57129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33386">
            <a:off x="14726543" y="3437674"/>
            <a:ext cx="1824541" cy="1824541"/>
          </a:xfrm>
          <a:custGeom>
            <a:avLst/>
            <a:gdLst/>
            <a:ahLst/>
            <a:cxnLst/>
            <a:rect l="l" t="t" r="r" b="b"/>
            <a:pathLst>
              <a:path w="1824541" h="1824541">
                <a:moveTo>
                  <a:pt x="0" y="0"/>
                </a:moveTo>
                <a:lnTo>
                  <a:pt x="1824541" y="0"/>
                </a:lnTo>
                <a:lnTo>
                  <a:pt x="1824541" y="1824541"/>
                </a:lnTo>
                <a:lnTo>
                  <a:pt x="0" y="18245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260318" y="1777759"/>
            <a:ext cx="9287030" cy="8509241"/>
          </a:xfrm>
          <a:custGeom>
            <a:avLst/>
            <a:gdLst/>
            <a:ahLst/>
            <a:cxnLst/>
            <a:rect l="l" t="t" r="r" b="b"/>
            <a:pathLst>
              <a:path w="9287030" h="8509241">
                <a:moveTo>
                  <a:pt x="0" y="0"/>
                </a:moveTo>
                <a:lnTo>
                  <a:pt x="9287030" y="0"/>
                </a:lnTo>
                <a:lnTo>
                  <a:pt x="9287030" y="8509241"/>
                </a:lnTo>
                <a:lnTo>
                  <a:pt x="0" y="85092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52000"/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7323922" y="323061"/>
            <a:ext cx="3159823" cy="4114800"/>
          </a:xfrm>
          <a:custGeom>
            <a:avLst/>
            <a:gdLst/>
            <a:ahLst/>
            <a:cxnLst/>
            <a:rect l="l" t="t" r="r" b="b"/>
            <a:pathLst>
              <a:path w="3159823" h="4114800">
                <a:moveTo>
                  <a:pt x="0" y="0"/>
                </a:moveTo>
                <a:lnTo>
                  <a:pt x="3159823" y="0"/>
                </a:lnTo>
                <a:lnTo>
                  <a:pt x="31598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118368" y="9419199"/>
            <a:ext cx="641248" cy="641248"/>
          </a:xfrm>
          <a:custGeom>
            <a:avLst/>
            <a:gdLst/>
            <a:ahLst/>
            <a:cxnLst/>
            <a:rect l="l" t="t" r="r" b="b"/>
            <a:pathLst>
              <a:path w="641248" h="641248">
                <a:moveTo>
                  <a:pt x="0" y="0"/>
                </a:moveTo>
                <a:lnTo>
                  <a:pt x="641248" y="0"/>
                </a:lnTo>
                <a:lnTo>
                  <a:pt x="641248" y="641248"/>
                </a:lnTo>
                <a:lnTo>
                  <a:pt x="0" y="64124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438992" y="8020932"/>
            <a:ext cx="629049" cy="629049"/>
          </a:xfrm>
          <a:custGeom>
            <a:avLst/>
            <a:gdLst/>
            <a:ahLst/>
            <a:cxnLst/>
            <a:rect l="l" t="t" r="r" b="b"/>
            <a:pathLst>
              <a:path w="629049" h="629049">
                <a:moveTo>
                  <a:pt x="0" y="0"/>
                </a:moveTo>
                <a:lnTo>
                  <a:pt x="629048" y="0"/>
                </a:lnTo>
                <a:lnTo>
                  <a:pt x="629048" y="629049"/>
                </a:lnTo>
                <a:lnTo>
                  <a:pt x="0" y="62904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49635" y="6891499"/>
            <a:ext cx="612277" cy="612277"/>
          </a:xfrm>
          <a:custGeom>
            <a:avLst/>
            <a:gdLst/>
            <a:ahLst/>
            <a:cxnLst/>
            <a:rect l="l" t="t" r="r" b="b"/>
            <a:pathLst>
              <a:path w="612277" h="612277">
                <a:moveTo>
                  <a:pt x="0" y="0"/>
                </a:moveTo>
                <a:lnTo>
                  <a:pt x="612278" y="0"/>
                </a:lnTo>
                <a:lnTo>
                  <a:pt x="612278" y="612277"/>
                </a:lnTo>
                <a:lnTo>
                  <a:pt x="0" y="61227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162602" y="5776137"/>
            <a:ext cx="612277" cy="612277"/>
          </a:xfrm>
          <a:custGeom>
            <a:avLst/>
            <a:gdLst/>
            <a:ahLst/>
            <a:cxnLst/>
            <a:rect l="l" t="t" r="r" b="b"/>
            <a:pathLst>
              <a:path w="612277" h="612277">
                <a:moveTo>
                  <a:pt x="0" y="0"/>
                </a:moveTo>
                <a:lnTo>
                  <a:pt x="612277" y="0"/>
                </a:lnTo>
                <a:lnTo>
                  <a:pt x="612277" y="612277"/>
                </a:lnTo>
                <a:lnTo>
                  <a:pt x="0" y="61227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287533" y="4739775"/>
            <a:ext cx="587199" cy="587199"/>
          </a:xfrm>
          <a:custGeom>
            <a:avLst/>
            <a:gdLst/>
            <a:ahLst/>
            <a:cxnLst/>
            <a:rect l="l" t="t" r="r" b="b"/>
            <a:pathLst>
              <a:path w="587199" h="587199">
                <a:moveTo>
                  <a:pt x="0" y="0"/>
                </a:moveTo>
                <a:lnTo>
                  <a:pt x="587199" y="0"/>
                </a:lnTo>
                <a:lnTo>
                  <a:pt x="587199" y="587199"/>
                </a:lnTo>
                <a:lnTo>
                  <a:pt x="0" y="58719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5949635" y="9500759"/>
            <a:ext cx="5540176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15"/>
              </a:lnSpc>
            </a:pPr>
            <a:r>
              <a:rPr lang="en-US" sz="3599" spc="71" dirty="0" smtClean="0">
                <a:solidFill>
                  <a:srgbClr val="50692D"/>
                </a:solidFill>
                <a:latin typeface="Canva Sans"/>
              </a:rPr>
              <a:t>Empty </a:t>
            </a:r>
            <a:r>
              <a:rPr lang="en-US" sz="3599" spc="71" dirty="0">
                <a:solidFill>
                  <a:srgbClr val="50692D"/>
                </a:solidFill>
                <a:latin typeface="Canva Sans"/>
              </a:rPr>
              <a:t>metal containers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208182" y="8163732"/>
            <a:ext cx="5350519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7"/>
              </a:lnSpc>
            </a:pPr>
            <a:r>
              <a:rPr lang="en-US" sz="3299" spc="65" dirty="0" smtClean="0">
                <a:solidFill>
                  <a:srgbClr val="50692D"/>
                </a:solidFill>
                <a:latin typeface="Canva Sans"/>
              </a:rPr>
              <a:t>Remove </a:t>
            </a:r>
            <a:r>
              <a:rPr lang="en-US" sz="3299" spc="65" dirty="0">
                <a:solidFill>
                  <a:srgbClr val="50692D"/>
                </a:solidFill>
                <a:latin typeface="Canva Sans"/>
              </a:rPr>
              <a:t>non-metal parts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795381" y="7012821"/>
            <a:ext cx="4031112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27"/>
              </a:lnSpc>
            </a:pPr>
            <a:r>
              <a:rPr lang="en-US" sz="3299" u="none" strike="noStrike" spc="65" dirty="0" smtClean="0">
                <a:solidFill>
                  <a:srgbClr val="50692D"/>
                </a:solidFill>
                <a:latin typeface="Canva Sans"/>
              </a:rPr>
              <a:t>Waste </a:t>
            </a:r>
            <a:r>
              <a:rPr lang="en-US" sz="3299" u="none" strike="noStrike" spc="65" dirty="0">
                <a:solidFill>
                  <a:srgbClr val="50692D"/>
                </a:solidFill>
                <a:latin typeface="Canva Sans"/>
              </a:rPr>
              <a:t>sorting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966823" y="5882929"/>
            <a:ext cx="4916321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27"/>
              </a:lnSpc>
            </a:pPr>
            <a:r>
              <a:rPr lang="en-US" sz="3300" spc="66" dirty="0" smtClean="0">
                <a:solidFill>
                  <a:srgbClr val="50692D"/>
                </a:solidFill>
                <a:latin typeface="Canva Sans"/>
              </a:rPr>
              <a:t>Rinse </a:t>
            </a:r>
            <a:r>
              <a:rPr lang="en-US" sz="3300" spc="66" dirty="0">
                <a:solidFill>
                  <a:srgbClr val="50692D"/>
                </a:solidFill>
                <a:latin typeface="Canva Sans"/>
              </a:rPr>
              <a:t>metal containers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859265" y="4793088"/>
            <a:ext cx="4878540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94"/>
              </a:lnSpc>
            </a:pPr>
            <a:r>
              <a:rPr lang="en-US" sz="3200" spc="66" dirty="0" smtClean="0">
                <a:solidFill>
                  <a:srgbClr val="50692D"/>
                </a:solidFill>
                <a:latin typeface="Canva Sans"/>
              </a:rPr>
              <a:t>Flatten </a:t>
            </a:r>
            <a:r>
              <a:rPr lang="en-US" sz="3200" spc="66" dirty="0">
                <a:solidFill>
                  <a:srgbClr val="50692D"/>
                </a:solidFill>
                <a:latin typeface="Canva Sans"/>
              </a:rPr>
              <a:t>aluminum cans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D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65439" y="369463"/>
            <a:ext cx="13144969" cy="9267203"/>
          </a:xfrm>
          <a:custGeom>
            <a:avLst/>
            <a:gdLst/>
            <a:ahLst/>
            <a:cxnLst/>
            <a:rect l="l" t="t" r="r" b="b"/>
            <a:pathLst>
              <a:path w="13144969" h="9267203">
                <a:moveTo>
                  <a:pt x="0" y="0"/>
                </a:moveTo>
                <a:lnTo>
                  <a:pt x="13144969" y="0"/>
                </a:lnTo>
                <a:lnTo>
                  <a:pt x="13144969" y="9267203"/>
                </a:lnTo>
                <a:lnTo>
                  <a:pt x="0" y="92672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2302">
            <a:off x="2434588" y="7107667"/>
            <a:ext cx="2696137" cy="3631161"/>
          </a:xfrm>
          <a:custGeom>
            <a:avLst/>
            <a:gdLst/>
            <a:ahLst/>
            <a:cxnLst/>
            <a:rect l="l" t="t" r="r" b="b"/>
            <a:pathLst>
              <a:path w="2696137" h="3631161">
                <a:moveTo>
                  <a:pt x="0" y="0"/>
                </a:moveTo>
                <a:lnTo>
                  <a:pt x="2696136" y="0"/>
                </a:lnTo>
                <a:lnTo>
                  <a:pt x="2696136" y="3631161"/>
                </a:lnTo>
                <a:lnTo>
                  <a:pt x="0" y="36311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92709">
            <a:off x="513667" y="620193"/>
            <a:ext cx="2792513" cy="2838641"/>
          </a:xfrm>
          <a:custGeom>
            <a:avLst/>
            <a:gdLst/>
            <a:ahLst/>
            <a:cxnLst/>
            <a:rect l="l" t="t" r="r" b="b"/>
            <a:pathLst>
              <a:path w="2792513" h="2838641">
                <a:moveTo>
                  <a:pt x="0" y="0"/>
                </a:moveTo>
                <a:lnTo>
                  <a:pt x="2792513" y="0"/>
                </a:lnTo>
                <a:lnTo>
                  <a:pt x="2792513" y="2838641"/>
                </a:lnTo>
                <a:lnTo>
                  <a:pt x="0" y="28386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05561" y="5143500"/>
            <a:ext cx="555952" cy="555952"/>
          </a:xfrm>
          <a:custGeom>
            <a:avLst/>
            <a:gdLst/>
            <a:ahLst/>
            <a:cxnLst/>
            <a:rect l="l" t="t" r="r" b="b"/>
            <a:pathLst>
              <a:path w="555952" h="555952">
                <a:moveTo>
                  <a:pt x="0" y="0"/>
                </a:moveTo>
                <a:lnTo>
                  <a:pt x="555952" y="0"/>
                </a:lnTo>
                <a:lnTo>
                  <a:pt x="555952" y="555952"/>
                </a:lnTo>
                <a:lnTo>
                  <a:pt x="0" y="5559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948712" y="8645271"/>
            <a:ext cx="555952" cy="555952"/>
          </a:xfrm>
          <a:custGeom>
            <a:avLst/>
            <a:gdLst/>
            <a:ahLst/>
            <a:cxnLst/>
            <a:rect l="l" t="t" r="r" b="b"/>
            <a:pathLst>
              <a:path w="555952" h="555952">
                <a:moveTo>
                  <a:pt x="0" y="0"/>
                </a:moveTo>
                <a:lnTo>
                  <a:pt x="555952" y="0"/>
                </a:lnTo>
                <a:lnTo>
                  <a:pt x="555952" y="555953"/>
                </a:lnTo>
                <a:lnTo>
                  <a:pt x="0" y="5559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110408" y="1904118"/>
            <a:ext cx="553633" cy="553633"/>
          </a:xfrm>
          <a:custGeom>
            <a:avLst/>
            <a:gdLst/>
            <a:ahLst/>
            <a:cxnLst/>
            <a:rect l="l" t="t" r="r" b="b"/>
            <a:pathLst>
              <a:path w="553633" h="553633">
                <a:moveTo>
                  <a:pt x="0" y="0"/>
                </a:moveTo>
                <a:lnTo>
                  <a:pt x="553633" y="0"/>
                </a:lnTo>
                <a:lnTo>
                  <a:pt x="553633" y="553633"/>
                </a:lnTo>
                <a:lnTo>
                  <a:pt x="0" y="5536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092861" y="2602795"/>
            <a:ext cx="2409480" cy="1457735"/>
          </a:xfrm>
          <a:custGeom>
            <a:avLst/>
            <a:gdLst/>
            <a:ahLst/>
            <a:cxnLst/>
            <a:rect l="l" t="t" r="r" b="b"/>
            <a:pathLst>
              <a:path w="2409480" h="1457735">
                <a:moveTo>
                  <a:pt x="0" y="0"/>
                </a:moveTo>
                <a:lnTo>
                  <a:pt x="2409480" y="0"/>
                </a:lnTo>
                <a:lnTo>
                  <a:pt x="2409480" y="1457735"/>
                </a:lnTo>
                <a:lnTo>
                  <a:pt x="0" y="14577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404350" y="3984330"/>
            <a:ext cx="1721024" cy="1978189"/>
          </a:xfrm>
          <a:custGeom>
            <a:avLst/>
            <a:gdLst/>
            <a:ahLst/>
            <a:cxnLst/>
            <a:rect l="l" t="t" r="r" b="b"/>
            <a:pathLst>
              <a:path w="1721024" h="1978189">
                <a:moveTo>
                  <a:pt x="0" y="0"/>
                </a:moveTo>
                <a:lnTo>
                  <a:pt x="1721025" y="0"/>
                </a:lnTo>
                <a:lnTo>
                  <a:pt x="1721025" y="1978189"/>
                </a:lnTo>
                <a:lnTo>
                  <a:pt x="0" y="19781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4260459">
            <a:off x="13491262" y="4282572"/>
            <a:ext cx="2914899" cy="455453"/>
          </a:xfrm>
          <a:custGeom>
            <a:avLst/>
            <a:gdLst/>
            <a:ahLst/>
            <a:cxnLst/>
            <a:rect l="l" t="t" r="r" b="b"/>
            <a:pathLst>
              <a:path w="2914899" h="455453">
                <a:moveTo>
                  <a:pt x="0" y="0"/>
                </a:moveTo>
                <a:lnTo>
                  <a:pt x="2914899" y="0"/>
                </a:lnTo>
                <a:lnTo>
                  <a:pt x="2914899" y="455453"/>
                </a:lnTo>
                <a:lnTo>
                  <a:pt x="0" y="4554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178060" y="5234114"/>
            <a:ext cx="4239083" cy="2432174"/>
          </a:xfrm>
          <a:custGeom>
            <a:avLst/>
            <a:gdLst/>
            <a:ahLst/>
            <a:cxnLst/>
            <a:rect l="l" t="t" r="r" b="b"/>
            <a:pathLst>
              <a:path w="4239083" h="2432174">
                <a:moveTo>
                  <a:pt x="0" y="0"/>
                </a:moveTo>
                <a:lnTo>
                  <a:pt x="4239083" y="0"/>
                </a:lnTo>
                <a:lnTo>
                  <a:pt x="4239083" y="2432173"/>
                </a:lnTo>
                <a:lnTo>
                  <a:pt x="0" y="243217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143014" y="4028306"/>
            <a:ext cx="720495" cy="1934214"/>
          </a:xfrm>
          <a:custGeom>
            <a:avLst/>
            <a:gdLst/>
            <a:ahLst/>
            <a:cxnLst/>
            <a:rect l="l" t="t" r="r" b="b"/>
            <a:pathLst>
              <a:path w="720495" h="1934214">
                <a:moveTo>
                  <a:pt x="0" y="0"/>
                </a:moveTo>
                <a:lnTo>
                  <a:pt x="720495" y="0"/>
                </a:lnTo>
                <a:lnTo>
                  <a:pt x="720495" y="1934213"/>
                </a:lnTo>
                <a:lnTo>
                  <a:pt x="0" y="193421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989494" y="4172738"/>
            <a:ext cx="1080580" cy="1789781"/>
          </a:xfrm>
          <a:custGeom>
            <a:avLst/>
            <a:gdLst/>
            <a:ahLst/>
            <a:cxnLst/>
            <a:rect l="l" t="t" r="r" b="b"/>
            <a:pathLst>
              <a:path w="1080580" h="1789781">
                <a:moveTo>
                  <a:pt x="0" y="0"/>
                </a:moveTo>
                <a:lnTo>
                  <a:pt x="1080581" y="0"/>
                </a:lnTo>
                <a:lnTo>
                  <a:pt x="1080581" y="1789781"/>
                </a:lnTo>
                <a:lnTo>
                  <a:pt x="0" y="178978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4678909" y="1022458"/>
            <a:ext cx="9188726" cy="1053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60"/>
              </a:lnSpc>
            </a:pPr>
            <a:r>
              <a:rPr lang="en-US" sz="8000" dirty="0" smtClean="0">
                <a:solidFill>
                  <a:srgbClr val="50692D"/>
                </a:solidFill>
                <a:latin typeface="Canva Sans"/>
              </a:rPr>
              <a:t>Other Recyclables</a:t>
            </a:r>
            <a:endParaRPr lang="en-US" sz="8000" dirty="0">
              <a:solidFill>
                <a:srgbClr val="50692D"/>
              </a:solidFill>
              <a:latin typeface="Canva San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420158" y="4239905"/>
            <a:ext cx="4347971" cy="349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2700" spc="54" dirty="0" smtClean="0">
                <a:solidFill>
                  <a:srgbClr val="50692D"/>
                </a:solidFill>
                <a:latin typeface="Canva Sans"/>
              </a:rPr>
              <a:t>Rechargeable </a:t>
            </a:r>
            <a:r>
              <a:rPr lang="en-US" sz="2700" spc="54" dirty="0">
                <a:solidFill>
                  <a:srgbClr val="50692D"/>
                </a:solidFill>
                <a:latin typeface="Canva Sans"/>
              </a:rPr>
              <a:t>Batteries</a:t>
            </a:r>
            <a:endParaRPr lang="en-US" sz="2700" spc="54" dirty="0">
              <a:solidFill>
                <a:srgbClr val="50692D"/>
              </a:solidFill>
              <a:latin typeface="Canva Sans"/>
              <a:hlinkClick r:id="rId23" tooltip="https://www.wastereduction.gov.hk/en-hk/one-stop-shop/rechargeable-batterie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494109" y="7856219"/>
            <a:ext cx="5606985" cy="1041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2700" spc="54" dirty="0" smtClean="0">
                <a:solidFill>
                  <a:srgbClr val="50692D"/>
                </a:solidFill>
                <a:latin typeface="Canva Sans"/>
              </a:rPr>
              <a:t>Regulated </a:t>
            </a:r>
            <a:r>
              <a:rPr lang="en-US" sz="2700" spc="54" dirty="0">
                <a:solidFill>
                  <a:srgbClr val="50692D"/>
                </a:solidFill>
                <a:latin typeface="Canva Sans"/>
              </a:rPr>
              <a:t>Electrical Equipment &amp; </a:t>
            </a:r>
          </a:p>
          <a:p>
            <a:pPr algn="ctr">
              <a:lnSpc>
                <a:spcPts val="2700"/>
              </a:lnSpc>
            </a:pPr>
            <a:r>
              <a:rPr lang="en-US" sz="2700" spc="54" dirty="0">
                <a:solidFill>
                  <a:srgbClr val="50692D"/>
                </a:solidFill>
                <a:latin typeface="Canva Sans"/>
              </a:rPr>
              <a:t>Small Electrical Appliances</a:t>
            </a:r>
            <a:endParaRPr lang="en-US" sz="2700" spc="54" dirty="0">
              <a:solidFill>
                <a:srgbClr val="50692D"/>
              </a:solidFill>
              <a:latin typeface="Canva Sans"/>
              <a:hlinkClick r:id="rId24" tooltip="https://www.wastereduction.gov.hk/en-hk/one-stop-shop/small-electrical-appliance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796597" y="6416594"/>
            <a:ext cx="2413677" cy="349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2700" spc="54" dirty="0" smtClean="0">
                <a:solidFill>
                  <a:srgbClr val="50692D"/>
                </a:solidFill>
                <a:latin typeface="Canva Sans"/>
              </a:rPr>
              <a:t>Glass </a:t>
            </a:r>
            <a:r>
              <a:rPr lang="en-US" sz="2700" spc="54" dirty="0">
                <a:solidFill>
                  <a:srgbClr val="50692D"/>
                </a:solidFill>
                <a:latin typeface="Canva Sans"/>
              </a:rPr>
              <a:t>Bottles</a:t>
            </a:r>
            <a:endParaRPr lang="en-US" sz="2700" spc="54" dirty="0">
              <a:solidFill>
                <a:srgbClr val="50692D"/>
              </a:solidFill>
              <a:latin typeface="Canva Sans"/>
              <a:hlinkClick r:id="rId25" tooltip="https://www.wastereduction.gov.hk/en-hk/one-stop-shop/glass-bottle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2115035" y="6423835"/>
            <a:ext cx="3505200" cy="695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00"/>
              </a:lnSpc>
              <a:spcBef>
                <a:spcPct val="0"/>
              </a:spcBef>
            </a:pPr>
            <a:r>
              <a:rPr lang="en-US" sz="2700" strike="noStrike" spc="54" dirty="0" smtClean="0">
                <a:solidFill>
                  <a:srgbClr val="50692D"/>
                </a:solidFill>
                <a:latin typeface="Canva Sans"/>
              </a:rPr>
              <a:t>Fluorescent </a:t>
            </a:r>
            <a:r>
              <a:rPr lang="en-US" sz="2700" strike="noStrike" spc="54" dirty="0">
                <a:solidFill>
                  <a:srgbClr val="50692D"/>
                </a:solidFill>
                <a:latin typeface="Canva Sans"/>
              </a:rPr>
              <a:t>Lamps and Tubes</a:t>
            </a:r>
            <a:endParaRPr lang="en-US" sz="2700" strike="noStrike" spc="54" dirty="0">
              <a:solidFill>
                <a:srgbClr val="50692D"/>
              </a:solidFill>
              <a:latin typeface="Canva Sans"/>
              <a:hlinkClick r:id="rId26" tooltip="https://www.wastereduction.gov.hk/en-hk/one-stop-shop/fluorescent-lamps-and-tube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3249922" y="7327687"/>
            <a:ext cx="7315200" cy="3271889"/>
          </a:xfrm>
          <a:custGeom>
            <a:avLst/>
            <a:gdLst/>
            <a:ahLst/>
            <a:cxnLst/>
            <a:rect l="l" t="t" r="r" b="b"/>
            <a:pathLst>
              <a:path w="7315200" h="3271889">
                <a:moveTo>
                  <a:pt x="7315200" y="0"/>
                </a:moveTo>
                <a:lnTo>
                  <a:pt x="0" y="0"/>
                </a:lnTo>
                <a:lnTo>
                  <a:pt x="0" y="3271890"/>
                </a:lnTo>
                <a:lnTo>
                  <a:pt x="7315200" y="3271890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82242" y="978423"/>
            <a:ext cx="3219648" cy="1293713"/>
          </a:xfrm>
          <a:custGeom>
            <a:avLst/>
            <a:gdLst/>
            <a:ahLst/>
            <a:cxnLst/>
            <a:rect l="l" t="t" r="r" b="b"/>
            <a:pathLst>
              <a:path w="3219648" h="1293713">
                <a:moveTo>
                  <a:pt x="0" y="0"/>
                </a:moveTo>
                <a:lnTo>
                  <a:pt x="3219649" y="0"/>
                </a:lnTo>
                <a:lnTo>
                  <a:pt x="3219649" y="1293713"/>
                </a:lnTo>
                <a:lnTo>
                  <a:pt x="0" y="12937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783880" y="2427098"/>
            <a:ext cx="2991490" cy="1202035"/>
          </a:xfrm>
          <a:custGeom>
            <a:avLst/>
            <a:gdLst/>
            <a:ahLst/>
            <a:cxnLst/>
            <a:rect l="l" t="t" r="r" b="b"/>
            <a:pathLst>
              <a:path w="2991490" h="1202035">
                <a:moveTo>
                  <a:pt x="0" y="0"/>
                </a:moveTo>
                <a:lnTo>
                  <a:pt x="2991491" y="0"/>
                </a:lnTo>
                <a:lnTo>
                  <a:pt x="2991491" y="1202036"/>
                </a:lnTo>
                <a:lnTo>
                  <a:pt x="0" y="12020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9064" y="3629134"/>
            <a:ext cx="5058366" cy="6802204"/>
          </a:xfrm>
          <a:custGeom>
            <a:avLst/>
            <a:gdLst/>
            <a:ahLst/>
            <a:cxnLst/>
            <a:rect l="l" t="t" r="r" b="b"/>
            <a:pathLst>
              <a:path w="5058366" h="6802204">
                <a:moveTo>
                  <a:pt x="0" y="0"/>
                </a:moveTo>
                <a:lnTo>
                  <a:pt x="5058366" y="0"/>
                </a:lnTo>
                <a:lnTo>
                  <a:pt x="5058366" y="6802204"/>
                </a:lnTo>
                <a:lnTo>
                  <a:pt x="0" y="68022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3344593"/>
            <a:ext cx="7678549" cy="5125431"/>
          </a:xfrm>
          <a:custGeom>
            <a:avLst/>
            <a:gdLst/>
            <a:ahLst/>
            <a:cxnLst/>
            <a:rect l="l" t="t" r="r" b="b"/>
            <a:pathLst>
              <a:path w="7678549" h="5125431">
                <a:moveTo>
                  <a:pt x="0" y="0"/>
                </a:moveTo>
                <a:lnTo>
                  <a:pt x="7678549" y="0"/>
                </a:lnTo>
                <a:lnTo>
                  <a:pt x="7678549" y="5125431"/>
                </a:lnTo>
                <a:lnTo>
                  <a:pt x="0" y="51254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413043" y="3344593"/>
            <a:ext cx="7673758" cy="5125431"/>
          </a:xfrm>
          <a:custGeom>
            <a:avLst/>
            <a:gdLst/>
            <a:ahLst/>
            <a:cxnLst/>
            <a:rect l="l" t="t" r="r" b="b"/>
            <a:pathLst>
              <a:path w="7673758" h="5125431">
                <a:moveTo>
                  <a:pt x="0" y="0"/>
                </a:moveTo>
                <a:lnTo>
                  <a:pt x="7673759" y="0"/>
                </a:lnTo>
                <a:lnTo>
                  <a:pt x="7673759" y="5125431"/>
                </a:lnTo>
                <a:lnTo>
                  <a:pt x="0" y="512543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496187" y="710832"/>
            <a:ext cx="11279760" cy="10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7800" dirty="0" smtClean="0">
                <a:solidFill>
                  <a:srgbClr val="50692D"/>
                </a:solidFill>
                <a:latin typeface="Canva Sans Bold"/>
              </a:rPr>
              <a:t>Recycling </a:t>
            </a:r>
            <a:r>
              <a:rPr lang="en-US" sz="7800" dirty="0">
                <a:solidFill>
                  <a:srgbClr val="50692D"/>
                </a:solidFill>
                <a:latin typeface="Canva Sans Bold"/>
              </a:rPr>
              <a:t>facilities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67974" y="8715906"/>
            <a:ext cx="8536186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5"/>
              </a:lnSpc>
            </a:pPr>
            <a:r>
              <a:rPr lang="en-US" sz="5100" dirty="0" smtClean="0">
                <a:solidFill>
                  <a:srgbClr val="50692D"/>
                </a:solidFill>
                <a:latin typeface="Canva Sans Bold"/>
              </a:rPr>
              <a:t>Operating </a:t>
            </a:r>
            <a:r>
              <a:rPr lang="en-US" sz="5100" dirty="0" smtClean="0">
                <a:solidFill>
                  <a:srgbClr val="50692D"/>
                </a:solidFill>
                <a:latin typeface="Canva Sans Bold"/>
              </a:rPr>
              <a:t>24-hour</a:t>
            </a:r>
            <a:endParaRPr lang="en-US" sz="5100" dirty="0">
              <a:solidFill>
                <a:srgbClr val="50692D"/>
              </a:solidFill>
              <a:latin typeface="Canva Sans 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D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5561" y="5143500"/>
            <a:ext cx="555952" cy="555952"/>
          </a:xfrm>
          <a:custGeom>
            <a:avLst/>
            <a:gdLst/>
            <a:ahLst/>
            <a:cxnLst/>
            <a:rect l="l" t="t" r="r" b="b"/>
            <a:pathLst>
              <a:path w="555952" h="555952">
                <a:moveTo>
                  <a:pt x="0" y="0"/>
                </a:moveTo>
                <a:lnTo>
                  <a:pt x="555952" y="0"/>
                </a:lnTo>
                <a:lnTo>
                  <a:pt x="555952" y="555952"/>
                </a:lnTo>
                <a:lnTo>
                  <a:pt x="0" y="5559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948712" y="8645271"/>
            <a:ext cx="555952" cy="555952"/>
          </a:xfrm>
          <a:custGeom>
            <a:avLst/>
            <a:gdLst/>
            <a:ahLst/>
            <a:cxnLst/>
            <a:rect l="l" t="t" r="r" b="b"/>
            <a:pathLst>
              <a:path w="555952" h="555952">
                <a:moveTo>
                  <a:pt x="0" y="0"/>
                </a:moveTo>
                <a:lnTo>
                  <a:pt x="555952" y="0"/>
                </a:lnTo>
                <a:lnTo>
                  <a:pt x="555952" y="555953"/>
                </a:lnTo>
                <a:lnTo>
                  <a:pt x="0" y="5559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110408" y="1904118"/>
            <a:ext cx="553633" cy="553633"/>
          </a:xfrm>
          <a:custGeom>
            <a:avLst/>
            <a:gdLst/>
            <a:ahLst/>
            <a:cxnLst/>
            <a:rect l="l" t="t" r="r" b="b"/>
            <a:pathLst>
              <a:path w="553633" h="553633">
                <a:moveTo>
                  <a:pt x="0" y="0"/>
                </a:moveTo>
                <a:lnTo>
                  <a:pt x="553633" y="0"/>
                </a:lnTo>
                <a:lnTo>
                  <a:pt x="553633" y="553633"/>
                </a:lnTo>
                <a:lnTo>
                  <a:pt x="0" y="553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34818" y="2239508"/>
            <a:ext cx="7102830" cy="6321699"/>
          </a:xfrm>
          <a:custGeom>
            <a:avLst/>
            <a:gdLst/>
            <a:ahLst/>
            <a:cxnLst/>
            <a:rect l="l" t="t" r="r" b="b"/>
            <a:pathLst>
              <a:path w="7102830" h="6321699">
                <a:moveTo>
                  <a:pt x="0" y="0"/>
                </a:moveTo>
                <a:lnTo>
                  <a:pt x="7102830" y="0"/>
                </a:lnTo>
                <a:lnTo>
                  <a:pt x="7102830" y="6321699"/>
                </a:lnTo>
                <a:lnTo>
                  <a:pt x="0" y="63216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15" b="-91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971370" y="193108"/>
            <a:ext cx="9136339" cy="5653878"/>
          </a:xfrm>
          <a:custGeom>
            <a:avLst/>
            <a:gdLst/>
            <a:ahLst/>
            <a:cxnLst/>
            <a:rect l="l" t="t" r="r" b="b"/>
            <a:pathLst>
              <a:path w="9136339" h="5653878">
                <a:moveTo>
                  <a:pt x="0" y="0"/>
                </a:moveTo>
                <a:lnTo>
                  <a:pt x="9136339" y="0"/>
                </a:lnTo>
                <a:lnTo>
                  <a:pt x="9136339" y="5653878"/>
                </a:lnTo>
                <a:lnTo>
                  <a:pt x="0" y="56538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971370" y="5020052"/>
            <a:ext cx="9136339" cy="5120708"/>
          </a:xfrm>
          <a:custGeom>
            <a:avLst/>
            <a:gdLst/>
            <a:ahLst/>
            <a:cxnLst/>
            <a:rect l="l" t="t" r="r" b="b"/>
            <a:pathLst>
              <a:path w="9136339" h="5120708">
                <a:moveTo>
                  <a:pt x="0" y="0"/>
                </a:moveTo>
                <a:lnTo>
                  <a:pt x="9136339" y="0"/>
                </a:lnTo>
                <a:lnTo>
                  <a:pt x="9136339" y="5120707"/>
                </a:lnTo>
                <a:lnTo>
                  <a:pt x="0" y="51207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523334" y="193108"/>
            <a:ext cx="1125798" cy="726140"/>
          </a:xfrm>
          <a:custGeom>
            <a:avLst/>
            <a:gdLst/>
            <a:ahLst/>
            <a:cxnLst/>
            <a:rect l="l" t="t" r="r" b="b"/>
            <a:pathLst>
              <a:path w="1125798" h="726140">
                <a:moveTo>
                  <a:pt x="0" y="0"/>
                </a:moveTo>
                <a:lnTo>
                  <a:pt x="1125798" y="0"/>
                </a:lnTo>
                <a:lnTo>
                  <a:pt x="1125798" y="726139"/>
                </a:lnTo>
                <a:lnTo>
                  <a:pt x="0" y="7261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49248" y="1057275"/>
            <a:ext cx="7673971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</a:pPr>
            <a:r>
              <a:rPr lang="en-US" sz="3762" spc="75" dirty="0" smtClean="0">
                <a:solidFill>
                  <a:srgbClr val="50692D"/>
                </a:solidFill>
                <a:latin typeface="Canva Sans Bold"/>
              </a:rPr>
              <a:t>Locations </a:t>
            </a:r>
            <a:r>
              <a:rPr lang="en-US" sz="3762" spc="75" dirty="0">
                <a:solidFill>
                  <a:srgbClr val="50692D"/>
                </a:solidFill>
                <a:latin typeface="Canva Sans Bold"/>
              </a:rPr>
              <a:t>of recycling facilities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1097" y="9614125"/>
            <a:ext cx="7722122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18"/>
              </a:lnSpc>
            </a:pPr>
            <a:r>
              <a:rPr lang="en-US" sz="1370" dirty="0">
                <a:solidFill>
                  <a:srgbClr val="427F12"/>
                </a:solidFill>
                <a:latin typeface="Canva Sans"/>
                <a:ea typeface="Canva Sans"/>
              </a:rPr>
              <a:t>Reference: </a:t>
            </a:r>
            <a:r>
              <a:rPr lang="en-US" sz="1370" dirty="0" smtClean="0">
                <a:solidFill>
                  <a:srgbClr val="427F12"/>
                </a:solidFill>
                <a:latin typeface="Canva Sans"/>
                <a:ea typeface="Canva Sans"/>
              </a:rPr>
              <a:t>GREEN@COMMUNITY</a:t>
            </a:r>
            <a:endParaRPr lang="en-US" sz="1370" dirty="0">
              <a:solidFill>
                <a:srgbClr val="427F12"/>
              </a:solidFill>
              <a:latin typeface="Canva Sans"/>
              <a:ea typeface="Canva Sans"/>
            </a:endParaRPr>
          </a:p>
          <a:p>
            <a:pPr algn="l">
              <a:lnSpc>
                <a:spcPts val="1918"/>
              </a:lnSpc>
            </a:pPr>
            <a:r>
              <a:rPr lang="en-US" sz="1370" dirty="0">
                <a:solidFill>
                  <a:srgbClr val="427F12"/>
                </a:solidFill>
                <a:latin typeface="Canva Sans"/>
              </a:rPr>
              <a:t>https://www.wastereduction.gov.hk/zh-hk/waste-reduction-programme/greencommunity#toc---3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8494532"/>
            <a:ext cx="5605462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smtClean="0">
                <a:solidFill>
                  <a:srgbClr val="000000"/>
                </a:solidFill>
                <a:latin typeface="Canva Sans"/>
              </a:rPr>
              <a:t>Visit </a:t>
            </a:r>
            <a:r>
              <a:rPr lang="en-US" sz="3399" dirty="0">
                <a:solidFill>
                  <a:srgbClr val="000000"/>
                </a:solidFill>
                <a:latin typeface="Canva Sans"/>
              </a:rPr>
              <a:t>GREEN@COMMUNITY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56686" y="848823"/>
            <a:ext cx="4769811" cy="1916597"/>
          </a:xfrm>
          <a:custGeom>
            <a:avLst/>
            <a:gdLst/>
            <a:ahLst/>
            <a:cxnLst/>
            <a:rect l="l" t="t" r="r" b="b"/>
            <a:pathLst>
              <a:path w="4769811" h="1916597">
                <a:moveTo>
                  <a:pt x="0" y="0"/>
                </a:moveTo>
                <a:lnTo>
                  <a:pt x="4769811" y="0"/>
                </a:lnTo>
                <a:lnTo>
                  <a:pt x="4769811" y="1916597"/>
                </a:lnTo>
                <a:lnTo>
                  <a:pt x="0" y="19165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41237" y="3383234"/>
            <a:ext cx="3399476" cy="1365971"/>
          </a:xfrm>
          <a:custGeom>
            <a:avLst/>
            <a:gdLst/>
            <a:ahLst/>
            <a:cxnLst/>
            <a:rect l="l" t="t" r="r" b="b"/>
            <a:pathLst>
              <a:path w="3399476" h="1365971">
                <a:moveTo>
                  <a:pt x="0" y="0"/>
                </a:moveTo>
                <a:lnTo>
                  <a:pt x="3399476" y="0"/>
                </a:lnTo>
                <a:lnTo>
                  <a:pt x="3399476" y="1365972"/>
                </a:lnTo>
                <a:lnTo>
                  <a:pt x="0" y="1365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626497" y="3757328"/>
            <a:ext cx="5058366" cy="6802204"/>
          </a:xfrm>
          <a:custGeom>
            <a:avLst/>
            <a:gdLst/>
            <a:ahLst/>
            <a:cxnLst/>
            <a:rect l="l" t="t" r="r" b="b"/>
            <a:pathLst>
              <a:path w="5058366" h="6802204">
                <a:moveTo>
                  <a:pt x="0" y="0"/>
                </a:moveTo>
                <a:lnTo>
                  <a:pt x="5058366" y="0"/>
                </a:lnTo>
                <a:lnTo>
                  <a:pt x="5058366" y="6802204"/>
                </a:lnTo>
                <a:lnTo>
                  <a:pt x="0" y="6802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478996" y="6544678"/>
            <a:ext cx="11546663" cy="4261768"/>
          </a:xfrm>
          <a:custGeom>
            <a:avLst/>
            <a:gdLst/>
            <a:ahLst/>
            <a:cxnLst/>
            <a:rect l="l" t="t" r="r" b="b"/>
            <a:pathLst>
              <a:path w="11546663" h="4261768">
                <a:moveTo>
                  <a:pt x="0" y="0"/>
                </a:moveTo>
                <a:lnTo>
                  <a:pt x="11546662" y="0"/>
                </a:lnTo>
                <a:lnTo>
                  <a:pt x="11546662" y="4261769"/>
                </a:lnTo>
                <a:lnTo>
                  <a:pt x="0" y="42617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054119" y="7534557"/>
            <a:ext cx="7315200" cy="3271889"/>
          </a:xfrm>
          <a:custGeom>
            <a:avLst/>
            <a:gdLst/>
            <a:ahLst/>
            <a:cxnLst/>
            <a:rect l="l" t="t" r="r" b="b"/>
            <a:pathLst>
              <a:path w="7315200" h="3271889">
                <a:moveTo>
                  <a:pt x="0" y="0"/>
                </a:moveTo>
                <a:lnTo>
                  <a:pt x="7315200" y="0"/>
                </a:lnTo>
                <a:lnTo>
                  <a:pt x="7315200" y="3271890"/>
                </a:lnTo>
                <a:lnTo>
                  <a:pt x="0" y="32718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23380" y="315423"/>
            <a:ext cx="15003117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5"/>
              </a:lnSpc>
            </a:pPr>
            <a:r>
              <a:rPr lang="en-US" sz="7004" dirty="0" smtClean="0">
                <a:solidFill>
                  <a:srgbClr val="50692D"/>
                </a:solidFill>
                <a:ea typeface="Noto Sans T Chinese"/>
              </a:rPr>
              <a:t>Content</a:t>
            </a:r>
            <a:endParaRPr lang="en-US" sz="7004" dirty="0">
              <a:solidFill>
                <a:srgbClr val="50692D"/>
              </a:solidFill>
              <a:ea typeface="Noto Sans T Chines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41237" y="1740446"/>
            <a:ext cx="15243488" cy="6488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3300" dirty="0" smtClean="0">
                <a:solidFill>
                  <a:srgbClr val="50692D"/>
                </a:solidFill>
                <a:latin typeface="Canva Sans"/>
                <a:ea typeface="Canva Sans"/>
              </a:rPr>
              <a:t>Current </a:t>
            </a:r>
            <a:r>
              <a:rPr lang="en-US" sz="3300" dirty="0">
                <a:solidFill>
                  <a:srgbClr val="50692D"/>
                </a:solidFill>
                <a:latin typeface="Canva Sans"/>
                <a:ea typeface="Canva Sans"/>
              </a:rPr>
              <a:t>recycling trend in Hong Kong ---------------------P.4-7</a:t>
            </a:r>
          </a:p>
          <a:p>
            <a:pPr>
              <a:lnSpc>
                <a:spcPts val="4620"/>
              </a:lnSpc>
            </a:pPr>
            <a:r>
              <a:rPr lang="en-US" sz="3300" dirty="0" smtClean="0">
                <a:solidFill>
                  <a:srgbClr val="50692D"/>
                </a:solidFill>
                <a:latin typeface="Canva Sans"/>
                <a:ea typeface="Canva Sans"/>
              </a:rPr>
              <a:t>Importance </a:t>
            </a:r>
            <a:r>
              <a:rPr lang="en-US" sz="3300" dirty="0">
                <a:solidFill>
                  <a:srgbClr val="50692D"/>
                </a:solidFill>
                <a:latin typeface="Canva Sans"/>
                <a:ea typeface="Canva Sans"/>
              </a:rPr>
              <a:t>of recycling --------------------------------------P.8</a:t>
            </a:r>
          </a:p>
          <a:p>
            <a:pPr>
              <a:lnSpc>
                <a:spcPts val="4620"/>
              </a:lnSpc>
            </a:pPr>
            <a:r>
              <a:rPr lang="en-US" sz="3300" dirty="0" smtClean="0">
                <a:solidFill>
                  <a:srgbClr val="50692D"/>
                </a:solidFill>
                <a:latin typeface="Canva Sans"/>
                <a:ea typeface="Canva Sans"/>
              </a:rPr>
              <a:t>3-colour </a:t>
            </a:r>
            <a:r>
              <a:rPr lang="en-US" sz="3300" dirty="0">
                <a:solidFill>
                  <a:srgbClr val="50692D"/>
                </a:solidFill>
                <a:latin typeface="Canva Sans"/>
                <a:ea typeface="Canva Sans"/>
              </a:rPr>
              <a:t>Waste Separation </a:t>
            </a:r>
            <a:r>
              <a:rPr lang="en-US" sz="3300" dirty="0" smtClean="0">
                <a:solidFill>
                  <a:srgbClr val="50692D"/>
                </a:solidFill>
                <a:latin typeface="Canva Sans"/>
                <a:ea typeface="Canva Sans"/>
              </a:rPr>
              <a:t>Bins in Hong Kong </a:t>
            </a:r>
            <a:r>
              <a:rPr lang="en-US" sz="3300" dirty="0">
                <a:solidFill>
                  <a:srgbClr val="50692D"/>
                </a:solidFill>
                <a:latin typeface="Canva Sans"/>
                <a:ea typeface="Canva Sans"/>
              </a:rPr>
              <a:t>-----------P.9</a:t>
            </a:r>
          </a:p>
          <a:p>
            <a:pPr>
              <a:lnSpc>
                <a:spcPts val="4620"/>
              </a:lnSpc>
            </a:pPr>
            <a:r>
              <a:rPr lang="en-US" sz="3300" dirty="0" smtClean="0">
                <a:solidFill>
                  <a:srgbClr val="50692D"/>
                </a:solidFill>
                <a:latin typeface="Canva Sans"/>
                <a:ea typeface="Canva Sans"/>
              </a:rPr>
              <a:t>Types </a:t>
            </a:r>
            <a:r>
              <a:rPr lang="en-US" sz="3300" dirty="0">
                <a:solidFill>
                  <a:srgbClr val="50692D"/>
                </a:solidFill>
                <a:latin typeface="Canva Sans"/>
                <a:ea typeface="Canva Sans"/>
              </a:rPr>
              <a:t>of </a:t>
            </a:r>
            <a:r>
              <a:rPr lang="en-US" sz="3300" dirty="0" smtClean="0">
                <a:solidFill>
                  <a:srgbClr val="50692D"/>
                </a:solidFill>
                <a:latin typeface="Canva Sans"/>
                <a:ea typeface="Canva Sans"/>
              </a:rPr>
              <a:t>plastics </a:t>
            </a:r>
            <a:r>
              <a:rPr lang="en-US" sz="3300" dirty="0">
                <a:solidFill>
                  <a:srgbClr val="50692D"/>
                </a:solidFill>
                <a:latin typeface="Canva Sans"/>
                <a:ea typeface="Canva Sans"/>
              </a:rPr>
              <a:t>---------------------------------------------------P.10</a:t>
            </a:r>
          </a:p>
          <a:p>
            <a:pPr>
              <a:lnSpc>
                <a:spcPts val="4620"/>
              </a:lnSpc>
            </a:pPr>
            <a:r>
              <a:rPr lang="en-US" sz="3300" dirty="0" smtClean="0">
                <a:solidFill>
                  <a:srgbClr val="50692D"/>
                </a:solidFill>
                <a:latin typeface="Canva Sans"/>
                <a:ea typeface="Canva Sans"/>
              </a:rPr>
              <a:t>Plastics </a:t>
            </a:r>
            <a:r>
              <a:rPr lang="en-US" sz="3300" dirty="0">
                <a:solidFill>
                  <a:srgbClr val="50692D"/>
                </a:solidFill>
                <a:latin typeface="Canva Sans"/>
                <a:ea typeface="Canva Sans"/>
              </a:rPr>
              <a:t>recycling tips----------------------------------P.11-12</a:t>
            </a:r>
          </a:p>
          <a:p>
            <a:pPr>
              <a:lnSpc>
                <a:spcPts val="4620"/>
              </a:lnSpc>
            </a:pPr>
            <a:r>
              <a:rPr lang="en-US" sz="3300" dirty="0" smtClean="0">
                <a:solidFill>
                  <a:srgbClr val="50692D"/>
                </a:solidFill>
                <a:latin typeface="Canva Sans"/>
                <a:ea typeface="Canva Sans"/>
              </a:rPr>
              <a:t>Paper </a:t>
            </a:r>
            <a:r>
              <a:rPr lang="en-US" sz="3300" dirty="0">
                <a:solidFill>
                  <a:srgbClr val="50692D"/>
                </a:solidFill>
                <a:latin typeface="Canva Sans"/>
                <a:ea typeface="Canva Sans"/>
              </a:rPr>
              <a:t>recycling tips------------------------------------P.13-14</a:t>
            </a:r>
          </a:p>
          <a:p>
            <a:pPr>
              <a:lnSpc>
                <a:spcPts val="4620"/>
              </a:lnSpc>
            </a:pPr>
            <a:r>
              <a:rPr lang="en-US" sz="3300" dirty="0" smtClean="0">
                <a:solidFill>
                  <a:srgbClr val="50692D"/>
                </a:solidFill>
                <a:latin typeface="Canva Sans"/>
                <a:ea typeface="Canva Sans"/>
              </a:rPr>
              <a:t>Metals </a:t>
            </a:r>
            <a:r>
              <a:rPr lang="en-US" sz="3300" dirty="0">
                <a:solidFill>
                  <a:srgbClr val="50692D"/>
                </a:solidFill>
                <a:latin typeface="Canva Sans"/>
                <a:ea typeface="Canva Sans"/>
              </a:rPr>
              <a:t>recycling tips-----------------------------------P.15-16</a:t>
            </a:r>
          </a:p>
          <a:p>
            <a:pPr>
              <a:lnSpc>
                <a:spcPts val="4620"/>
              </a:lnSpc>
            </a:pPr>
            <a:r>
              <a:rPr lang="en-US" sz="3300" dirty="0" smtClean="0">
                <a:solidFill>
                  <a:srgbClr val="50692D"/>
                </a:solidFill>
                <a:latin typeface="Canva Sans"/>
                <a:ea typeface="Canva Sans"/>
              </a:rPr>
              <a:t>Other </a:t>
            </a:r>
            <a:r>
              <a:rPr lang="en-US" sz="3300" dirty="0">
                <a:solidFill>
                  <a:srgbClr val="50692D"/>
                </a:solidFill>
                <a:latin typeface="Canva Sans"/>
                <a:ea typeface="Canva Sans"/>
              </a:rPr>
              <a:t>recyclables --------------------------------------------P.17</a:t>
            </a:r>
          </a:p>
          <a:p>
            <a:pPr>
              <a:lnSpc>
                <a:spcPts val="4620"/>
              </a:lnSpc>
            </a:pPr>
            <a:r>
              <a:rPr lang="en-US" sz="3300" dirty="0" smtClean="0">
                <a:solidFill>
                  <a:srgbClr val="50692D"/>
                </a:solidFill>
                <a:latin typeface="Canva Sans"/>
                <a:ea typeface="Canva Sans"/>
              </a:rPr>
              <a:t>Recycling </a:t>
            </a:r>
            <a:r>
              <a:rPr lang="en-US" sz="3300" dirty="0">
                <a:solidFill>
                  <a:srgbClr val="50692D"/>
                </a:solidFill>
                <a:latin typeface="Canva Sans"/>
                <a:ea typeface="Canva Sans"/>
              </a:rPr>
              <a:t>facilities &amp; GREEN@COMMUNITY----P.18-19</a:t>
            </a:r>
          </a:p>
          <a:p>
            <a:pPr>
              <a:lnSpc>
                <a:spcPts val="4620"/>
              </a:lnSpc>
            </a:pPr>
            <a:r>
              <a:rPr lang="en-US" sz="3300" dirty="0" smtClean="0">
                <a:solidFill>
                  <a:srgbClr val="50692D"/>
                </a:solidFill>
                <a:latin typeface="Canva Sans"/>
                <a:ea typeface="Canva Sans"/>
              </a:rPr>
              <a:t>Recycling procedures ---------------------------------------</a:t>
            </a:r>
            <a:r>
              <a:rPr lang="en-US" sz="3300" dirty="0">
                <a:solidFill>
                  <a:srgbClr val="50692D"/>
                </a:solidFill>
                <a:latin typeface="Canva Sans"/>
                <a:ea typeface="Canva Sans"/>
              </a:rPr>
              <a:t>P.20-21</a:t>
            </a:r>
          </a:p>
          <a:p>
            <a:pPr>
              <a:lnSpc>
                <a:spcPts val="4620"/>
              </a:lnSpc>
            </a:pPr>
            <a:r>
              <a:rPr lang="en-US" sz="3300" dirty="0" smtClean="0">
                <a:solidFill>
                  <a:srgbClr val="50692D"/>
                </a:solidFill>
                <a:latin typeface="Canva Sans"/>
              </a:rPr>
              <a:t>Municipal </a:t>
            </a:r>
            <a:r>
              <a:rPr lang="en-US" sz="3300" dirty="0">
                <a:solidFill>
                  <a:srgbClr val="50692D"/>
                </a:solidFill>
                <a:latin typeface="Canva Sans"/>
              </a:rPr>
              <a:t>Solid Waste Charging </a:t>
            </a:r>
            <a:r>
              <a:rPr lang="en-US" sz="3300" dirty="0" smtClean="0">
                <a:solidFill>
                  <a:srgbClr val="50692D"/>
                </a:solidFill>
                <a:latin typeface="Canva Sans"/>
              </a:rPr>
              <a:t>Scheme ------------------</a:t>
            </a:r>
            <a:r>
              <a:rPr lang="en-US" sz="3300" dirty="0">
                <a:solidFill>
                  <a:srgbClr val="50692D"/>
                </a:solidFill>
                <a:latin typeface="Canva Sans"/>
              </a:rPr>
              <a:t>P.22-26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D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475949" y="589065"/>
            <a:ext cx="3378376" cy="1898218"/>
          </a:xfrm>
          <a:custGeom>
            <a:avLst/>
            <a:gdLst/>
            <a:ahLst/>
            <a:cxnLst/>
            <a:rect l="l" t="t" r="r" b="b"/>
            <a:pathLst>
              <a:path w="3378376" h="1898218">
                <a:moveTo>
                  <a:pt x="0" y="0"/>
                </a:moveTo>
                <a:lnTo>
                  <a:pt x="3378376" y="0"/>
                </a:lnTo>
                <a:lnTo>
                  <a:pt x="3378376" y="1898218"/>
                </a:lnTo>
                <a:lnTo>
                  <a:pt x="0" y="18982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872458" y="1903935"/>
            <a:ext cx="3600219" cy="2538155"/>
            <a:chOff x="0" y="0"/>
            <a:chExt cx="4800293" cy="338420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00293" cy="3384206"/>
            </a:xfrm>
            <a:custGeom>
              <a:avLst/>
              <a:gdLst/>
              <a:ahLst/>
              <a:cxnLst/>
              <a:rect l="l" t="t" r="r" b="b"/>
              <a:pathLst>
                <a:path w="4800293" h="3384206">
                  <a:moveTo>
                    <a:pt x="0" y="0"/>
                  </a:moveTo>
                  <a:lnTo>
                    <a:pt x="4800293" y="0"/>
                  </a:lnTo>
                  <a:lnTo>
                    <a:pt x="4800293" y="3384206"/>
                  </a:lnTo>
                  <a:lnTo>
                    <a:pt x="0" y="3384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365781" y="1077489"/>
              <a:ext cx="3965906" cy="11575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 dirty="0" smtClean="0">
                  <a:solidFill>
                    <a:srgbClr val="9BA66B"/>
                  </a:solidFill>
                  <a:latin typeface="Canva Sans Bold"/>
                </a:rPr>
                <a:t>Collect </a:t>
              </a:r>
              <a:r>
                <a:rPr lang="en-US" sz="2499" dirty="0">
                  <a:solidFill>
                    <a:srgbClr val="9BA66B"/>
                  </a:solidFill>
                  <a:latin typeface="Canva Sans Bold"/>
                </a:rPr>
                <a:t>and clean recyclables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4945147" y="3000738"/>
            <a:ext cx="2905763" cy="1369341"/>
          </a:xfrm>
          <a:custGeom>
            <a:avLst/>
            <a:gdLst/>
            <a:ahLst/>
            <a:cxnLst/>
            <a:rect l="l" t="t" r="r" b="b"/>
            <a:pathLst>
              <a:path w="2905763" h="1369341">
                <a:moveTo>
                  <a:pt x="0" y="0"/>
                </a:moveTo>
                <a:lnTo>
                  <a:pt x="2905763" y="0"/>
                </a:lnTo>
                <a:lnTo>
                  <a:pt x="2905763" y="1369341"/>
                </a:lnTo>
                <a:lnTo>
                  <a:pt x="0" y="13693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813249" y="4807108"/>
            <a:ext cx="5412793" cy="3816019"/>
            <a:chOff x="0" y="0"/>
            <a:chExt cx="7217058" cy="508802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217058" cy="5088026"/>
            </a:xfrm>
            <a:custGeom>
              <a:avLst/>
              <a:gdLst/>
              <a:ahLst/>
              <a:cxnLst/>
              <a:rect l="l" t="t" r="r" b="b"/>
              <a:pathLst>
                <a:path w="7217058" h="5088026">
                  <a:moveTo>
                    <a:pt x="0" y="0"/>
                  </a:moveTo>
                  <a:lnTo>
                    <a:pt x="7217058" y="0"/>
                  </a:lnTo>
                  <a:lnTo>
                    <a:pt x="7217058" y="5088026"/>
                  </a:lnTo>
                  <a:lnTo>
                    <a:pt x="0" y="50880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312249" y="151917"/>
              <a:ext cx="6456275" cy="41891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3499"/>
                </a:lnSpc>
              </a:pPr>
              <a:r>
                <a:rPr lang="en-US" sz="2499" dirty="0" smtClean="0">
                  <a:solidFill>
                    <a:srgbClr val="9BA66B"/>
                  </a:solidFill>
                  <a:latin typeface="Canva Sans Bold"/>
                </a:rPr>
                <a:t>Recreating </a:t>
              </a:r>
              <a:r>
                <a:rPr lang="en-US" sz="2499" dirty="0">
                  <a:solidFill>
                    <a:srgbClr val="9BA66B"/>
                  </a:solidFill>
                  <a:latin typeface="Canva Sans Bold"/>
                </a:rPr>
                <a:t>a new </a:t>
              </a:r>
              <a:r>
                <a:rPr lang="en-US" sz="2499" dirty="0" smtClean="0">
                  <a:solidFill>
                    <a:srgbClr val="9BA66B"/>
                  </a:solidFill>
                  <a:latin typeface="Canva Sans Bold"/>
                </a:rPr>
                <a:t>product (Upcycling)</a:t>
              </a:r>
              <a:endParaRPr lang="en-US" sz="2499" dirty="0">
                <a:solidFill>
                  <a:srgbClr val="9BA66B"/>
                </a:solidFill>
                <a:latin typeface="Canva Sans Bold"/>
              </a:endParaRPr>
            </a:p>
            <a:p>
              <a:pPr marL="539749" lvl="1" indent="-269875">
                <a:lnSpc>
                  <a:spcPts val="3499"/>
                </a:lnSpc>
                <a:buFont typeface="Arial"/>
                <a:buChar char="•"/>
              </a:pPr>
              <a:r>
                <a:rPr lang="en-US" sz="2499" dirty="0">
                  <a:solidFill>
                    <a:srgbClr val="9BA66B"/>
                  </a:solidFill>
                  <a:latin typeface="Canva Sans Bold"/>
                </a:rPr>
                <a:t>Turning used papers into toilet papers or paper towels</a:t>
              </a:r>
            </a:p>
            <a:p>
              <a:pPr marL="539749" lvl="1" indent="-269875" algn="just">
                <a:lnSpc>
                  <a:spcPts val="3499"/>
                </a:lnSpc>
                <a:buFont typeface="Arial"/>
                <a:buChar char="•"/>
              </a:pPr>
              <a:r>
                <a:rPr lang="en-US" sz="2499" dirty="0">
                  <a:solidFill>
                    <a:srgbClr val="9BA66B"/>
                  </a:solidFill>
                  <a:latin typeface="Canva Sans Bold"/>
                </a:rPr>
                <a:t>Adding glass cullet to bricks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249456" y="4956765"/>
            <a:ext cx="6101468" cy="4301535"/>
            <a:chOff x="0" y="0"/>
            <a:chExt cx="8135290" cy="573538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35290" cy="5735380"/>
            </a:xfrm>
            <a:custGeom>
              <a:avLst/>
              <a:gdLst/>
              <a:ahLst/>
              <a:cxnLst/>
              <a:rect l="l" t="t" r="r" b="b"/>
              <a:pathLst>
                <a:path w="8135290" h="5735380">
                  <a:moveTo>
                    <a:pt x="0" y="0"/>
                  </a:moveTo>
                  <a:lnTo>
                    <a:pt x="8135290" y="0"/>
                  </a:lnTo>
                  <a:lnTo>
                    <a:pt x="8135290" y="5735380"/>
                  </a:lnTo>
                  <a:lnTo>
                    <a:pt x="0" y="5735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471524" y="1027816"/>
              <a:ext cx="7192241" cy="36027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500"/>
                </a:lnSpc>
              </a:pPr>
              <a:r>
                <a:rPr lang="en-US" sz="2500" dirty="0" smtClean="0">
                  <a:solidFill>
                    <a:srgbClr val="9BA66B"/>
                  </a:solidFill>
                  <a:latin typeface="Canva Sans Bold"/>
                </a:rPr>
                <a:t>Deliver </a:t>
              </a:r>
              <a:r>
                <a:rPr lang="en-US" sz="2500" dirty="0">
                  <a:solidFill>
                    <a:srgbClr val="9BA66B"/>
                  </a:solidFill>
                  <a:latin typeface="Canva Sans Bold"/>
                </a:rPr>
                <a:t>recyclables to low stream recyclers</a:t>
              </a:r>
            </a:p>
            <a:p>
              <a:pPr marL="539751" lvl="1" indent="-269876">
                <a:lnSpc>
                  <a:spcPts val="3500"/>
                </a:lnSpc>
                <a:buFont typeface="Arial"/>
                <a:buChar char="•"/>
              </a:pPr>
              <a:r>
                <a:rPr lang="en-US" sz="2500" dirty="0" err="1" smtClean="0">
                  <a:solidFill>
                    <a:srgbClr val="9BA66B"/>
                  </a:solidFill>
                  <a:latin typeface="Canva Sans Bold"/>
                </a:rPr>
                <a:t>Sterilise</a:t>
              </a:r>
              <a:r>
                <a:rPr lang="en-US" sz="2500" dirty="0">
                  <a:solidFill>
                    <a:srgbClr val="9BA66B"/>
                  </a:solidFill>
                  <a:latin typeface="Canva Sans Bold"/>
                </a:rPr>
                <a:t>, shred, sort and remove impurities recyclables to make raw material </a:t>
              </a:r>
            </a:p>
            <a:p>
              <a:pPr algn="just">
                <a:lnSpc>
                  <a:spcPts val="3919"/>
                </a:lnSpc>
              </a:pPr>
              <a:endParaRPr lang="en-US" sz="2500" dirty="0">
                <a:solidFill>
                  <a:srgbClr val="9BA66B"/>
                </a:solidFill>
                <a:latin typeface="Canva Sans Bold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4945147" y="6428989"/>
            <a:ext cx="3289896" cy="2829311"/>
          </a:xfrm>
          <a:custGeom>
            <a:avLst/>
            <a:gdLst/>
            <a:ahLst/>
            <a:cxnLst/>
            <a:rect l="l" t="t" r="r" b="b"/>
            <a:pathLst>
              <a:path w="3289896" h="2829311">
                <a:moveTo>
                  <a:pt x="0" y="0"/>
                </a:moveTo>
                <a:lnTo>
                  <a:pt x="3289896" y="0"/>
                </a:lnTo>
                <a:lnTo>
                  <a:pt x="3289896" y="2829311"/>
                </a:lnTo>
                <a:lnTo>
                  <a:pt x="0" y="28293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9674530" y="1608377"/>
            <a:ext cx="4438682" cy="3129271"/>
            <a:chOff x="0" y="0"/>
            <a:chExt cx="5918243" cy="41723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918243" cy="4172361"/>
            </a:xfrm>
            <a:custGeom>
              <a:avLst/>
              <a:gdLst/>
              <a:ahLst/>
              <a:cxnLst/>
              <a:rect l="l" t="t" r="r" b="b"/>
              <a:pathLst>
                <a:path w="5918243" h="4172361">
                  <a:moveTo>
                    <a:pt x="0" y="0"/>
                  </a:moveTo>
                  <a:lnTo>
                    <a:pt x="5918243" y="0"/>
                  </a:lnTo>
                  <a:lnTo>
                    <a:pt x="5918243" y="4172361"/>
                  </a:lnTo>
                  <a:lnTo>
                    <a:pt x="0" y="4172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373135" y="947420"/>
              <a:ext cx="5171974" cy="23938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2500" dirty="0" smtClean="0">
                  <a:solidFill>
                    <a:srgbClr val="9BA66B"/>
                  </a:solidFill>
                  <a:latin typeface="Canva Sans Bold"/>
                </a:rPr>
                <a:t>Place </a:t>
              </a:r>
              <a:r>
                <a:rPr lang="en-US" sz="2500" dirty="0">
                  <a:solidFill>
                    <a:srgbClr val="9BA66B"/>
                  </a:solidFill>
                  <a:latin typeface="Canva Sans Bold"/>
                </a:rPr>
                <a:t>them into the recycling </a:t>
              </a:r>
              <a:r>
                <a:rPr lang="en-US" sz="2500" dirty="0" smtClean="0">
                  <a:solidFill>
                    <a:srgbClr val="9BA66B"/>
                  </a:solidFill>
                  <a:latin typeface="Canva Sans Bold"/>
                </a:rPr>
                <a:t>bins </a:t>
              </a:r>
              <a:r>
                <a:rPr lang="en-US" sz="2500" dirty="0">
                  <a:solidFill>
                    <a:srgbClr val="9BA66B"/>
                  </a:solidFill>
                  <a:latin typeface="Canva Sans Bold"/>
                </a:rPr>
                <a:t>or hand them to </a:t>
              </a:r>
              <a:r>
                <a:rPr lang="en-US" sz="2500" dirty="0" err="1" smtClean="0">
                  <a:solidFill>
                    <a:srgbClr val="9BA66B"/>
                  </a:solidFill>
                  <a:latin typeface="Canva Sans Bold"/>
                </a:rPr>
                <a:t>Green@Community</a:t>
              </a:r>
              <a:endParaRPr lang="en-US" sz="2500" dirty="0">
                <a:solidFill>
                  <a:srgbClr val="9BA66B"/>
                </a:solidFill>
                <a:latin typeface="Canva Sans Bold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 rot="-1929445">
            <a:off x="13794964" y="3387731"/>
            <a:ext cx="873004" cy="1650007"/>
          </a:xfrm>
          <a:custGeom>
            <a:avLst/>
            <a:gdLst/>
            <a:ahLst/>
            <a:cxnLst/>
            <a:rect l="l" t="t" r="r" b="b"/>
            <a:pathLst>
              <a:path w="873004" h="1650007">
                <a:moveTo>
                  <a:pt x="0" y="0"/>
                </a:moveTo>
                <a:lnTo>
                  <a:pt x="873004" y="0"/>
                </a:lnTo>
                <a:lnTo>
                  <a:pt x="873004" y="1650007"/>
                </a:lnTo>
                <a:lnTo>
                  <a:pt x="0" y="16500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956491" flipH="1" flipV="1">
            <a:off x="7257630" y="4566539"/>
            <a:ext cx="1732770" cy="1974666"/>
          </a:xfrm>
          <a:custGeom>
            <a:avLst/>
            <a:gdLst/>
            <a:ahLst/>
            <a:cxnLst/>
            <a:rect l="l" t="t" r="r" b="b"/>
            <a:pathLst>
              <a:path w="1732770" h="1974666">
                <a:moveTo>
                  <a:pt x="1732770" y="1974666"/>
                </a:moveTo>
                <a:lnTo>
                  <a:pt x="0" y="1974666"/>
                </a:lnTo>
                <a:lnTo>
                  <a:pt x="0" y="0"/>
                </a:lnTo>
                <a:lnTo>
                  <a:pt x="1732770" y="0"/>
                </a:lnTo>
                <a:lnTo>
                  <a:pt x="1732770" y="1974666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6810510" y="8704432"/>
            <a:ext cx="3151212" cy="1453497"/>
          </a:xfrm>
          <a:custGeom>
            <a:avLst/>
            <a:gdLst/>
            <a:ahLst/>
            <a:cxnLst/>
            <a:rect l="l" t="t" r="r" b="b"/>
            <a:pathLst>
              <a:path w="3151212" h="1453497">
                <a:moveTo>
                  <a:pt x="3151212" y="0"/>
                </a:moveTo>
                <a:lnTo>
                  <a:pt x="0" y="0"/>
                </a:lnTo>
                <a:lnTo>
                  <a:pt x="0" y="1453496"/>
                </a:lnTo>
                <a:lnTo>
                  <a:pt x="3151212" y="1453496"/>
                </a:lnTo>
                <a:lnTo>
                  <a:pt x="3151212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7126652" y="5874013"/>
            <a:ext cx="1200548" cy="1468560"/>
          </a:xfrm>
          <a:custGeom>
            <a:avLst/>
            <a:gdLst/>
            <a:ahLst/>
            <a:cxnLst/>
            <a:rect l="l" t="t" r="r" b="b"/>
            <a:pathLst>
              <a:path w="1200548" h="1468560">
                <a:moveTo>
                  <a:pt x="0" y="0"/>
                </a:moveTo>
                <a:lnTo>
                  <a:pt x="1200548" y="0"/>
                </a:lnTo>
                <a:lnTo>
                  <a:pt x="1200548" y="1468561"/>
                </a:lnTo>
                <a:lnTo>
                  <a:pt x="0" y="146856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241415" y="7656232"/>
            <a:ext cx="1980417" cy="1774948"/>
          </a:xfrm>
          <a:custGeom>
            <a:avLst/>
            <a:gdLst/>
            <a:ahLst/>
            <a:cxnLst/>
            <a:rect l="l" t="t" r="r" b="b"/>
            <a:pathLst>
              <a:path w="1980417" h="1774948">
                <a:moveTo>
                  <a:pt x="0" y="0"/>
                </a:moveTo>
                <a:lnTo>
                  <a:pt x="1980417" y="0"/>
                </a:lnTo>
                <a:lnTo>
                  <a:pt x="1980417" y="1774948"/>
                </a:lnTo>
                <a:lnTo>
                  <a:pt x="0" y="177494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3427520" y="8883409"/>
            <a:ext cx="2177302" cy="1095541"/>
          </a:xfrm>
          <a:custGeom>
            <a:avLst/>
            <a:gdLst/>
            <a:ahLst/>
            <a:cxnLst/>
            <a:rect l="l" t="t" r="r" b="b"/>
            <a:pathLst>
              <a:path w="2177302" h="1095541">
                <a:moveTo>
                  <a:pt x="0" y="0"/>
                </a:moveTo>
                <a:lnTo>
                  <a:pt x="2177302" y="0"/>
                </a:lnTo>
                <a:lnTo>
                  <a:pt x="2177302" y="1095542"/>
                </a:lnTo>
                <a:lnTo>
                  <a:pt x="0" y="109554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8756523" flipH="1">
            <a:off x="7621586" y="2214851"/>
            <a:ext cx="1677942" cy="1853148"/>
          </a:xfrm>
          <a:custGeom>
            <a:avLst/>
            <a:gdLst/>
            <a:ahLst/>
            <a:cxnLst/>
            <a:rect l="l" t="t" r="r" b="b"/>
            <a:pathLst>
              <a:path w="1677942" h="1853148">
                <a:moveTo>
                  <a:pt x="1677941" y="0"/>
                </a:moveTo>
                <a:lnTo>
                  <a:pt x="0" y="0"/>
                </a:lnTo>
                <a:lnTo>
                  <a:pt x="0" y="1853148"/>
                </a:lnTo>
                <a:lnTo>
                  <a:pt x="1677941" y="1853148"/>
                </a:lnTo>
                <a:lnTo>
                  <a:pt x="1677941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523337" y="360634"/>
            <a:ext cx="14827587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en-US" sz="4200" dirty="0" smtClean="0">
                <a:solidFill>
                  <a:srgbClr val="50692D"/>
                </a:solidFill>
                <a:latin typeface="Canva Sans Bold"/>
              </a:rPr>
              <a:t>The </a:t>
            </a:r>
            <a:r>
              <a:rPr lang="en-US" sz="4200" dirty="0">
                <a:solidFill>
                  <a:srgbClr val="50692D"/>
                </a:solidFill>
                <a:latin typeface="Canva Sans Bold"/>
              </a:rPr>
              <a:t>Current Recycling </a:t>
            </a:r>
            <a:r>
              <a:rPr lang="en-US" sz="4200" dirty="0" smtClean="0">
                <a:solidFill>
                  <a:srgbClr val="50692D"/>
                </a:solidFill>
                <a:latin typeface="Canva Sans Bold"/>
              </a:rPr>
              <a:t>Procedures </a:t>
            </a:r>
            <a:r>
              <a:rPr lang="en-US" sz="4200" dirty="0">
                <a:solidFill>
                  <a:srgbClr val="50692D"/>
                </a:solidFill>
                <a:latin typeface="Canva Sans Bold"/>
              </a:rPr>
              <a:t>in Hong Kong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231059" y="9589831"/>
            <a:ext cx="761985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/>
            <a:r>
              <a:rPr lang="en-US" sz="2000" dirty="0" smtClean="0">
                <a:solidFill>
                  <a:srgbClr val="427F12"/>
                </a:solidFill>
                <a:latin typeface="Canva Sans"/>
                <a:ea typeface="Canva Sans"/>
              </a:rPr>
              <a:t>Reference: Recycled </a:t>
            </a:r>
            <a:r>
              <a:rPr lang="en-US" sz="2000" dirty="0">
                <a:solidFill>
                  <a:srgbClr val="427F12"/>
                </a:solidFill>
                <a:latin typeface="Canva Sans"/>
                <a:ea typeface="Canva Sans"/>
              </a:rPr>
              <a:t>Tissue - Mil Mill https://</a:t>
            </a:r>
            <a:r>
              <a:rPr lang="en-US" sz="2000" dirty="0" smtClean="0">
                <a:solidFill>
                  <a:srgbClr val="427F12"/>
                </a:solidFill>
                <a:latin typeface="Canva Sans"/>
                <a:ea typeface="Canva Sans"/>
              </a:rPr>
              <a:t>www.milmill.hk/recycled-tissue</a:t>
            </a:r>
            <a:endParaRPr lang="en-US" sz="3600" dirty="0">
              <a:solidFill>
                <a:srgbClr val="D72025"/>
              </a:solidFill>
              <a:latin typeface="Canva Sans"/>
            </a:endParaRPr>
          </a:p>
        </p:txBody>
      </p:sp>
      <p:sp>
        <p:nvSpPr>
          <p:cNvPr id="26" name="Freeform 26"/>
          <p:cNvSpPr/>
          <p:nvPr/>
        </p:nvSpPr>
        <p:spPr>
          <a:xfrm>
            <a:off x="2051166" y="2563709"/>
            <a:ext cx="2206944" cy="2243399"/>
          </a:xfrm>
          <a:custGeom>
            <a:avLst/>
            <a:gdLst/>
            <a:ahLst/>
            <a:cxnLst/>
            <a:rect l="l" t="t" r="r" b="b"/>
            <a:pathLst>
              <a:path w="2206944" h="2243399">
                <a:moveTo>
                  <a:pt x="0" y="0"/>
                </a:moveTo>
                <a:lnTo>
                  <a:pt x="2206944" y="0"/>
                </a:lnTo>
                <a:lnTo>
                  <a:pt x="2206944" y="2243399"/>
                </a:lnTo>
                <a:lnTo>
                  <a:pt x="0" y="2243399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D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71685" y="2873882"/>
            <a:ext cx="6546572" cy="3046917"/>
            <a:chOff x="0" y="0"/>
            <a:chExt cx="1724200" cy="8024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24200" cy="802480"/>
            </a:xfrm>
            <a:custGeom>
              <a:avLst/>
              <a:gdLst/>
              <a:ahLst/>
              <a:cxnLst/>
              <a:rect l="l" t="t" r="r" b="b"/>
              <a:pathLst>
                <a:path w="1724200" h="802480">
                  <a:moveTo>
                    <a:pt x="60312" y="0"/>
                  </a:moveTo>
                  <a:lnTo>
                    <a:pt x="1663888" y="0"/>
                  </a:lnTo>
                  <a:cubicBezTo>
                    <a:pt x="1679884" y="0"/>
                    <a:pt x="1695224" y="6354"/>
                    <a:pt x="1706535" y="17665"/>
                  </a:cubicBezTo>
                  <a:cubicBezTo>
                    <a:pt x="1717846" y="28976"/>
                    <a:pt x="1724200" y="44316"/>
                    <a:pt x="1724200" y="60312"/>
                  </a:cubicBezTo>
                  <a:lnTo>
                    <a:pt x="1724200" y="742168"/>
                  </a:lnTo>
                  <a:cubicBezTo>
                    <a:pt x="1724200" y="775478"/>
                    <a:pt x="1697198" y="802480"/>
                    <a:pt x="1663888" y="802480"/>
                  </a:cubicBezTo>
                  <a:lnTo>
                    <a:pt x="60312" y="802480"/>
                  </a:lnTo>
                  <a:cubicBezTo>
                    <a:pt x="27003" y="802480"/>
                    <a:pt x="0" y="775478"/>
                    <a:pt x="0" y="742168"/>
                  </a:cubicBezTo>
                  <a:lnTo>
                    <a:pt x="0" y="60312"/>
                  </a:lnTo>
                  <a:cubicBezTo>
                    <a:pt x="0" y="27003"/>
                    <a:pt x="27003" y="0"/>
                    <a:pt x="60312" y="0"/>
                  </a:cubicBezTo>
                  <a:close/>
                </a:path>
              </a:pathLst>
            </a:custGeom>
            <a:solidFill>
              <a:srgbClr val="FFFB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724200" cy="8024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01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669902" flipH="1">
            <a:off x="6588474" y="4988308"/>
            <a:ext cx="1912756" cy="1391530"/>
          </a:xfrm>
          <a:custGeom>
            <a:avLst/>
            <a:gdLst/>
            <a:ahLst/>
            <a:cxnLst/>
            <a:rect l="l" t="t" r="r" b="b"/>
            <a:pathLst>
              <a:path w="1912756" h="1391530">
                <a:moveTo>
                  <a:pt x="1912756" y="0"/>
                </a:moveTo>
                <a:lnTo>
                  <a:pt x="0" y="0"/>
                </a:lnTo>
                <a:lnTo>
                  <a:pt x="0" y="1391530"/>
                </a:lnTo>
                <a:lnTo>
                  <a:pt x="1912756" y="1391530"/>
                </a:lnTo>
                <a:lnTo>
                  <a:pt x="191275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AutoShape 6"/>
          <p:cNvSpPr/>
          <p:nvPr/>
        </p:nvSpPr>
        <p:spPr>
          <a:xfrm flipV="1">
            <a:off x="8018257" y="4397340"/>
            <a:ext cx="2434871" cy="146844"/>
          </a:xfrm>
          <a:prstGeom prst="line">
            <a:avLst/>
          </a:prstGeom>
          <a:ln w="209550" cap="flat">
            <a:solidFill>
              <a:srgbClr val="1C0072"/>
            </a:solidFill>
            <a:prstDash val="sysDash"/>
            <a:headEnd type="none" w="sm" len="sm"/>
            <a:tailEnd type="arrow" w="med" len="sm"/>
          </a:ln>
        </p:spPr>
      </p:sp>
      <p:grpSp>
        <p:nvGrpSpPr>
          <p:cNvPr id="7" name="Group 7"/>
          <p:cNvGrpSpPr/>
          <p:nvPr/>
        </p:nvGrpSpPr>
        <p:grpSpPr>
          <a:xfrm>
            <a:off x="10453129" y="2873882"/>
            <a:ext cx="6546572" cy="3046917"/>
            <a:chOff x="0" y="0"/>
            <a:chExt cx="1724200" cy="8024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24200" cy="802480"/>
            </a:xfrm>
            <a:custGeom>
              <a:avLst/>
              <a:gdLst/>
              <a:ahLst/>
              <a:cxnLst/>
              <a:rect l="l" t="t" r="r" b="b"/>
              <a:pathLst>
                <a:path w="1724200" h="802480">
                  <a:moveTo>
                    <a:pt x="60312" y="0"/>
                  </a:moveTo>
                  <a:lnTo>
                    <a:pt x="1663888" y="0"/>
                  </a:lnTo>
                  <a:cubicBezTo>
                    <a:pt x="1679884" y="0"/>
                    <a:pt x="1695224" y="6354"/>
                    <a:pt x="1706535" y="17665"/>
                  </a:cubicBezTo>
                  <a:cubicBezTo>
                    <a:pt x="1717846" y="28976"/>
                    <a:pt x="1724200" y="44316"/>
                    <a:pt x="1724200" y="60312"/>
                  </a:cubicBezTo>
                  <a:lnTo>
                    <a:pt x="1724200" y="742168"/>
                  </a:lnTo>
                  <a:cubicBezTo>
                    <a:pt x="1724200" y="775478"/>
                    <a:pt x="1697198" y="802480"/>
                    <a:pt x="1663888" y="802480"/>
                  </a:cubicBezTo>
                  <a:lnTo>
                    <a:pt x="60312" y="802480"/>
                  </a:lnTo>
                  <a:cubicBezTo>
                    <a:pt x="27003" y="802480"/>
                    <a:pt x="0" y="775478"/>
                    <a:pt x="0" y="742168"/>
                  </a:cubicBezTo>
                  <a:lnTo>
                    <a:pt x="0" y="60312"/>
                  </a:lnTo>
                  <a:cubicBezTo>
                    <a:pt x="0" y="27003"/>
                    <a:pt x="27003" y="0"/>
                    <a:pt x="60312" y="0"/>
                  </a:cubicBezTo>
                  <a:close/>
                </a:path>
              </a:pathLst>
            </a:custGeom>
            <a:solidFill>
              <a:srgbClr val="FFFBEA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1724200" cy="8024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01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005727" y="899172"/>
            <a:ext cx="2525454" cy="2745059"/>
          </a:xfrm>
          <a:custGeom>
            <a:avLst/>
            <a:gdLst/>
            <a:ahLst/>
            <a:cxnLst/>
            <a:rect l="l" t="t" r="r" b="b"/>
            <a:pathLst>
              <a:path w="2525454" h="2745059">
                <a:moveTo>
                  <a:pt x="0" y="0"/>
                </a:moveTo>
                <a:lnTo>
                  <a:pt x="2525455" y="0"/>
                </a:lnTo>
                <a:lnTo>
                  <a:pt x="2525455" y="2745058"/>
                </a:lnTo>
                <a:lnTo>
                  <a:pt x="0" y="27450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14160" y="1685265"/>
            <a:ext cx="2377233" cy="2377233"/>
          </a:xfrm>
          <a:custGeom>
            <a:avLst/>
            <a:gdLst/>
            <a:ahLst/>
            <a:cxnLst/>
            <a:rect l="l" t="t" r="r" b="b"/>
            <a:pathLst>
              <a:path w="2377233" h="2377233">
                <a:moveTo>
                  <a:pt x="0" y="0"/>
                </a:moveTo>
                <a:lnTo>
                  <a:pt x="2377233" y="0"/>
                </a:lnTo>
                <a:lnTo>
                  <a:pt x="2377233" y="2377233"/>
                </a:lnTo>
                <a:lnTo>
                  <a:pt x="0" y="23772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721322" y="1685265"/>
            <a:ext cx="2023967" cy="2057400"/>
          </a:xfrm>
          <a:custGeom>
            <a:avLst/>
            <a:gdLst/>
            <a:ahLst/>
            <a:cxnLst/>
            <a:rect l="l" t="t" r="r" b="b"/>
            <a:pathLst>
              <a:path w="2023967" h="2057400">
                <a:moveTo>
                  <a:pt x="0" y="0"/>
                </a:moveTo>
                <a:lnTo>
                  <a:pt x="2023967" y="0"/>
                </a:lnTo>
                <a:lnTo>
                  <a:pt x="202396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676338" y="3424917"/>
            <a:ext cx="6100154" cy="2115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 dirty="0" smtClean="0">
                <a:solidFill>
                  <a:srgbClr val="50692D"/>
                </a:solidFill>
                <a:latin typeface="Noto Sans T Chinese"/>
              </a:rPr>
              <a:t>Achieving </a:t>
            </a:r>
            <a:r>
              <a:rPr lang="en-US" sz="3900" dirty="0">
                <a:solidFill>
                  <a:srgbClr val="50692D"/>
                </a:solidFill>
                <a:latin typeface="Noto Sans T Chinese"/>
              </a:rPr>
              <a:t>pure and furnace-ready </a:t>
            </a:r>
            <a:r>
              <a:rPr lang="en-US" sz="3900" dirty="0" smtClean="0">
                <a:solidFill>
                  <a:srgbClr val="50692D"/>
                </a:solidFill>
                <a:latin typeface="Noto Sans T Chinese"/>
              </a:rPr>
              <a:t>aluminum </a:t>
            </a:r>
            <a:r>
              <a:rPr lang="en-US" sz="3900" dirty="0">
                <a:solidFill>
                  <a:srgbClr val="50692D"/>
                </a:solidFill>
                <a:latin typeface="Noto Sans T Chinese"/>
              </a:rPr>
              <a:t>for manufacturing</a:t>
            </a:r>
          </a:p>
        </p:txBody>
      </p:sp>
      <p:sp>
        <p:nvSpPr>
          <p:cNvPr id="14" name="Freeform 14"/>
          <p:cNvSpPr/>
          <p:nvPr/>
        </p:nvSpPr>
        <p:spPr>
          <a:xfrm flipH="1">
            <a:off x="15707540" y="4892099"/>
            <a:ext cx="1823641" cy="1853765"/>
          </a:xfrm>
          <a:custGeom>
            <a:avLst/>
            <a:gdLst/>
            <a:ahLst/>
            <a:cxnLst/>
            <a:rect l="l" t="t" r="r" b="b"/>
            <a:pathLst>
              <a:path w="1823641" h="1853765">
                <a:moveTo>
                  <a:pt x="1823642" y="0"/>
                </a:moveTo>
                <a:lnTo>
                  <a:pt x="0" y="0"/>
                </a:lnTo>
                <a:lnTo>
                  <a:pt x="0" y="1853765"/>
                </a:lnTo>
                <a:lnTo>
                  <a:pt x="1823642" y="1853765"/>
                </a:lnTo>
                <a:lnTo>
                  <a:pt x="182364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471685" y="6745864"/>
            <a:ext cx="15528016" cy="3086100"/>
            <a:chOff x="0" y="0"/>
            <a:chExt cx="4089683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089683" cy="812800"/>
            </a:xfrm>
            <a:custGeom>
              <a:avLst/>
              <a:gdLst/>
              <a:ahLst/>
              <a:cxnLst/>
              <a:rect l="l" t="t" r="r" b="b"/>
              <a:pathLst>
                <a:path w="4089683" h="812800">
                  <a:moveTo>
                    <a:pt x="25427" y="0"/>
                  </a:moveTo>
                  <a:lnTo>
                    <a:pt x="4064256" y="0"/>
                  </a:lnTo>
                  <a:cubicBezTo>
                    <a:pt x="4071000" y="0"/>
                    <a:pt x="4077467" y="2679"/>
                    <a:pt x="4082236" y="7448"/>
                  </a:cubicBezTo>
                  <a:cubicBezTo>
                    <a:pt x="4087004" y="12216"/>
                    <a:pt x="4089683" y="18684"/>
                    <a:pt x="4089683" y="25427"/>
                  </a:cubicBezTo>
                  <a:lnTo>
                    <a:pt x="4089683" y="787373"/>
                  </a:lnTo>
                  <a:cubicBezTo>
                    <a:pt x="4089683" y="794116"/>
                    <a:pt x="4087004" y="800584"/>
                    <a:pt x="4082236" y="805352"/>
                  </a:cubicBezTo>
                  <a:cubicBezTo>
                    <a:pt x="4077467" y="810121"/>
                    <a:pt x="4071000" y="812800"/>
                    <a:pt x="4064256" y="812800"/>
                  </a:cubicBezTo>
                  <a:lnTo>
                    <a:pt x="25427" y="812800"/>
                  </a:lnTo>
                  <a:cubicBezTo>
                    <a:pt x="18684" y="812800"/>
                    <a:pt x="12216" y="810121"/>
                    <a:pt x="7448" y="805352"/>
                  </a:cubicBezTo>
                  <a:cubicBezTo>
                    <a:pt x="2679" y="800584"/>
                    <a:pt x="0" y="794116"/>
                    <a:pt x="0" y="787373"/>
                  </a:cubicBezTo>
                  <a:lnTo>
                    <a:pt x="0" y="25427"/>
                  </a:lnTo>
                  <a:cubicBezTo>
                    <a:pt x="0" y="18684"/>
                    <a:pt x="2679" y="12216"/>
                    <a:pt x="7448" y="7448"/>
                  </a:cubicBezTo>
                  <a:cubicBezTo>
                    <a:pt x="12216" y="2679"/>
                    <a:pt x="18684" y="0"/>
                    <a:pt x="25427" y="0"/>
                  </a:cubicBezTo>
                  <a:close/>
                </a:path>
              </a:pathLst>
            </a:custGeom>
            <a:solidFill>
              <a:srgbClr val="E3E4E6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0"/>
              <a:ext cx="4089683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01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4827466" y="6831164"/>
            <a:ext cx="3460534" cy="2915500"/>
          </a:xfrm>
          <a:custGeom>
            <a:avLst/>
            <a:gdLst/>
            <a:ahLst/>
            <a:cxnLst/>
            <a:rect l="l" t="t" r="r" b="b"/>
            <a:pathLst>
              <a:path w="3460534" h="2915500">
                <a:moveTo>
                  <a:pt x="0" y="0"/>
                </a:moveTo>
                <a:lnTo>
                  <a:pt x="3460534" y="0"/>
                </a:lnTo>
                <a:lnTo>
                  <a:pt x="3460534" y="2915500"/>
                </a:lnTo>
                <a:lnTo>
                  <a:pt x="0" y="29155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79398" y="394652"/>
            <a:ext cx="9331146" cy="1144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>
                <a:solidFill>
                  <a:srgbClr val="50692D"/>
                </a:solidFill>
                <a:latin typeface="Canva Sans"/>
              </a:rPr>
              <a:t>Case Study: Brazil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626076" y="3627918"/>
            <a:ext cx="6113257" cy="2269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600" dirty="0">
                <a:solidFill>
                  <a:srgbClr val="50692D"/>
                </a:solidFill>
                <a:latin typeface="Noto Sans T Chinese"/>
              </a:rPr>
              <a:t>Remove impurities from aluminum </a:t>
            </a:r>
            <a:r>
              <a:rPr lang="en-US" sz="3600" dirty="0" smtClean="0">
                <a:solidFill>
                  <a:srgbClr val="50692D"/>
                </a:solidFill>
                <a:latin typeface="Noto Sans T Chinese"/>
              </a:rPr>
              <a:t>cans collected by locals</a:t>
            </a:r>
            <a:endParaRPr lang="en-US" sz="3600" dirty="0">
              <a:solidFill>
                <a:srgbClr val="50692D"/>
              </a:solidFill>
              <a:latin typeface="Noto Sans T Chinese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4616574" y="7082791"/>
            <a:ext cx="9054852" cy="2175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50692D"/>
                </a:solidFill>
                <a:latin typeface="Noto Sans T Chinese"/>
              </a:rPr>
              <a:t>The whole process takes around 60 days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50692D"/>
                </a:solidFill>
                <a:latin typeface="Noto Sans T Chinese Bold"/>
              </a:rPr>
              <a:t>+</a:t>
            </a:r>
          </a:p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50692D"/>
                </a:solidFill>
                <a:latin typeface="Noto Sans T Chinese Bold"/>
              </a:rPr>
              <a:t>Acheive recycling 100% of the aluminium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9398" y="9314158"/>
            <a:ext cx="7465454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40"/>
              </a:lnSpc>
            </a:pPr>
            <a:r>
              <a:rPr lang="en-US" sz="1243" dirty="0" smtClean="0">
                <a:solidFill>
                  <a:srgbClr val="193442"/>
                </a:solidFill>
                <a:latin typeface="Canva Sans"/>
                <a:ea typeface="Canva Sans"/>
              </a:rPr>
              <a:t>Reference: Environmental Protection Department – MSW Background</a:t>
            </a:r>
            <a:endParaRPr lang="en-US" sz="1243" dirty="0">
              <a:solidFill>
                <a:srgbClr val="193442"/>
              </a:solidFill>
              <a:latin typeface="Canva Sans"/>
              <a:ea typeface="Canva Sans"/>
            </a:endParaRPr>
          </a:p>
          <a:p>
            <a:pPr>
              <a:lnSpc>
                <a:spcPts val="1740"/>
              </a:lnSpc>
            </a:pPr>
            <a:r>
              <a:rPr lang="en-US" sz="1243" dirty="0">
                <a:solidFill>
                  <a:srgbClr val="193442"/>
                </a:solidFill>
                <a:latin typeface="Canva Sans"/>
              </a:rPr>
              <a:t> https://www.mswcharging.gov.hk/tc/about_us/background/ </a:t>
            </a:r>
          </a:p>
          <a:p>
            <a:pPr>
              <a:lnSpc>
                <a:spcPts val="1740"/>
              </a:lnSpc>
            </a:pPr>
            <a:r>
              <a:rPr lang="en-US" sz="1243" dirty="0">
                <a:solidFill>
                  <a:srgbClr val="193442"/>
                </a:solidFill>
                <a:latin typeface="Canva Sans"/>
              </a:rPr>
              <a:t>Recycling magazine – </a:t>
            </a:r>
            <a:r>
              <a:rPr lang="en-US" sz="1243" dirty="0" err="1">
                <a:solidFill>
                  <a:srgbClr val="193442"/>
                </a:solidFill>
                <a:latin typeface="Canva Sans"/>
              </a:rPr>
              <a:t>Aluminium</a:t>
            </a:r>
            <a:r>
              <a:rPr lang="en-US" sz="1243" dirty="0">
                <a:solidFill>
                  <a:srgbClr val="193442"/>
                </a:solidFill>
                <a:latin typeface="Canva Sans"/>
              </a:rPr>
              <a:t> recycling of Brazil</a:t>
            </a:r>
          </a:p>
          <a:p>
            <a:pPr>
              <a:lnSpc>
                <a:spcPts val="1740"/>
              </a:lnSpc>
            </a:pPr>
            <a:r>
              <a:rPr lang="en-US" sz="1243" dirty="0">
                <a:solidFill>
                  <a:srgbClr val="193442"/>
                </a:solidFill>
                <a:latin typeface="Canva Sans"/>
              </a:rPr>
              <a:t> https://www.recycling-magazine.com/2023/08/29/aluminium-recycling-in-brasil/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D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39238" y="4819967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3" name="TextBox 3"/>
          <p:cNvSpPr txBox="1"/>
          <p:nvPr/>
        </p:nvSpPr>
        <p:spPr>
          <a:xfrm>
            <a:off x="104775" y="380203"/>
            <a:ext cx="18078450" cy="755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50692D"/>
                </a:solidFill>
                <a:latin typeface="Canva Sans"/>
                <a:ea typeface="Canva Sans"/>
              </a:rPr>
              <a:t>M﻿unicipal Solid Waste Charging Scheme  </a:t>
            </a:r>
            <a:r>
              <a:rPr lang="en-US" sz="4400">
                <a:solidFill>
                  <a:srgbClr val="9BA66B"/>
                </a:solidFill>
                <a:latin typeface="Canva Sans Bold"/>
              </a:rPr>
              <a:t>- “Dump Less, Save More”</a:t>
            </a:r>
          </a:p>
        </p:txBody>
      </p:sp>
      <p:sp>
        <p:nvSpPr>
          <p:cNvPr id="4" name="Freeform 4"/>
          <p:cNvSpPr/>
          <p:nvPr/>
        </p:nvSpPr>
        <p:spPr>
          <a:xfrm>
            <a:off x="3561993" y="1616102"/>
            <a:ext cx="11583973" cy="8166701"/>
          </a:xfrm>
          <a:custGeom>
            <a:avLst/>
            <a:gdLst/>
            <a:ahLst/>
            <a:cxnLst/>
            <a:rect l="l" t="t" r="r" b="b"/>
            <a:pathLst>
              <a:path w="11583973" h="8166701">
                <a:moveTo>
                  <a:pt x="0" y="0"/>
                </a:moveTo>
                <a:lnTo>
                  <a:pt x="11583973" y="0"/>
                </a:lnTo>
                <a:lnTo>
                  <a:pt x="11583973" y="8166701"/>
                </a:lnTo>
                <a:lnTo>
                  <a:pt x="0" y="8166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52302">
            <a:off x="1301775" y="7078299"/>
            <a:ext cx="2696137" cy="3631161"/>
          </a:xfrm>
          <a:custGeom>
            <a:avLst/>
            <a:gdLst/>
            <a:ahLst/>
            <a:cxnLst/>
            <a:rect l="l" t="t" r="r" b="b"/>
            <a:pathLst>
              <a:path w="2696137" h="3631161">
                <a:moveTo>
                  <a:pt x="0" y="0"/>
                </a:moveTo>
                <a:lnTo>
                  <a:pt x="2696136" y="0"/>
                </a:lnTo>
                <a:lnTo>
                  <a:pt x="2696136" y="3631160"/>
                </a:lnTo>
                <a:lnTo>
                  <a:pt x="0" y="36311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92709">
            <a:off x="437467" y="1737091"/>
            <a:ext cx="2792513" cy="2838641"/>
          </a:xfrm>
          <a:custGeom>
            <a:avLst/>
            <a:gdLst/>
            <a:ahLst/>
            <a:cxnLst/>
            <a:rect l="l" t="t" r="r" b="b"/>
            <a:pathLst>
              <a:path w="2792513" h="2838641">
                <a:moveTo>
                  <a:pt x="0" y="0"/>
                </a:moveTo>
                <a:lnTo>
                  <a:pt x="2792513" y="0"/>
                </a:lnTo>
                <a:lnTo>
                  <a:pt x="2792513" y="2838641"/>
                </a:lnTo>
                <a:lnTo>
                  <a:pt x="0" y="28386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72748" y="6020055"/>
            <a:ext cx="555952" cy="555952"/>
          </a:xfrm>
          <a:custGeom>
            <a:avLst/>
            <a:gdLst/>
            <a:ahLst/>
            <a:cxnLst/>
            <a:rect l="l" t="t" r="r" b="b"/>
            <a:pathLst>
              <a:path w="555952" h="555952">
                <a:moveTo>
                  <a:pt x="0" y="0"/>
                </a:moveTo>
                <a:lnTo>
                  <a:pt x="555952" y="0"/>
                </a:lnTo>
                <a:lnTo>
                  <a:pt x="555952" y="555952"/>
                </a:lnTo>
                <a:lnTo>
                  <a:pt x="0" y="5559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831272" y="9226850"/>
            <a:ext cx="555952" cy="555952"/>
          </a:xfrm>
          <a:custGeom>
            <a:avLst/>
            <a:gdLst/>
            <a:ahLst/>
            <a:cxnLst/>
            <a:rect l="l" t="t" r="r" b="b"/>
            <a:pathLst>
              <a:path w="555952" h="555952">
                <a:moveTo>
                  <a:pt x="0" y="0"/>
                </a:moveTo>
                <a:lnTo>
                  <a:pt x="555953" y="0"/>
                </a:lnTo>
                <a:lnTo>
                  <a:pt x="555953" y="555953"/>
                </a:lnTo>
                <a:lnTo>
                  <a:pt x="0" y="5559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320398" y="1209544"/>
            <a:ext cx="553633" cy="553633"/>
          </a:xfrm>
          <a:custGeom>
            <a:avLst/>
            <a:gdLst/>
            <a:ahLst/>
            <a:cxnLst/>
            <a:rect l="l" t="t" r="r" b="b"/>
            <a:pathLst>
              <a:path w="553633" h="553633">
                <a:moveTo>
                  <a:pt x="0" y="0"/>
                </a:moveTo>
                <a:lnTo>
                  <a:pt x="553633" y="0"/>
                </a:lnTo>
                <a:lnTo>
                  <a:pt x="553633" y="553633"/>
                </a:lnTo>
                <a:lnTo>
                  <a:pt x="0" y="5536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723535" y="2547962"/>
            <a:ext cx="1877770" cy="1772145"/>
          </a:xfrm>
          <a:custGeom>
            <a:avLst/>
            <a:gdLst/>
            <a:ahLst/>
            <a:cxnLst/>
            <a:rect l="l" t="t" r="r" b="b"/>
            <a:pathLst>
              <a:path w="1877770" h="1772145">
                <a:moveTo>
                  <a:pt x="0" y="0"/>
                </a:moveTo>
                <a:lnTo>
                  <a:pt x="1877770" y="0"/>
                </a:lnTo>
                <a:lnTo>
                  <a:pt x="1877770" y="1772145"/>
                </a:lnTo>
                <a:lnTo>
                  <a:pt x="0" y="17721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076864" y="2474750"/>
            <a:ext cx="1775171" cy="1775171"/>
          </a:xfrm>
          <a:custGeom>
            <a:avLst/>
            <a:gdLst/>
            <a:ahLst/>
            <a:cxnLst/>
            <a:rect l="l" t="t" r="r" b="b"/>
            <a:pathLst>
              <a:path w="1775171" h="1775171">
                <a:moveTo>
                  <a:pt x="0" y="0"/>
                </a:moveTo>
                <a:lnTo>
                  <a:pt x="1775171" y="0"/>
                </a:lnTo>
                <a:lnTo>
                  <a:pt x="1775171" y="1775171"/>
                </a:lnTo>
                <a:lnTo>
                  <a:pt x="0" y="17751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309962" y="4353193"/>
            <a:ext cx="4704917" cy="1987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4"/>
              </a:lnSpc>
            </a:pPr>
            <a:r>
              <a:rPr lang="en-US" sz="2217" dirty="0">
                <a:solidFill>
                  <a:srgbClr val="839C5D"/>
                </a:solidFill>
                <a:latin typeface="Canva Sans Bold"/>
              </a:rPr>
              <a:t>Domestic Waste:</a:t>
            </a:r>
          </a:p>
          <a:p>
            <a:pPr algn="ctr">
              <a:lnSpc>
                <a:spcPts val="3104"/>
              </a:lnSpc>
            </a:pPr>
            <a:r>
              <a:rPr lang="en-US" sz="2217" dirty="0" smtClean="0">
                <a:solidFill>
                  <a:srgbClr val="839C5D"/>
                </a:solidFill>
                <a:latin typeface="Canva Sans"/>
              </a:rPr>
              <a:t>Household </a:t>
            </a:r>
            <a:r>
              <a:rPr lang="en-US" sz="2217" dirty="0">
                <a:solidFill>
                  <a:srgbClr val="839C5D"/>
                </a:solidFill>
                <a:latin typeface="Canva Sans"/>
              </a:rPr>
              <a:t>waste and waste generated from daily activities in institutional premises (e.g., schools)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349663" y="4353193"/>
            <a:ext cx="5229573" cy="1944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4"/>
              </a:lnSpc>
            </a:pPr>
            <a:r>
              <a:rPr lang="en-US" sz="2217" dirty="0">
                <a:solidFill>
                  <a:srgbClr val="839C5D"/>
                </a:solidFill>
                <a:latin typeface="Canva Sans Bold"/>
              </a:rPr>
              <a:t>Commercial &amp; Industrial Waste</a:t>
            </a:r>
          </a:p>
          <a:p>
            <a:pPr algn="ctr">
              <a:lnSpc>
                <a:spcPts val="3104"/>
              </a:lnSpc>
            </a:pPr>
            <a:r>
              <a:rPr lang="en-US" sz="2217" dirty="0" smtClean="0">
                <a:solidFill>
                  <a:srgbClr val="839C5D"/>
                </a:solidFill>
                <a:latin typeface="Canva Sans"/>
              </a:rPr>
              <a:t>Waste </a:t>
            </a:r>
            <a:r>
              <a:rPr lang="en-US" sz="2217" dirty="0">
                <a:solidFill>
                  <a:srgbClr val="839C5D"/>
                </a:solidFill>
                <a:latin typeface="Canva Sans"/>
              </a:rPr>
              <a:t>arising from shops, restaurants, hotels, offices, markets in private housing estates and all industrial activities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857136" y="6326606"/>
            <a:ext cx="11174925" cy="31034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dirty="0">
                <a:solidFill>
                  <a:srgbClr val="9BA66B"/>
                </a:solidFill>
                <a:latin typeface="Canva Sans Bold"/>
              </a:rPr>
              <a:t>Background of Municipal Solid Waste Charging Scheme (MSW Charging):</a:t>
            </a:r>
          </a:p>
          <a:p>
            <a:pPr marL="496571" lvl="1" indent="-248285" algn="just">
              <a:lnSpc>
                <a:spcPts val="3220"/>
              </a:lnSpc>
              <a:buFont typeface="Arial"/>
              <a:buChar char="•"/>
            </a:pPr>
            <a:r>
              <a:rPr lang="en-US" sz="2400" dirty="0">
                <a:solidFill>
                  <a:srgbClr val="9BA66B"/>
                </a:solidFill>
                <a:latin typeface="Canva Sans"/>
              </a:rPr>
              <a:t>Three existing landfills are expected to be filled up in the coming years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00" dirty="0">
                <a:solidFill>
                  <a:srgbClr val="9BA66B"/>
                </a:solidFill>
                <a:latin typeface="Canva Sans"/>
              </a:rPr>
              <a:t>MSW charging is an effective policy tool to drive enterprises and the public to practice waste reduction and recycling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00" dirty="0">
                <a:solidFill>
                  <a:srgbClr val="9BA66B"/>
                </a:solidFill>
                <a:latin typeface="Canva Sans"/>
              </a:rPr>
              <a:t>To facilitate the sustainable development of related industries and the creation of green job </a:t>
            </a:r>
            <a:r>
              <a:rPr lang="en-US" sz="2400" dirty="0" smtClean="0">
                <a:solidFill>
                  <a:srgbClr val="9BA66B"/>
                </a:solidFill>
                <a:latin typeface="Canva Sans"/>
              </a:rPr>
              <a:t>opportunities</a:t>
            </a:r>
            <a:endParaRPr lang="en-US" sz="2400" dirty="0">
              <a:solidFill>
                <a:srgbClr val="9BA66B"/>
              </a:solidFill>
              <a:latin typeface="Canva Sans"/>
            </a:endParaRP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00" dirty="0">
                <a:solidFill>
                  <a:srgbClr val="9BA66B"/>
                </a:solidFill>
                <a:latin typeface="Canva Sans"/>
              </a:rPr>
              <a:t>To push for carbon emission reduction and combat climate </a:t>
            </a:r>
            <a:r>
              <a:rPr lang="en-US" sz="2400" dirty="0" smtClean="0">
                <a:solidFill>
                  <a:srgbClr val="9BA66B"/>
                </a:solidFill>
                <a:latin typeface="Canva Sans"/>
              </a:rPr>
              <a:t>change</a:t>
            </a:r>
            <a:endParaRPr lang="en-US" sz="2400" dirty="0">
              <a:solidFill>
                <a:srgbClr val="9BA66B"/>
              </a:solidFill>
              <a:latin typeface="Canva San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57855" y="9415373"/>
            <a:ext cx="9343345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50692D"/>
                </a:solidFill>
                <a:latin typeface="Canva Sans"/>
              </a:rPr>
              <a:t>Reference: Environmental Protection </a:t>
            </a:r>
            <a:r>
              <a:rPr lang="en-US" sz="2100" dirty="0" smtClean="0">
                <a:solidFill>
                  <a:srgbClr val="50692D"/>
                </a:solidFill>
                <a:latin typeface="Canva Sans"/>
              </a:rPr>
              <a:t>Department - MSW Background</a:t>
            </a:r>
            <a:endParaRPr lang="en-US" sz="2100" dirty="0">
              <a:solidFill>
                <a:srgbClr val="50692D"/>
              </a:solidFill>
              <a:latin typeface="Canva Sans"/>
            </a:endParaRPr>
          </a:p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50692D"/>
                </a:solidFill>
                <a:latin typeface="Canva Sans"/>
              </a:rPr>
              <a:t>https://www.mswcharging.gov.hk/tc/about_us/background/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857136" y="1860708"/>
            <a:ext cx="3755540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839C5D"/>
                </a:solidFill>
                <a:latin typeface="Canva Sans"/>
              </a:rPr>
              <a:t>Definition of waste: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460463" y="5946140"/>
            <a:ext cx="4049728" cy="4916211"/>
          </a:xfrm>
          <a:custGeom>
            <a:avLst/>
            <a:gdLst/>
            <a:ahLst/>
            <a:cxnLst/>
            <a:rect l="l" t="t" r="r" b="b"/>
            <a:pathLst>
              <a:path w="4049728" h="4916211">
                <a:moveTo>
                  <a:pt x="0" y="0"/>
                </a:moveTo>
                <a:lnTo>
                  <a:pt x="4049728" y="0"/>
                </a:lnTo>
                <a:lnTo>
                  <a:pt x="4049728" y="4916211"/>
                </a:lnTo>
                <a:lnTo>
                  <a:pt x="0" y="49162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82263" y="3105723"/>
            <a:ext cx="1647963" cy="662181"/>
          </a:xfrm>
          <a:custGeom>
            <a:avLst/>
            <a:gdLst/>
            <a:ahLst/>
            <a:cxnLst/>
            <a:rect l="l" t="t" r="r" b="b"/>
            <a:pathLst>
              <a:path w="1647963" h="662181">
                <a:moveTo>
                  <a:pt x="0" y="0"/>
                </a:moveTo>
                <a:lnTo>
                  <a:pt x="1647962" y="0"/>
                </a:lnTo>
                <a:lnTo>
                  <a:pt x="1647962" y="662181"/>
                </a:lnTo>
                <a:lnTo>
                  <a:pt x="0" y="6621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330225" y="5511533"/>
            <a:ext cx="3208366" cy="1289180"/>
          </a:xfrm>
          <a:custGeom>
            <a:avLst/>
            <a:gdLst/>
            <a:ahLst/>
            <a:cxnLst/>
            <a:rect l="l" t="t" r="r" b="b"/>
            <a:pathLst>
              <a:path w="3208366" h="1289180">
                <a:moveTo>
                  <a:pt x="0" y="0"/>
                </a:moveTo>
                <a:lnTo>
                  <a:pt x="3208366" y="0"/>
                </a:lnTo>
                <a:lnTo>
                  <a:pt x="3208366" y="1289180"/>
                </a:lnTo>
                <a:lnTo>
                  <a:pt x="0" y="12891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441608" y="3105723"/>
            <a:ext cx="1302155" cy="1321985"/>
          </a:xfrm>
          <a:custGeom>
            <a:avLst/>
            <a:gdLst/>
            <a:ahLst/>
            <a:cxnLst/>
            <a:rect l="l" t="t" r="r" b="b"/>
            <a:pathLst>
              <a:path w="1302155" h="1321985">
                <a:moveTo>
                  <a:pt x="0" y="0"/>
                </a:moveTo>
                <a:lnTo>
                  <a:pt x="1302155" y="0"/>
                </a:lnTo>
                <a:lnTo>
                  <a:pt x="1302155" y="1321985"/>
                </a:lnTo>
                <a:lnTo>
                  <a:pt x="0" y="1321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478011" y="5250812"/>
            <a:ext cx="3229351" cy="3035590"/>
          </a:xfrm>
          <a:custGeom>
            <a:avLst/>
            <a:gdLst/>
            <a:ahLst/>
            <a:cxnLst/>
            <a:rect l="l" t="t" r="r" b="b"/>
            <a:pathLst>
              <a:path w="3229351" h="3035590">
                <a:moveTo>
                  <a:pt x="0" y="0"/>
                </a:moveTo>
                <a:lnTo>
                  <a:pt x="3229350" y="0"/>
                </a:lnTo>
                <a:lnTo>
                  <a:pt x="3229350" y="3035590"/>
                </a:lnTo>
                <a:lnTo>
                  <a:pt x="0" y="30355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096035" y="6165444"/>
            <a:ext cx="1209581" cy="1203533"/>
          </a:xfrm>
          <a:custGeom>
            <a:avLst/>
            <a:gdLst/>
            <a:ahLst/>
            <a:cxnLst/>
            <a:rect l="l" t="t" r="r" b="b"/>
            <a:pathLst>
              <a:path w="1209581" h="1203533">
                <a:moveTo>
                  <a:pt x="0" y="0"/>
                </a:moveTo>
                <a:lnTo>
                  <a:pt x="1209582" y="0"/>
                </a:lnTo>
                <a:lnTo>
                  <a:pt x="1209582" y="1203534"/>
                </a:lnTo>
                <a:lnTo>
                  <a:pt x="0" y="12035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639967" y="6138014"/>
            <a:ext cx="1192496" cy="1230964"/>
          </a:xfrm>
          <a:custGeom>
            <a:avLst/>
            <a:gdLst/>
            <a:ahLst/>
            <a:cxnLst/>
            <a:rect l="l" t="t" r="r" b="b"/>
            <a:pathLst>
              <a:path w="1192496" h="1230964">
                <a:moveTo>
                  <a:pt x="0" y="0"/>
                </a:moveTo>
                <a:lnTo>
                  <a:pt x="1192496" y="0"/>
                </a:lnTo>
                <a:lnTo>
                  <a:pt x="1192496" y="1230964"/>
                </a:lnTo>
                <a:lnTo>
                  <a:pt x="0" y="12309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57855" y="7981277"/>
            <a:ext cx="1308090" cy="1277023"/>
          </a:xfrm>
          <a:custGeom>
            <a:avLst/>
            <a:gdLst/>
            <a:ahLst/>
            <a:cxnLst/>
            <a:rect l="l" t="t" r="r" b="b"/>
            <a:pathLst>
              <a:path w="1308090" h="1277023">
                <a:moveTo>
                  <a:pt x="0" y="0"/>
                </a:moveTo>
                <a:lnTo>
                  <a:pt x="1308090" y="0"/>
                </a:lnTo>
                <a:lnTo>
                  <a:pt x="1308090" y="1277023"/>
                </a:lnTo>
                <a:lnTo>
                  <a:pt x="0" y="12770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17511" y="8835143"/>
            <a:ext cx="218341" cy="218341"/>
          </a:xfrm>
          <a:custGeom>
            <a:avLst/>
            <a:gdLst/>
            <a:ahLst/>
            <a:cxnLst/>
            <a:rect l="l" t="t" r="r" b="b"/>
            <a:pathLst>
              <a:path w="218341" h="218341">
                <a:moveTo>
                  <a:pt x="0" y="0"/>
                </a:moveTo>
                <a:lnTo>
                  <a:pt x="218341" y="0"/>
                </a:lnTo>
                <a:lnTo>
                  <a:pt x="218341" y="218341"/>
                </a:lnTo>
                <a:lnTo>
                  <a:pt x="0" y="21834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95696" y="380203"/>
            <a:ext cx="18096607" cy="1916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50692D"/>
                </a:solidFill>
                <a:latin typeface="Canva Sans Bold"/>
              </a:rPr>
              <a:t>Municipal Solid Waste Charging Scheme</a:t>
            </a:r>
            <a:r>
              <a:rPr lang="en-US" sz="4400">
                <a:solidFill>
                  <a:srgbClr val="9BA66B"/>
                </a:solidFill>
                <a:latin typeface="Canva Sans Bold"/>
              </a:rPr>
              <a:t> - “Dump Less, Save More”</a:t>
            </a:r>
          </a:p>
          <a:p>
            <a:pPr algn="ctr">
              <a:lnSpc>
                <a:spcPts val="9380"/>
              </a:lnSpc>
            </a:pPr>
            <a:r>
              <a:rPr lang="en-US" sz="6700">
                <a:solidFill>
                  <a:srgbClr val="9BA66B"/>
                </a:solidFill>
                <a:latin typeface="Canva Sans Bold"/>
              </a:rPr>
              <a:t>Three Goals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931685" y="4453982"/>
            <a:ext cx="10424629" cy="537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3"/>
              </a:lnSpc>
            </a:pPr>
            <a:r>
              <a:rPr lang="en-US" sz="3209">
                <a:solidFill>
                  <a:srgbClr val="50692D"/>
                </a:solidFill>
                <a:latin typeface="Canva Sans"/>
              </a:rPr>
              <a:t>Enhance waste reduction and recycling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937682" y="7443686"/>
            <a:ext cx="6044803" cy="537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3"/>
              </a:lnSpc>
            </a:pPr>
            <a:r>
              <a:rPr lang="en-US" sz="3209">
                <a:solidFill>
                  <a:srgbClr val="50692D"/>
                </a:solidFill>
                <a:latin typeface="Canva Sans"/>
              </a:rPr>
              <a:t>Create green job opportunities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03821" y="7339258"/>
            <a:ext cx="7638586" cy="537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8"/>
              </a:lnSpc>
            </a:pPr>
            <a:r>
              <a:rPr lang="en-US" sz="3212">
                <a:solidFill>
                  <a:srgbClr val="50692D"/>
                </a:solidFill>
                <a:latin typeface="Canva Sans"/>
              </a:rPr>
              <a:t>Help reduce carbon emissions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82263" y="8476902"/>
            <a:ext cx="7474279" cy="564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4"/>
              </a:lnSpc>
            </a:pPr>
            <a:r>
              <a:rPr lang="en-US" sz="3267">
                <a:solidFill>
                  <a:srgbClr val="50692D"/>
                </a:solidFill>
                <a:latin typeface="Canva Sans Bold"/>
              </a:rPr>
              <a:t>Full implementation on 1 April 2024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57854" y="9415373"/>
            <a:ext cx="9343346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50692D"/>
                </a:solidFill>
                <a:latin typeface="Canva Sans"/>
              </a:rPr>
              <a:t>Reference: Environmental Protection </a:t>
            </a:r>
            <a:r>
              <a:rPr lang="en-US" sz="2100" dirty="0" smtClean="0">
                <a:solidFill>
                  <a:srgbClr val="50692D"/>
                </a:solidFill>
                <a:latin typeface="Canva Sans"/>
              </a:rPr>
              <a:t>Department - MSW Background</a:t>
            </a:r>
            <a:endParaRPr lang="en-US" sz="2100" dirty="0">
              <a:solidFill>
                <a:srgbClr val="50692D"/>
              </a:solidFill>
              <a:latin typeface="Canva Sans"/>
            </a:endParaRPr>
          </a:p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50692D"/>
                </a:solidFill>
                <a:latin typeface="Canva Sans"/>
              </a:rPr>
              <a:t>https://www.mswcharging.gov.hk/tc/about_us/background/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D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52302">
            <a:off x="1586580" y="7107667"/>
            <a:ext cx="2696137" cy="3631161"/>
          </a:xfrm>
          <a:custGeom>
            <a:avLst/>
            <a:gdLst/>
            <a:ahLst/>
            <a:cxnLst/>
            <a:rect l="l" t="t" r="r" b="b"/>
            <a:pathLst>
              <a:path w="2696137" h="3631161">
                <a:moveTo>
                  <a:pt x="0" y="0"/>
                </a:moveTo>
                <a:lnTo>
                  <a:pt x="2696137" y="0"/>
                </a:lnTo>
                <a:lnTo>
                  <a:pt x="2696137" y="3631161"/>
                </a:lnTo>
                <a:lnTo>
                  <a:pt x="0" y="36311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69025" y="1540037"/>
            <a:ext cx="11949950" cy="8424715"/>
          </a:xfrm>
          <a:custGeom>
            <a:avLst/>
            <a:gdLst/>
            <a:ahLst/>
            <a:cxnLst/>
            <a:rect l="l" t="t" r="r" b="b"/>
            <a:pathLst>
              <a:path w="11949950" h="8424715">
                <a:moveTo>
                  <a:pt x="0" y="0"/>
                </a:moveTo>
                <a:lnTo>
                  <a:pt x="11949950" y="0"/>
                </a:lnTo>
                <a:lnTo>
                  <a:pt x="11949950" y="8424714"/>
                </a:lnTo>
                <a:lnTo>
                  <a:pt x="0" y="84247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92709">
            <a:off x="207626" y="1724772"/>
            <a:ext cx="2655306" cy="2699168"/>
          </a:xfrm>
          <a:custGeom>
            <a:avLst/>
            <a:gdLst/>
            <a:ahLst/>
            <a:cxnLst/>
            <a:rect l="l" t="t" r="r" b="b"/>
            <a:pathLst>
              <a:path w="2655306" h="2699168">
                <a:moveTo>
                  <a:pt x="0" y="0"/>
                </a:moveTo>
                <a:lnTo>
                  <a:pt x="2655307" y="0"/>
                </a:lnTo>
                <a:lnTo>
                  <a:pt x="2655307" y="2699167"/>
                </a:lnTo>
                <a:lnTo>
                  <a:pt x="0" y="26991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16955" y="5752394"/>
            <a:ext cx="629783" cy="629783"/>
          </a:xfrm>
          <a:custGeom>
            <a:avLst/>
            <a:gdLst/>
            <a:ahLst/>
            <a:cxnLst/>
            <a:rect l="l" t="t" r="r" b="b"/>
            <a:pathLst>
              <a:path w="629783" h="629783">
                <a:moveTo>
                  <a:pt x="0" y="0"/>
                </a:moveTo>
                <a:lnTo>
                  <a:pt x="629783" y="0"/>
                </a:lnTo>
                <a:lnTo>
                  <a:pt x="629783" y="629783"/>
                </a:lnTo>
                <a:lnTo>
                  <a:pt x="0" y="6297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948712" y="8645271"/>
            <a:ext cx="555952" cy="555952"/>
          </a:xfrm>
          <a:custGeom>
            <a:avLst/>
            <a:gdLst/>
            <a:ahLst/>
            <a:cxnLst/>
            <a:rect l="l" t="t" r="r" b="b"/>
            <a:pathLst>
              <a:path w="555952" h="555952">
                <a:moveTo>
                  <a:pt x="0" y="0"/>
                </a:moveTo>
                <a:lnTo>
                  <a:pt x="555952" y="0"/>
                </a:lnTo>
                <a:lnTo>
                  <a:pt x="555952" y="555953"/>
                </a:lnTo>
                <a:lnTo>
                  <a:pt x="0" y="5559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110408" y="1904118"/>
            <a:ext cx="553633" cy="553633"/>
          </a:xfrm>
          <a:custGeom>
            <a:avLst/>
            <a:gdLst/>
            <a:ahLst/>
            <a:cxnLst/>
            <a:rect l="l" t="t" r="r" b="b"/>
            <a:pathLst>
              <a:path w="553633" h="553633">
                <a:moveTo>
                  <a:pt x="0" y="0"/>
                </a:moveTo>
                <a:lnTo>
                  <a:pt x="553633" y="0"/>
                </a:lnTo>
                <a:lnTo>
                  <a:pt x="553633" y="553633"/>
                </a:lnTo>
                <a:lnTo>
                  <a:pt x="0" y="5536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117462" y="4213664"/>
            <a:ext cx="4831249" cy="4831249"/>
          </a:xfrm>
          <a:custGeom>
            <a:avLst/>
            <a:gdLst/>
            <a:ahLst/>
            <a:cxnLst/>
            <a:rect l="l" t="t" r="r" b="b"/>
            <a:pathLst>
              <a:path w="4831249" h="4831249">
                <a:moveTo>
                  <a:pt x="0" y="0"/>
                </a:moveTo>
                <a:lnTo>
                  <a:pt x="4831250" y="0"/>
                </a:lnTo>
                <a:lnTo>
                  <a:pt x="4831250" y="4831249"/>
                </a:lnTo>
                <a:lnTo>
                  <a:pt x="0" y="483124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752101" y="4213664"/>
            <a:ext cx="5466471" cy="4799053"/>
          </a:xfrm>
          <a:custGeom>
            <a:avLst/>
            <a:gdLst/>
            <a:ahLst/>
            <a:cxnLst/>
            <a:rect l="l" t="t" r="r" b="b"/>
            <a:pathLst>
              <a:path w="5466471" h="4799053">
                <a:moveTo>
                  <a:pt x="0" y="0"/>
                </a:moveTo>
                <a:lnTo>
                  <a:pt x="5466471" y="0"/>
                </a:lnTo>
                <a:lnTo>
                  <a:pt x="5466471" y="4799053"/>
                </a:lnTo>
                <a:lnTo>
                  <a:pt x="0" y="479905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32395" y="183320"/>
            <a:ext cx="17823210" cy="755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50692D"/>
                </a:solidFill>
                <a:latin typeface="Canva Sans"/>
              </a:rPr>
              <a:t>Municipal Solid Waste Charging Scheme - “Dump Less, Save More”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492389" y="1924252"/>
            <a:ext cx="11290412" cy="2346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06"/>
              </a:lnSpc>
            </a:pPr>
            <a:r>
              <a:rPr lang="en-US" sz="2800" dirty="0">
                <a:solidFill>
                  <a:srgbClr val="50692D"/>
                </a:solidFill>
                <a:latin typeface="Canva Sans Bold"/>
              </a:rPr>
              <a:t>Charging Modes: in line with the "polluter-pays" principle</a:t>
            </a:r>
          </a:p>
          <a:p>
            <a:pPr marL="710457" lvl="1" indent="-355229">
              <a:lnSpc>
                <a:spcPts val="4606"/>
              </a:lnSpc>
              <a:buFont typeface="Arial"/>
              <a:buChar char="•"/>
            </a:pPr>
            <a:r>
              <a:rPr lang="en-US" sz="2800" dirty="0">
                <a:solidFill>
                  <a:srgbClr val="839C5D"/>
                </a:solidFill>
                <a:latin typeface="Canva Sans"/>
              </a:rPr>
              <a:t>Charging by designated bags/ designated labels</a:t>
            </a:r>
          </a:p>
          <a:p>
            <a:pPr marL="710457" lvl="1" indent="-355229">
              <a:lnSpc>
                <a:spcPts val="4606"/>
              </a:lnSpc>
              <a:buFont typeface="Arial"/>
              <a:buChar char="•"/>
            </a:pPr>
            <a:r>
              <a:rPr lang="en-US" sz="2800" dirty="0">
                <a:solidFill>
                  <a:srgbClr val="839C5D"/>
                </a:solidFill>
                <a:latin typeface="Canva Sans"/>
              </a:rPr>
              <a:t>Charging by weight through "gate-fee"</a:t>
            </a:r>
          </a:p>
          <a:p>
            <a:pPr algn="l">
              <a:lnSpc>
                <a:spcPts val="4466"/>
              </a:lnSpc>
            </a:pPr>
            <a:endParaRPr lang="en-US" sz="3290" dirty="0">
              <a:solidFill>
                <a:srgbClr val="839C5D"/>
              </a:solidFill>
              <a:latin typeface="Canva Sa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57855" y="9415373"/>
            <a:ext cx="10257745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50692D"/>
                </a:solidFill>
                <a:latin typeface="Canva Sans"/>
              </a:rPr>
              <a:t>Reference: Environmental Protection </a:t>
            </a:r>
            <a:r>
              <a:rPr lang="en-US" sz="2100" dirty="0" smtClean="0">
                <a:solidFill>
                  <a:srgbClr val="50692D"/>
                </a:solidFill>
                <a:latin typeface="Canva Sans"/>
              </a:rPr>
              <a:t>Department - MSW Background</a:t>
            </a:r>
            <a:endParaRPr lang="en-US" sz="2100" dirty="0">
              <a:solidFill>
                <a:srgbClr val="50692D"/>
              </a:solidFill>
              <a:latin typeface="Canva Sans"/>
            </a:endParaRPr>
          </a:p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50692D"/>
                </a:solidFill>
                <a:latin typeface="Canva Sans"/>
              </a:rPr>
              <a:t>https://www.mswcharging.gov.hk/tc/database/resource-centre-qna/#q1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D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52302">
            <a:off x="1586580" y="7107667"/>
            <a:ext cx="2696137" cy="3631161"/>
          </a:xfrm>
          <a:custGeom>
            <a:avLst/>
            <a:gdLst/>
            <a:ahLst/>
            <a:cxnLst/>
            <a:rect l="l" t="t" r="r" b="b"/>
            <a:pathLst>
              <a:path w="2696137" h="3631161">
                <a:moveTo>
                  <a:pt x="0" y="0"/>
                </a:moveTo>
                <a:lnTo>
                  <a:pt x="2696137" y="0"/>
                </a:lnTo>
                <a:lnTo>
                  <a:pt x="2696137" y="3631161"/>
                </a:lnTo>
                <a:lnTo>
                  <a:pt x="0" y="36311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24258" y="1325592"/>
            <a:ext cx="13280406" cy="8853604"/>
          </a:xfrm>
          <a:custGeom>
            <a:avLst/>
            <a:gdLst/>
            <a:ahLst/>
            <a:cxnLst/>
            <a:rect l="l" t="t" r="r" b="b"/>
            <a:pathLst>
              <a:path w="13280406" h="8853604">
                <a:moveTo>
                  <a:pt x="0" y="0"/>
                </a:moveTo>
                <a:lnTo>
                  <a:pt x="13280406" y="0"/>
                </a:lnTo>
                <a:lnTo>
                  <a:pt x="13280406" y="8853604"/>
                </a:lnTo>
                <a:lnTo>
                  <a:pt x="0" y="88536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2875" b="-2874"/>
            </a:stretch>
          </a:blipFill>
        </p:spPr>
      </p:sp>
      <p:sp>
        <p:nvSpPr>
          <p:cNvPr id="5" name="Freeform 5"/>
          <p:cNvSpPr/>
          <p:nvPr/>
        </p:nvSpPr>
        <p:spPr>
          <a:xfrm rot="692709">
            <a:off x="207626" y="1724772"/>
            <a:ext cx="2655306" cy="2699168"/>
          </a:xfrm>
          <a:custGeom>
            <a:avLst/>
            <a:gdLst/>
            <a:ahLst/>
            <a:cxnLst/>
            <a:rect l="l" t="t" r="r" b="b"/>
            <a:pathLst>
              <a:path w="2655306" h="2699168">
                <a:moveTo>
                  <a:pt x="0" y="0"/>
                </a:moveTo>
                <a:lnTo>
                  <a:pt x="2655307" y="0"/>
                </a:lnTo>
                <a:lnTo>
                  <a:pt x="2655307" y="2699167"/>
                </a:lnTo>
                <a:lnTo>
                  <a:pt x="0" y="26991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16955" y="5752394"/>
            <a:ext cx="629783" cy="629783"/>
          </a:xfrm>
          <a:custGeom>
            <a:avLst/>
            <a:gdLst/>
            <a:ahLst/>
            <a:cxnLst/>
            <a:rect l="l" t="t" r="r" b="b"/>
            <a:pathLst>
              <a:path w="629783" h="629783">
                <a:moveTo>
                  <a:pt x="0" y="0"/>
                </a:moveTo>
                <a:lnTo>
                  <a:pt x="629783" y="0"/>
                </a:lnTo>
                <a:lnTo>
                  <a:pt x="629783" y="629783"/>
                </a:lnTo>
                <a:lnTo>
                  <a:pt x="0" y="6297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948712" y="8645271"/>
            <a:ext cx="555952" cy="555952"/>
          </a:xfrm>
          <a:custGeom>
            <a:avLst/>
            <a:gdLst/>
            <a:ahLst/>
            <a:cxnLst/>
            <a:rect l="l" t="t" r="r" b="b"/>
            <a:pathLst>
              <a:path w="555952" h="555952">
                <a:moveTo>
                  <a:pt x="0" y="0"/>
                </a:moveTo>
                <a:lnTo>
                  <a:pt x="555952" y="0"/>
                </a:lnTo>
                <a:lnTo>
                  <a:pt x="555952" y="555953"/>
                </a:lnTo>
                <a:lnTo>
                  <a:pt x="0" y="5559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110408" y="1904118"/>
            <a:ext cx="553633" cy="553633"/>
          </a:xfrm>
          <a:custGeom>
            <a:avLst/>
            <a:gdLst/>
            <a:ahLst/>
            <a:cxnLst/>
            <a:rect l="l" t="t" r="r" b="b"/>
            <a:pathLst>
              <a:path w="553633" h="553633">
                <a:moveTo>
                  <a:pt x="0" y="0"/>
                </a:moveTo>
                <a:lnTo>
                  <a:pt x="553633" y="0"/>
                </a:lnTo>
                <a:lnTo>
                  <a:pt x="553633" y="553633"/>
                </a:lnTo>
                <a:lnTo>
                  <a:pt x="0" y="5536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164928" y="6067286"/>
            <a:ext cx="3090207" cy="3191014"/>
          </a:xfrm>
          <a:custGeom>
            <a:avLst/>
            <a:gdLst/>
            <a:ahLst/>
            <a:cxnLst/>
            <a:rect l="l" t="t" r="r" b="b"/>
            <a:pathLst>
              <a:path w="3090207" h="3191014">
                <a:moveTo>
                  <a:pt x="0" y="0"/>
                </a:moveTo>
                <a:lnTo>
                  <a:pt x="3090208" y="0"/>
                </a:lnTo>
                <a:lnTo>
                  <a:pt x="3090208" y="3191014"/>
                </a:lnTo>
                <a:lnTo>
                  <a:pt x="0" y="319101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366" t="-2853" r="-26143" b="-22008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34429" y="183320"/>
            <a:ext cx="17419141" cy="738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4300">
                <a:solidFill>
                  <a:srgbClr val="50692D"/>
                </a:solidFill>
                <a:latin typeface="Canva Sans"/>
                <a:ea typeface="Canva Sans"/>
              </a:rPr>
              <a:t>M﻿unicipal Solid Waste Charging Scheme - “Dump Less, Save More”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671541" y="1341669"/>
            <a:ext cx="12014063" cy="5168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30"/>
              </a:lnSpc>
            </a:pPr>
            <a:r>
              <a:rPr lang="en-US" sz="3307" dirty="0">
                <a:solidFill>
                  <a:srgbClr val="50692D"/>
                </a:solidFill>
                <a:latin typeface="Canva Sans Bold"/>
              </a:rPr>
              <a:t>Charging by designated bags/ designated labels</a:t>
            </a:r>
          </a:p>
          <a:p>
            <a:pPr marL="692456" lvl="1" indent="-346228">
              <a:lnSpc>
                <a:spcPts val="4490"/>
              </a:lnSpc>
              <a:buFont typeface="Arial"/>
              <a:buChar char="•"/>
            </a:pPr>
            <a:r>
              <a:rPr lang="en-US" sz="3207" dirty="0">
                <a:solidFill>
                  <a:srgbClr val="839C5D"/>
                </a:solidFill>
                <a:latin typeface="Canva Sans"/>
              </a:rPr>
              <a:t>Applicable to most residential buildings, commercial and industrial buildings, village houses, street-level shops and institutional premises, etc.</a:t>
            </a:r>
          </a:p>
          <a:p>
            <a:pPr marL="692456" lvl="1" indent="-346228">
              <a:lnSpc>
                <a:spcPts val="4490"/>
              </a:lnSpc>
              <a:buFont typeface="Arial"/>
              <a:buChar char="•"/>
            </a:pPr>
            <a:r>
              <a:rPr lang="en-US" sz="3207" dirty="0">
                <a:solidFill>
                  <a:srgbClr val="839C5D"/>
                </a:solidFill>
                <a:latin typeface="Canva Sans"/>
              </a:rPr>
              <a:t>Each designated bag and designated label comes with anti-counterfeit features; HKD$0.11 per </a:t>
            </a:r>
            <a:r>
              <a:rPr lang="en-US" sz="3207" dirty="0" err="1" smtClean="0">
                <a:solidFill>
                  <a:srgbClr val="839C5D"/>
                </a:solidFill>
                <a:latin typeface="Canva Sans"/>
              </a:rPr>
              <a:t>litre</a:t>
            </a:r>
            <a:endParaRPr lang="en-US" sz="3207" dirty="0">
              <a:solidFill>
                <a:srgbClr val="839C5D"/>
              </a:solidFill>
              <a:latin typeface="Canva Sans"/>
            </a:endParaRPr>
          </a:p>
          <a:p>
            <a:pPr marL="692456" lvl="1" indent="-346228">
              <a:lnSpc>
                <a:spcPts val="4490"/>
              </a:lnSpc>
              <a:buFont typeface="Arial"/>
              <a:buChar char="•"/>
            </a:pPr>
            <a:r>
              <a:rPr lang="en-US" sz="3207" dirty="0">
                <a:solidFill>
                  <a:srgbClr val="839C5D"/>
                </a:solidFill>
                <a:latin typeface="Canva Sans"/>
              </a:rPr>
              <a:t>Each designated bag would be charged for HKD$0.11 despite the size and weight</a:t>
            </a:r>
          </a:p>
          <a:p>
            <a:pPr algn="l">
              <a:lnSpc>
                <a:spcPts val="4490"/>
              </a:lnSpc>
            </a:pPr>
            <a:endParaRPr lang="en-US" sz="3207" dirty="0">
              <a:solidFill>
                <a:srgbClr val="839C5D"/>
              </a:solidFill>
              <a:latin typeface="Canva Sa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57855" y="9415373"/>
            <a:ext cx="9952945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50692D"/>
                </a:solidFill>
                <a:latin typeface="Canva Sans"/>
              </a:rPr>
              <a:t>Reference: Environmental Protection </a:t>
            </a:r>
            <a:r>
              <a:rPr lang="en-US" sz="2100" dirty="0" smtClean="0">
                <a:solidFill>
                  <a:srgbClr val="50692D"/>
                </a:solidFill>
                <a:latin typeface="Canva Sans"/>
              </a:rPr>
              <a:t>Department - MSW Background</a:t>
            </a:r>
            <a:endParaRPr lang="en-US" sz="2100" dirty="0">
              <a:solidFill>
                <a:srgbClr val="50692D"/>
              </a:solidFill>
              <a:latin typeface="Canva Sans"/>
            </a:endParaRPr>
          </a:p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50692D"/>
                </a:solidFill>
                <a:latin typeface="Canva Sans"/>
              </a:rPr>
              <a:t>https://www.mswcharging.gov.hk/tc/database/resource-centre-qna/#q1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9664" y="6067286"/>
            <a:ext cx="8215534" cy="312935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D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52302">
            <a:off x="1586580" y="7107667"/>
            <a:ext cx="2696137" cy="3631161"/>
          </a:xfrm>
          <a:custGeom>
            <a:avLst/>
            <a:gdLst/>
            <a:ahLst/>
            <a:cxnLst/>
            <a:rect l="l" t="t" r="r" b="b"/>
            <a:pathLst>
              <a:path w="2696137" h="3631161">
                <a:moveTo>
                  <a:pt x="0" y="0"/>
                </a:moveTo>
                <a:lnTo>
                  <a:pt x="2696137" y="0"/>
                </a:lnTo>
                <a:lnTo>
                  <a:pt x="2696137" y="3631161"/>
                </a:lnTo>
                <a:lnTo>
                  <a:pt x="0" y="36311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24258" y="1325592"/>
            <a:ext cx="13280406" cy="8853604"/>
          </a:xfrm>
          <a:custGeom>
            <a:avLst/>
            <a:gdLst/>
            <a:ahLst/>
            <a:cxnLst/>
            <a:rect l="l" t="t" r="r" b="b"/>
            <a:pathLst>
              <a:path w="13280406" h="8853604">
                <a:moveTo>
                  <a:pt x="0" y="0"/>
                </a:moveTo>
                <a:lnTo>
                  <a:pt x="13280406" y="0"/>
                </a:lnTo>
                <a:lnTo>
                  <a:pt x="13280406" y="8853604"/>
                </a:lnTo>
                <a:lnTo>
                  <a:pt x="0" y="88536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2875" b="-2874"/>
            </a:stretch>
          </a:blipFill>
        </p:spPr>
      </p:sp>
      <p:sp>
        <p:nvSpPr>
          <p:cNvPr id="5" name="Freeform 5"/>
          <p:cNvSpPr/>
          <p:nvPr/>
        </p:nvSpPr>
        <p:spPr>
          <a:xfrm rot="692709">
            <a:off x="207626" y="1724772"/>
            <a:ext cx="2655306" cy="2699168"/>
          </a:xfrm>
          <a:custGeom>
            <a:avLst/>
            <a:gdLst/>
            <a:ahLst/>
            <a:cxnLst/>
            <a:rect l="l" t="t" r="r" b="b"/>
            <a:pathLst>
              <a:path w="2655306" h="2699168">
                <a:moveTo>
                  <a:pt x="0" y="0"/>
                </a:moveTo>
                <a:lnTo>
                  <a:pt x="2655307" y="0"/>
                </a:lnTo>
                <a:lnTo>
                  <a:pt x="2655307" y="2699167"/>
                </a:lnTo>
                <a:lnTo>
                  <a:pt x="0" y="26991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16955" y="5752394"/>
            <a:ext cx="629783" cy="629783"/>
          </a:xfrm>
          <a:custGeom>
            <a:avLst/>
            <a:gdLst/>
            <a:ahLst/>
            <a:cxnLst/>
            <a:rect l="l" t="t" r="r" b="b"/>
            <a:pathLst>
              <a:path w="629783" h="629783">
                <a:moveTo>
                  <a:pt x="0" y="0"/>
                </a:moveTo>
                <a:lnTo>
                  <a:pt x="629783" y="0"/>
                </a:lnTo>
                <a:lnTo>
                  <a:pt x="629783" y="629783"/>
                </a:lnTo>
                <a:lnTo>
                  <a:pt x="0" y="6297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948712" y="8645271"/>
            <a:ext cx="555952" cy="555952"/>
          </a:xfrm>
          <a:custGeom>
            <a:avLst/>
            <a:gdLst/>
            <a:ahLst/>
            <a:cxnLst/>
            <a:rect l="l" t="t" r="r" b="b"/>
            <a:pathLst>
              <a:path w="555952" h="555952">
                <a:moveTo>
                  <a:pt x="0" y="0"/>
                </a:moveTo>
                <a:lnTo>
                  <a:pt x="555952" y="0"/>
                </a:lnTo>
                <a:lnTo>
                  <a:pt x="555952" y="555953"/>
                </a:lnTo>
                <a:lnTo>
                  <a:pt x="0" y="5559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110408" y="1904118"/>
            <a:ext cx="553633" cy="553633"/>
          </a:xfrm>
          <a:custGeom>
            <a:avLst/>
            <a:gdLst/>
            <a:ahLst/>
            <a:cxnLst/>
            <a:rect l="l" t="t" r="r" b="b"/>
            <a:pathLst>
              <a:path w="553633" h="553633">
                <a:moveTo>
                  <a:pt x="0" y="0"/>
                </a:moveTo>
                <a:lnTo>
                  <a:pt x="553633" y="0"/>
                </a:lnTo>
                <a:lnTo>
                  <a:pt x="553633" y="553633"/>
                </a:lnTo>
                <a:lnTo>
                  <a:pt x="0" y="5536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159328" y="7386408"/>
            <a:ext cx="2379417" cy="2379417"/>
          </a:xfrm>
          <a:custGeom>
            <a:avLst/>
            <a:gdLst/>
            <a:ahLst/>
            <a:cxnLst/>
            <a:rect l="l" t="t" r="r" b="b"/>
            <a:pathLst>
              <a:path w="2379417" h="2379417">
                <a:moveTo>
                  <a:pt x="0" y="0"/>
                </a:moveTo>
                <a:lnTo>
                  <a:pt x="2379418" y="0"/>
                </a:lnTo>
                <a:lnTo>
                  <a:pt x="2379418" y="2379418"/>
                </a:lnTo>
                <a:lnTo>
                  <a:pt x="0" y="23794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934648" y="1419686"/>
            <a:ext cx="11212158" cy="6747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06"/>
              </a:lnSpc>
            </a:pPr>
            <a:r>
              <a:rPr lang="en-US" sz="3290">
                <a:solidFill>
                  <a:srgbClr val="50692D"/>
                </a:solidFill>
                <a:latin typeface="Canva Sans Bold"/>
              </a:rPr>
              <a:t>Charging by weight through "gate-fee"</a:t>
            </a:r>
          </a:p>
          <a:p>
            <a:pPr marL="688868" lvl="1" indent="-344434">
              <a:lnSpc>
                <a:spcPts val="4466"/>
              </a:lnSpc>
              <a:buFont typeface="Arial"/>
              <a:buChar char="•"/>
            </a:pPr>
            <a:r>
              <a:rPr lang="en-US" sz="3190">
                <a:solidFill>
                  <a:srgbClr val="839C5D"/>
                </a:solidFill>
                <a:latin typeface="Canva Sans"/>
              </a:rPr>
              <a:t>Applicable to oversized waste or waste which is irregular in shape from commercial and industrial premises</a:t>
            </a:r>
          </a:p>
          <a:p>
            <a:pPr marL="688868" lvl="1" indent="-344434">
              <a:lnSpc>
                <a:spcPts val="4466"/>
              </a:lnSpc>
              <a:buFont typeface="Arial"/>
              <a:buChar char="•"/>
            </a:pPr>
            <a:r>
              <a:rPr lang="en-US" sz="3190">
                <a:solidFill>
                  <a:srgbClr val="839C5D"/>
                </a:solidFill>
                <a:latin typeface="Canva Sans"/>
              </a:rPr>
              <a:t>When such waste is disposed of at the refuse transfer stations and landfills, a “gate-fee” will be charged based on its weight</a:t>
            </a:r>
          </a:p>
          <a:p>
            <a:pPr marL="688868" lvl="1" indent="-344434">
              <a:lnSpc>
                <a:spcPts val="4466"/>
              </a:lnSpc>
              <a:buFont typeface="Arial"/>
              <a:buChar char="•"/>
            </a:pPr>
            <a:r>
              <a:rPr lang="en-US" sz="3190">
                <a:solidFill>
                  <a:srgbClr val="839C5D"/>
                </a:solidFill>
                <a:latin typeface="Canva Sans"/>
              </a:rPr>
              <a:t>Apply for being the "Type B Account" holders</a:t>
            </a:r>
          </a:p>
          <a:p>
            <a:pPr marL="688868" lvl="1" indent="-344434">
              <a:lnSpc>
                <a:spcPts val="4466"/>
              </a:lnSpc>
              <a:buFont typeface="Arial"/>
              <a:buChar char="•"/>
            </a:pPr>
            <a:r>
              <a:rPr lang="en-US" sz="3190">
                <a:solidFill>
                  <a:srgbClr val="839C5D"/>
                </a:solidFill>
                <a:latin typeface="Canva Sans"/>
              </a:rPr>
              <a:t>"Type B Account" holders could engage vehicles registered under "Type A Account" to dispose of waste at waste disposal facilities</a:t>
            </a:r>
          </a:p>
          <a:p>
            <a:pPr algn="l">
              <a:lnSpc>
                <a:spcPts val="4466"/>
              </a:lnSpc>
            </a:pPr>
            <a:endParaRPr lang="en-US" sz="3190">
              <a:solidFill>
                <a:srgbClr val="839C5D"/>
              </a:solidFill>
              <a:latin typeface="Canva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57855" y="9415373"/>
            <a:ext cx="9800545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50692D"/>
                </a:solidFill>
                <a:latin typeface="Canva Sans"/>
              </a:rPr>
              <a:t>Reference: Environmental Protection </a:t>
            </a:r>
            <a:r>
              <a:rPr lang="en-US" sz="2100" dirty="0" smtClean="0">
                <a:solidFill>
                  <a:srgbClr val="50692D"/>
                </a:solidFill>
                <a:latin typeface="Canva Sans"/>
              </a:rPr>
              <a:t>Department – MSW Background</a:t>
            </a:r>
            <a:endParaRPr lang="en-US" sz="2100" dirty="0">
              <a:solidFill>
                <a:srgbClr val="50692D"/>
              </a:solidFill>
              <a:latin typeface="Canva Sans"/>
            </a:endParaRPr>
          </a:p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50692D"/>
                </a:solidFill>
                <a:latin typeface="Canva Sans"/>
              </a:rPr>
              <a:t>https://www.mswcharging.gov.hk/tc/database/resource-centre-qna/#q1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34429" y="183320"/>
            <a:ext cx="17419141" cy="738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4300">
                <a:solidFill>
                  <a:srgbClr val="50692D"/>
                </a:solidFill>
                <a:latin typeface="Canva Sans"/>
                <a:ea typeface="Canva Sans"/>
              </a:rPr>
              <a:t>M﻿unicipal Solid Waste Charging Scheme - “Dump Less, Save More”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D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77289" y="1500969"/>
            <a:ext cx="10333422" cy="7285063"/>
          </a:xfrm>
          <a:custGeom>
            <a:avLst/>
            <a:gdLst/>
            <a:ahLst/>
            <a:cxnLst/>
            <a:rect l="l" t="t" r="r" b="b"/>
            <a:pathLst>
              <a:path w="10333422" h="7285063">
                <a:moveTo>
                  <a:pt x="0" y="0"/>
                </a:moveTo>
                <a:lnTo>
                  <a:pt x="10333422" y="0"/>
                </a:lnTo>
                <a:lnTo>
                  <a:pt x="10333422" y="7285062"/>
                </a:lnTo>
                <a:lnTo>
                  <a:pt x="0" y="72850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2302">
            <a:off x="2434588" y="7107667"/>
            <a:ext cx="2696137" cy="3631161"/>
          </a:xfrm>
          <a:custGeom>
            <a:avLst/>
            <a:gdLst/>
            <a:ahLst/>
            <a:cxnLst/>
            <a:rect l="l" t="t" r="r" b="b"/>
            <a:pathLst>
              <a:path w="2696137" h="3631161">
                <a:moveTo>
                  <a:pt x="0" y="0"/>
                </a:moveTo>
                <a:lnTo>
                  <a:pt x="2696136" y="0"/>
                </a:lnTo>
                <a:lnTo>
                  <a:pt x="2696136" y="3631161"/>
                </a:lnTo>
                <a:lnTo>
                  <a:pt x="0" y="36311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92709">
            <a:off x="513667" y="620193"/>
            <a:ext cx="2792513" cy="2838641"/>
          </a:xfrm>
          <a:custGeom>
            <a:avLst/>
            <a:gdLst/>
            <a:ahLst/>
            <a:cxnLst/>
            <a:rect l="l" t="t" r="r" b="b"/>
            <a:pathLst>
              <a:path w="2792513" h="2838641">
                <a:moveTo>
                  <a:pt x="0" y="0"/>
                </a:moveTo>
                <a:lnTo>
                  <a:pt x="2792513" y="0"/>
                </a:lnTo>
                <a:lnTo>
                  <a:pt x="2792513" y="2838641"/>
                </a:lnTo>
                <a:lnTo>
                  <a:pt x="0" y="28386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05561" y="5143500"/>
            <a:ext cx="555952" cy="555952"/>
          </a:xfrm>
          <a:custGeom>
            <a:avLst/>
            <a:gdLst/>
            <a:ahLst/>
            <a:cxnLst/>
            <a:rect l="l" t="t" r="r" b="b"/>
            <a:pathLst>
              <a:path w="555952" h="555952">
                <a:moveTo>
                  <a:pt x="0" y="0"/>
                </a:moveTo>
                <a:lnTo>
                  <a:pt x="555952" y="0"/>
                </a:lnTo>
                <a:lnTo>
                  <a:pt x="555952" y="555952"/>
                </a:lnTo>
                <a:lnTo>
                  <a:pt x="0" y="5559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948712" y="8645271"/>
            <a:ext cx="555952" cy="555952"/>
          </a:xfrm>
          <a:custGeom>
            <a:avLst/>
            <a:gdLst/>
            <a:ahLst/>
            <a:cxnLst/>
            <a:rect l="l" t="t" r="r" b="b"/>
            <a:pathLst>
              <a:path w="555952" h="555952">
                <a:moveTo>
                  <a:pt x="0" y="0"/>
                </a:moveTo>
                <a:lnTo>
                  <a:pt x="555952" y="0"/>
                </a:lnTo>
                <a:lnTo>
                  <a:pt x="555952" y="555953"/>
                </a:lnTo>
                <a:lnTo>
                  <a:pt x="0" y="5559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110408" y="1904118"/>
            <a:ext cx="553633" cy="553633"/>
          </a:xfrm>
          <a:custGeom>
            <a:avLst/>
            <a:gdLst/>
            <a:ahLst/>
            <a:cxnLst/>
            <a:rect l="l" t="t" r="r" b="b"/>
            <a:pathLst>
              <a:path w="553633" h="553633">
                <a:moveTo>
                  <a:pt x="0" y="0"/>
                </a:moveTo>
                <a:lnTo>
                  <a:pt x="553633" y="0"/>
                </a:lnTo>
                <a:lnTo>
                  <a:pt x="553633" y="553633"/>
                </a:lnTo>
                <a:lnTo>
                  <a:pt x="0" y="5536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3319886" y="1655579"/>
            <a:ext cx="11463134" cy="6581207"/>
            <a:chOff x="2796615" y="71267"/>
            <a:chExt cx="15284178" cy="8774943"/>
          </a:xfrm>
        </p:grpSpPr>
        <p:sp>
          <p:nvSpPr>
            <p:cNvPr id="10" name="TextBox 10"/>
            <p:cNvSpPr txBox="1"/>
            <p:nvPr/>
          </p:nvSpPr>
          <p:spPr>
            <a:xfrm>
              <a:off x="13783120" y="949811"/>
              <a:ext cx="4297673" cy="14881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93"/>
                </a:lnSpc>
              </a:pPr>
              <a:r>
                <a:rPr lang="en-US" sz="3209" dirty="0" smtClean="0">
                  <a:solidFill>
                    <a:srgbClr val="50692D"/>
                  </a:solidFill>
                  <a:latin typeface="Canva Sans"/>
                  <a:ea typeface="Canva Sans"/>
                </a:rPr>
                <a:t>Food </a:t>
              </a:r>
              <a:r>
                <a:rPr lang="en-US" sz="3209" dirty="0">
                  <a:solidFill>
                    <a:srgbClr val="50692D"/>
                  </a:solidFill>
                  <a:latin typeface="Canva Sans"/>
                  <a:ea typeface="Canva Sans"/>
                </a:rPr>
                <a:t>Waste</a:t>
              </a:r>
            </a:p>
            <a:p>
              <a:pPr algn="ctr">
                <a:lnSpc>
                  <a:spcPts val="4493"/>
                </a:lnSpc>
              </a:pPr>
              <a:r>
                <a:rPr lang="en-US" sz="3209" dirty="0">
                  <a:solidFill>
                    <a:srgbClr val="50692D"/>
                  </a:solidFill>
                  <a:latin typeface="Canva Sans"/>
                </a:rPr>
                <a:t>30%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6297439" y="71267"/>
              <a:ext cx="3014819" cy="14881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93"/>
                </a:lnSpc>
              </a:pPr>
              <a:r>
                <a:rPr lang="en-US" sz="3209" dirty="0" smtClean="0">
                  <a:solidFill>
                    <a:srgbClr val="50692D"/>
                  </a:solidFill>
                  <a:latin typeface="Canva Sans"/>
                  <a:ea typeface="Canva Sans"/>
                </a:rPr>
                <a:t>Others</a:t>
              </a:r>
              <a:endParaRPr lang="en-US" sz="3209" dirty="0">
                <a:solidFill>
                  <a:srgbClr val="50692D"/>
                </a:solidFill>
                <a:latin typeface="Canva Sans"/>
                <a:ea typeface="Canva Sans"/>
              </a:endParaRPr>
            </a:p>
            <a:p>
              <a:pPr algn="ctr">
                <a:lnSpc>
                  <a:spcPts val="4493"/>
                </a:lnSpc>
              </a:pPr>
              <a:r>
                <a:rPr lang="en-US" sz="3209" dirty="0">
                  <a:solidFill>
                    <a:srgbClr val="50692D"/>
                  </a:solidFill>
                  <a:latin typeface="Canva Sans"/>
                </a:rPr>
                <a:t>25%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3695026" y="7288559"/>
              <a:ext cx="3247275" cy="15388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93"/>
                </a:lnSpc>
              </a:pPr>
              <a:r>
                <a:rPr lang="en-US" sz="3209" dirty="0" smtClean="0">
                  <a:solidFill>
                    <a:srgbClr val="50692D"/>
                  </a:solidFill>
                  <a:latin typeface="Canva Sans"/>
                  <a:ea typeface="Canva Sans"/>
                </a:rPr>
                <a:t>Plastics</a:t>
              </a:r>
              <a:endParaRPr lang="en-US" sz="3209" dirty="0">
                <a:solidFill>
                  <a:srgbClr val="50692D"/>
                </a:solidFill>
                <a:latin typeface="Canva Sans"/>
                <a:ea typeface="Canva Sans"/>
              </a:endParaRPr>
            </a:p>
            <a:p>
              <a:pPr algn="ctr">
                <a:lnSpc>
                  <a:spcPts val="4493"/>
                </a:lnSpc>
              </a:pPr>
              <a:r>
                <a:rPr lang="en-US" sz="3209" dirty="0">
                  <a:solidFill>
                    <a:srgbClr val="50692D"/>
                  </a:solidFill>
                  <a:latin typeface="Canva Sans"/>
                </a:rPr>
                <a:t>21%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6476063" y="7358025"/>
              <a:ext cx="2764348" cy="14881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93"/>
                </a:lnSpc>
              </a:pPr>
              <a:r>
                <a:rPr lang="en-US" sz="3209" dirty="0" smtClean="0">
                  <a:solidFill>
                    <a:srgbClr val="50692D"/>
                  </a:solidFill>
                  <a:latin typeface="Canva Sans"/>
                  <a:ea typeface="Canva Sans"/>
                </a:rPr>
                <a:t>Paper</a:t>
              </a:r>
              <a:endParaRPr lang="en-US" sz="3209" dirty="0">
                <a:solidFill>
                  <a:srgbClr val="50692D"/>
                </a:solidFill>
                <a:latin typeface="Canva Sans"/>
                <a:ea typeface="Canva Sans"/>
              </a:endParaRPr>
            </a:p>
            <a:p>
              <a:pPr algn="ctr">
                <a:lnSpc>
                  <a:spcPts val="4493"/>
                </a:lnSpc>
              </a:pPr>
              <a:r>
                <a:rPr lang="en-US" sz="3209" dirty="0">
                  <a:solidFill>
                    <a:srgbClr val="50692D"/>
                  </a:solidFill>
                  <a:latin typeface="Canva Sans"/>
                </a:rPr>
                <a:t>20%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796615" y="4452722"/>
              <a:ext cx="3976304" cy="15388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93"/>
                </a:lnSpc>
              </a:pPr>
              <a:r>
                <a:rPr lang="en-US" sz="3209" dirty="0" smtClean="0">
                  <a:solidFill>
                    <a:srgbClr val="50692D"/>
                  </a:solidFill>
                  <a:latin typeface="Canva Sans"/>
                  <a:ea typeface="Canva Sans"/>
                </a:rPr>
                <a:t>Glass </a:t>
              </a:r>
              <a:r>
                <a:rPr lang="en-US" sz="3209" dirty="0">
                  <a:solidFill>
                    <a:srgbClr val="50692D"/>
                  </a:solidFill>
                  <a:latin typeface="Canva Sans"/>
                  <a:ea typeface="Canva Sans"/>
                </a:rPr>
                <a:t>&amp; Metals</a:t>
              </a:r>
            </a:p>
            <a:p>
              <a:pPr algn="ctr">
                <a:lnSpc>
                  <a:spcPts val="4493"/>
                </a:lnSpc>
              </a:pPr>
              <a:r>
                <a:rPr lang="en-US" sz="3209" dirty="0">
                  <a:solidFill>
                    <a:srgbClr val="50692D"/>
                  </a:solidFill>
                  <a:latin typeface="Canva Sans"/>
                </a:rPr>
                <a:t>4%</a:t>
              </a:r>
            </a:p>
          </p:txBody>
        </p:sp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7200136" y="311614"/>
              <a:ext cx="8192064" cy="8192064"/>
              <a:chOff x="0" y="0"/>
              <a:chExt cx="2540000" cy="254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270000" y="0"/>
                <a:ext cx="1335503" cy="1722328"/>
              </a:xfrm>
              <a:custGeom>
                <a:avLst/>
                <a:gdLst/>
                <a:ahLst/>
                <a:cxnLst/>
                <a:rect l="l" t="t" r="r" b="b"/>
                <a:pathLst>
                  <a:path w="1335503" h="1722328">
                    <a:moveTo>
                      <a:pt x="0" y="0"/>
                    </a:moveTo>
                    <a:cubicBezTo>
                      <a:pt x="417744" y="0"/>
                      <a:pt x="808772" y="205436"/>
                      <a:pt x="1045791" y="549430"/>
                    </a:cubicBezTo>
                    <a:cubicBezTo>
                      <a:pt x="1282809" y="893424"/>
                      <a:pt x="1335503" y="1331978"/>
                      <a:pt x="1186718" y="1722328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E5EDB7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1127007" y="1270000"/>
                <a:ext cx="1350834" cy="1329875"/>
              </a:xfrm>
              <a:custGeom>
                <a:avLst/>
                <a:gdLst/>
                <a:ahLst/>
                <a:cxnLst/>
                <a:rect l="l" t="t" r="r" b="b"/>
                <a:pathLst>
                  <a:path w="1350834" h="1329875">
                    <a:moveTo>
                      <a:pt x="1350835" y="392452"/>
                    </a:moveTo>
                    <a:cubicBezTo>
                      <a:pt x="1164340" y="966422"/>
                      <a:pt x="599671" y="1329875"/>
                      <a:pt x="0" y="1261924"/>
                    </a:cubicBezTo>
                    <a:lnTo>
                      <a:pt x="142993" y="0"/>
                    </a:lnTo>
                    <a:close/>
                  </a:path>
                </a:pathLst>
              </a:custGeom>
              <a:solidFill>
                <a:srgbClr val="C8DDA8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25651" y="1270000"/>
                <a:ext cx="1244349" cy="1267494"/>
              </a:xfrm>
              <a:custGeom>
                <a:avLst/>
                <a:gdLst/>
                <a:ahLst/>
                <a:cxnLst/>
                <a:rect l="l" t="t" r="r" b="b"/>
                <a:pathLst>
                  <a:path w="1244349" h="1267494">
                    <a:moveTo>
                      <a:pt x="1164605" y="1267494"/>
                    </a:moveTo>
                    <a:cubicBezTo>
                      <a:pt x="592042" y="1231471"/>
                      <a:pt x="114722" y="816070"/>
                      <a:pt x="0" y="253962"/>
                    </a:cubicBezTo>
                    <a:lnTo>
                      <a:pt x="1244349" y="0"/>
                    </a:lnTo>
                    <a:close/>
                  </a:path>
                </a:pathLst>
              </a:custGeom>
              <a:solidFill>
                <a:srgbClr val="9BA66B"/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-4800" y="1206526"/>
                <a:ext cx="1274800" cy="379310"/>
              </a:xfrm>
              <a:custGeom>
                <a:avLst/>
                <a:gdLst/>
                <a:ahLst/>
                <a:cxnLst/>
                <a:rect l="l" t="t" r="r" b="b"/>
                <a:pathLst>
                  <a:path w="1274800" h="379310">
                    <a:moveTo>
                      <a:pt x="44699" y="379310"/>
                    </a:moveTo>
                    <a:cubicBezTo>
                      <a:pt x="12916" y="255522"/>
                      <a:pt x="0" y="127645"/>
                      <a:pt x="6387" y="0"/>
                    </a:cubicBezTo>
                    <a:lnTo>
                      <a:pt x="1274800" y="63474"/>
                    </a:lnTo>
                    <a:close/>
                  </a:path>
                </a:pathLst>
              </a:custGeom>
              <a:solidFill>
                <a:srgbClr val="839C5D"/>
              </a:solidFill>
            </p:spPr>
          </p:sp>
          <p:sp>
            <p:nvSpPr>
              <p:cNvPr id="20" name="Freeform 20"/>
              <p:cNvSpPr/>
              <p:nvPr/>
            </p:nvSpPr>
            <p:spPr>
              <a:xfrm>
                <a:off x="0" y="0"/>
                <a:ext cx="1270000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70000" h="1270000">
                    <a:moveTo>
                      <a:pt x="0" y="1270000"/>
                    </a:moveTo>
                    <a:cubicBezTo>
                      <a:pt x="0" y="568648"/>
                      <a:pt x="568521" y="70"/>
                      <a:pt x="1269873" y="0"/>
                    </a:cubicBezTo>
                    <a:lnTo>
                      <a:pt x="1270000" y="1270000"/>
                    </a:lnTo>
                    <a:close/>
                  </a:path>
                </a:pathLst>
              </a:custGeom>
              <a:solidFill>
                <a:srgbClr val="50692D"/>
              </a:solidFill>
            </p:spPr>
          </p:sp>
        </p:grpSp>
      </p:grpSp>
      <p:sp>
        <p:nvSpPr>
          <p:cNvPr id="21" name="TextBox 21"/>
          <p:cNvSpPr txBox="1"/>
          <p:nvPr/>
        </p:nvSpPr>
        <p:spPr>
          <a:xfrm>
            <a:off x="2431619" y="238412"/>
            <a:ext cx="14232422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</a:pPr>
            <a:r>
              <a:rPr lang="en-US" sz="4599" dirty="0" smtClean="0">
                <a:solidFill>
                  <a:srgbClr val="FFFFFF"/>
                </a:solidFill>
                <a:latin typeface="Canva Sans Bold"/>
              </a:rPr>
              <a:t>Statistics </a:t>
            </a:r>
            <a:r>
              <a:rPr lang="en-US" sz="4599" dirty="0">
                <a:solidFill>
                  <a:srgbClr val="FFFFFF"/>
                </a:solidFill>
                <a:latin typeface="Canva Sans Bold"/>
              </a:rPr>
              <a:t>of Municipal Solid Waste (MSW</a:t>
            </a:r>
            <a:r>
              <a:rPr lang="en-US" sz="4599" dirty="0" smtClean="0">
                <a:solidFill>
                  <a:srgbClr val="FFFFFF"/>
                </a:solidFill>
                <a:latin typeface="Canva Sans Bold"/>
              </a:rPr>
              <a:t>) in 2021 </a:t>
            </a:r>
            <a:endParaRPr lang="en-US" sz="4599" dirty="0">
              <a:solidFill>
                <a:srgbClr val="FFFFFF"/>
              </a:solidFill>
              <a:latin typeface="Canva Sans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8444577" y="8683360"/>
            <a:ext cx="6504135" cy="535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2000" dirty="0">
                <a:solidFill>
                  <a:srgbClr val="50692D"/>
                </a:solidFill>
                <a:latin typeface="Canva Sans Bold"/>
              </a:rPr>
              <a:t>Total Amount </a:t>
            </a:r>
            <a:r>
              <a:rPr lang="en-US" sz="2000" dirty="0">
                <a:solidFill>
                  <a:srgbClr val="50692D"/>
                </a:solidFill>
                <a:latin typeface="Canva Sans Bold"/>
              </a:rPr>
              <a:t>of </a:t>
            </a:r>
            <a:r>
              <a:rPr lang="en-US" sz="2000" dirty="0" smtClean="0">
                <a:solidFill>
                  <a:srgbClr val="50692D"/>
                </a:solidFill>
                <a:latin typeface="Canva Sans Bold"/>
              </a:rPr>
              <a:t>Waste：4.15</a:t>
            </a:r>
            <a:r>
              <a:rPr lang="en-US" sz="1200" dirty="0" smtClean="0">
                <a:solidFill>
                  <a:srgbClr val="FFFFFF"/>
                </a:solidFill>
                <a:latin typeface="Canva Sans Bold"/>
                <a:ea typeface="Canva Sans Bold"/>
              </a:rPr>
              <a:t> </a:t>
            </a:r>
            <a:r>
              <a:rPr lang="en-US" sz="2000" dirty="0">
                <a:solidFill>
                  <a:srgbClr val="50692D"/>
                </a:solidFill>
                <a:latin typeface="Canva Sans Bold"/>
              </a:rPr>
              <a:t>metric tons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57855" y="9415373"/>
            <a:ext cx="15184338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 dirty="0" smtClean="0">
                <a:solidFill>
                  <a:srgbClr val="FFFFFF"/>
                </a:solidFill>
                <a:latin typeface="Canva Sans"/>
                <a:ea typeface="Canva Sans"/>
              </a:rPr>
              <a:t>Reference: Hong </a:t>
            </a:r>
            <a:r>
              <a:rPr lang="en-US" sz="2100" dirty="0">
                <a:solidFill>
                  <a:srgbClr val="FFFFFF"/>
                </a:solidFill>
                <a:latin typeface="Canva Sans"/>
                <a:ea typeface="Canva Sans"/>
              </a:rPr>
              <a:t>Kong 2021 Waste Statistics At a glance</a:t>
            </a:r>
            <a:endParaRPr lang="en-US" sz="3300" dirty="0">
              <a:solidFill>
                <a:srgbClr val="50692D"/>
              </a:solidFill>
              <a:latin typeface="Canva Sans Bold"/>
            </a:endParaRPr>
          </a:p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FFFFFF"/>
                </a:solidFill>
                <a:latin typeface="Canva Sans"/>
              </a:rPr>
              <a:t>https://www.wastereduction.gov.hk/sites/default/files/resources_centre/waste_statistics/msw2021_ataglance_eng.pdf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83381" y="4272078"/>
            <a:ext cx="2817588" cy="1132158"/>
          </a:xfrm>
          <a:custGeom>
            <a:avLst/>
            <a:gdLst/>
            <a:ahLst/>
            <a:cxnLst/>
            <a:rect l="l" t="t" r="r" b="b"/>
            <a:pathLst>
              <a:path w="2817588" h="1132158">
                <a:moveTo>
                  <a:pt x="0" y="0"/>
                </a:moveTo>
                <a:lnTo>
                  <a:pt x="2817589" y="0"/>
                </a:lnTo>
                <a:lnTo>
                  <a:pt x="2817589" y="1132159"/>
                </a:lnTo>
                <a:lnTo>
                  <a:pt x="0" y="11321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460463" y="5946140"/>
            <a:ext cx="4049728" cy="4916211"/>
          </a:xfrm>
          <a:custGeom>
            <a:avLst/>
            <a:gdLst/>
            <a:ahLst/>
            <a:cxnLst/>
            <a:rect l="l" t="t" r="r" b="b"/>
            <a:pathLst>
              <a:path w="4049728" h="4916211">
                <a:moveTo>
                  <a:pt x="0" y="0"/>
                </a:moveTo>
                <a:lnTo>
                  <a:pt x="4049728" y="0"/>
                </a:lnTo>
                <a:lnTo>
                  <a:pt x="4049728" y="4916211"/>
                </a:lnTo>
                <a:lnTo>
                  <a:pt x="0" y="49162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4999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16368" y="7084680"/>
            <a:ext cx="2160948" cy="868308"/>
          </a:xfrm>
          <a:custGeom>
            <a:avLst/>
            <a:gdLst/>
            <a:ahLst/>
            <a:cxnLst/>
            <a:rect l="l" t="t" r="r" b="b"/>
            <a:pathLst>
              <a:path w="2160948" h="868308">
                <a:moveTo>
                  <a:pt x="0" y="0"/>
                </a:moveTo>
                <a:lnTo>
                  <a:pt x="2160948" y="0"/>
                </a:lnTo>
                <a:lnTo>
                  <a:pt x="2160948" y="868308"/>
                </a:lnTo>
                <a:lnTo>
                  <a:pt x="0" y="868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82263" y="3105723"/>
            <a:ext cx="1647963" cy="662181"/>
          </a:xfrm>
          <a:custGeom>
            <a:avLst/>
            <a:gdLst/>
            <a:ahLst/>
            <a:cxnLst/>
            <a:rect l="l" t="t" r="r" b="b"/>
            <a:pathLst>
              <a:path w="1647963" h="662181">
                <a:moveTo>
                  <a:pt x="0" y="0"/>
                </a:moveTo>
                <a:lnTo>
                  <a:pt x="1647962" y="0"/>
                </a:lnTo>
                <a:lnTo>
                  <a:pt x="1647962" y="662181"/>
                </a:lnTo>
                <a:lnTo>
                  <a:pt x="0" y="6621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617273" y="8189837"/>
            <a:ext cx="1852143" cy="1673874"/>
          </a:xfrm>
          <a:custGeom>
            <a:avLst/>
            <a:gdLst/>
            <a:ahLst/>
            <a:cxnLst/>
            <a:rect l="l" t="t" r="r" b="b"/>
            <a:pathLst>
              <a:path w="1852143" h="1673874">
                <a:moveTo>
                  <a:pt x="0" y="0"/>
                </a:moveTo>
                <a:lnTo>
                  <a:pt x="1852143" y="0"/>
                </a:lnTo>
                <a:lnTo>
                  <a:pt x="1852143" y="1673874"/>
                </a:lnTo>
                <a:lnTo>
                  <a:pt x="0" y="16738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37762" y="7718412"/>
            <a:ext cx="2414473" cy="2568588"/>
          </a:xfrm>
          <a:custGeom>
            <a:avLst/>
            <a:gdLst/>
            <a:ahLst/>
            <a:cxnLst/>
            <a:rect l="l" t="t" r="r" b="b"/>
            <a:pathLst>
              <a:path w="2414473" h="2568588">
                <a:moveTo>
                  <a:pt x="0" y="0"/>
                </a:moveTo>
                <a:lnTo>
                  <a:pt x="2414473" y="0"/>
                </a:lnTo>
                <a:lnTo>
                  <a:pt x="2414473" y="2568588"/>
                </a:lnTo>
                <a:lnTo>
                  <a:pt x="0" y="25685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995120" y="2242261"/>
            <a:ext cx="4059634" cy="4059634"/>
          </a:xfrm>
          <a:custGeom>
            <a:avLst/>
            <a:gdLst/>
            <a:ahLst/>
            <a:cxnLst/>
            <a:rect l="l" t="t" r="r" b="b"/>
            <a:pathLst>
              <a:path w="4059634" h="4059634">
                <a:moveTo>
                  <a:pt x="0" y="0"/>
                </a:moveTo>
                <a:lnTo>
                  <a:pt x="4059634" y="0"/>
                </a:lnTo>
                <a:lnTo>
                  <a:pt x="4059634" y="4059634"/>
                </a:lnTo>
                <a:lnTo>
                  <a:pt x="0" y="40596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400828" y="2242261"/>
            <a:ext cx="4059634" cy="4059634"/>
          </a:xfrm>
          <a:custGeom>
            <a:avLst/>
            <a:gdLst/>
            <a:ahLst/>
            <a:cxnLst/>
            <a:rect l="l" t="t" r="r" b="b"/>
            <a:pathLst>
              <a:path w="4059634" h="4059634">
                <a:moveTo>
                  <a:pt x="0" y="0"/>
                </a:moveTo>
                <a:lnTo>
                  <a:pt x="4059635" y="0"/>
                </a:lnTo>
                <a:lnTo>
                  <a:pt x="4059635" y="4059634"/>
                </a:lnTo>
                <a:lnTo>
                  <a:pt x="0" y="40596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696842" y="346786"/>
            <a:ext cx="15003117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9"/>
              </a:lnSpc>
            </a:pPr>
            <a:r>
              <a:rPr lang="en-US" sz="4599" dirty="0" smtClean="0">
                <a:solidFill>
                  <a:srgbClr val="50692D"/>
                </a:solidFill>
                <a:latin typeface="Canva Sans Bold"/>
              </a:rPr>
              <a:t>Disposal </a:t>
            </a:r>
            <a:r>
              <a:rPr lang="en-US" sz="4599" dirty="0">
                <a:solidFill>
                  <a:srgbClr val="50692D"/>
                </a:solidFill>
                <a:latin typeface="Canva Sans Bold"/>
              </a:rPr>
              <a:t>and recycling of MSW in Hong Kong 2021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330225" y="6417249"/>
            <a:ext cx="5245863" cy="124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dirty="0" smtClean="0">
                <a:solidFill>
                  <a:srgbClr val="50692D"/>
                </a:solidFill>
                <a:latin typeface="Canva Sans"/>
              </a:rPr>
              <a:t>Disposed </a:t>
            </a:r>
            <a:r>
              <a:rPr lang="en-US" sz="3500" dirty="0">
                <a:solidFill>
                  <a:srgbClr val="50692D"/>
                </a:solidFill>
                <a:latin typeface="Canva Sans"/>
              </a:rPr>
              <a:t>of at landfills</a:t>
            </a:r>
          </a:p>
          <a:p>
            <a:pPr algn="ctr">
              <a:lnSpc>
                <a:spcPts val="5501"/>
              </a:lnSpc>
              <a:spcBef>
                <a:spcPct val="0"/>
              </a:spcBef>
            </a:pPr>
            <a:r>
              <a:rPr lang="en-US" sz="3200" dirty="0" smtClean="0">
                <a:solidFill>
                  <a:srgbClr val="50692D"/>
                </a:solidFill>
                <a:latin typeface="Lucky Bones"/>
              </a:rPr>
              <a:t>69</a:t>
            </a:r>
            <a:r>
              <a:rPr lang="en-US" sz="2000" dirty="0">
                <a:solidFill>
                  <a:srgbClr val="50692D"/>
                </a:solidFill>
                <a:latin typeface="Canva Sans"/>
              </a:rPr>
              <a:t>% </a:t>
            </a:r>
            <a:r>
              <a:rPr lang="en-US" sz="3200" dirty="0" smtClean="0">
                <a:solidFill>
                  <a:srgbClr val="50692D"/>
                </a:solidFill>
                <a:latin typeface="Lucky Bones"/>
              </a:rPr>
              <a:t>of total amount of waste</a:t>
            </a:r>
            <a:endParaRPr lang="en-US" sz="3200" dirty="0">
              <a:solidFill>
                <a:srgbClr val="50692D"/>
              </a:solidFill>
              <a:latin typeface="Lucky Bone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445212" y="6427712"/>
            <a:ext cx="5970868" cy="124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dirty="0" smtClean="0">
                <a:solidFill>
                  <a:srgbClr val="50692D"/>
                </a:solidFill>
                <a:latin typeface="Canva Sans"/>
              </a:rPr>
              <a:t>Recycled</a:t>
            </a:r>
            <a:endParaRPr lang="en-US" sz="3500" dirty="0">
              <a:solidFill>
                <a:srgbClr val="50692D"/>
              </a:solidFill>
              <a:latin typeface="Canva Sans"/>
            </a:endParaRPr>
          </a:p>
          <a:p>
            <a:pPr algn="ctr">
              <a:lnSpc>
                <a:spcPts val="5501"/>
              </a:lnSpc>
              <a:spcBef>
                <a:spcPct val="0"/>
              </a:spcBef>
            </a:pPr>
            <a:r>
              <a:rPr lang="en-US" sz="3200" dirty="0" smtClean="0">
                <a:solidFill>
                  <a:srgbClr val="50692D"/>
                </a:solidFill>
                <a:latin typeface="Lucky Bones"/>
              </a:rPr>
              <a:t>31</a:t>
            </a:r>
            <a:r>
              <a:rPr lang="en-US" sz="3200" dirty="0" smtClean="0">
                <a:solidFill>
                  <a:srgbClr val="50692D"/>
                </a:solidFill>
                <a:latin typeface="Canva Sans"/>
              </a:rPr>
              <a:t>%</a:t>
            </a:r>
            <a:r>
              <a:rPr lang="en-US" sz="3200" dirty="0" smtClean="0">
                <a:solidFill>
                  <a:srgbClr val="50692D"/>
                </a:solidFill>
                <a:latin typeface="Lucky Bones"/>
              </a:rPr>
              <a:t> </a:t>
            </a:r>
            <a:r>
              <a:rPr lang="en-US" sz="3200" dirty="0">
                <a:solidFill>
                  <a:srgbClr val="50692D"/>
                </a:solidFill>
                <a:latin typeface="Lucky Bones"/>
              </a:rPr>
              <a:t>of total </a:t>
            </a:r>
            <a:r>
              <a:rPr lang="en-US" sz="3200" dirty="0">
                <a:solidFill>
                  <a:srgbClr val="50692D"/>
                </a:solidFill>
                <a:latin typeface="Lucky Bones"/>
              </a:rPr>
              <a:t>amount of </a:t>
            </a:r>
            <a:r>
              <a:rPr lang="en-US" sz="3200" dirty="0" smtClean="0">
                <a:solidFill>
                  <a:srgbClr val="50692D"/>
                </a:solidFill>
                <a:latin typeface="Lucky Bones"/>
              </a:rPr>
              <a:t>waste</a:t>
            </a:r>
            <a:endParaRPr lang="en-US" sz="3200" dirty="0">
              <a:solidFill>
                <a:srgbClr val="50692D"/>
              </a:solidFill>
              <a:latin typeface="Lucky Bone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647835" y="9489062"/>
            <a:ext cx="14534302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50692D"/>
                </a:solidFill>
                <a:latin typeface="Canva Sans"/>
                <a:ea typeface="Canva Sans"/>
              </a:rPr>
              <a:t>Reference：Hong Kong 2021 Waste Statistics At a glance</a:t>
            </a:r>
          </a:p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50692D"/>
                </a:solidFill>
                <a:latin typeface="Canva Sans"/>
              </a:rPr>
              <a:t>https://www.wastereduction.gov.hk/sites/default/files/resources_centre/waste_statistics/msw2021_ataglance_eng.pdf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D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79466" y="1500968"/>
            <a:ext cx="10333422" cy="7285063"/>
          </a:xfrm>
          <a:custGeom>
            <a:avLst/>
            <a:gdLst/>
            <a:ahLst/>
            <a:cxnLst/>
            <a:rect l="l" t="t" r="r" b="b"/>
            <a:pathLst>
              <a:path w="10333422" h="7285063">
                <a:moveTo>
                  <a:pt x="0" y="0"/>
                </a:moveTo>
                <a:lnTo>
                  <a:pt x="10333422" y="0"/>
                </a:lnTo>
                <a:lnTo>
                  <a:pt x="10333422" y="7285062"/>
                </a:lnTo>
                <a:lnTo>
                  <a:pt x="0" y="72850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2302">
            <a:off x="520626" y="6970451"/>
            <a:ext cx="2696137" cy="3631161"/>
          </a:xfrm>
          <a:custGeom>
            <a:avLst/>
            <a:gdLst/>
            <a:ahLst/>
            <a:cxnLst/>
            <a:rect l="l" t="t" r="r" b="b"/>
            <a:pathLst>
              <a:path w="2696137" h="3631161">
                <a:moveTo>
                  <a:pt x="0" y="0"/>
                </a:moveTo>
                <a:lnTo>
                  <a:pt x="2696137" y="0"/>
                </a:lnTo>
                <a:lnTo>
                  <a:pt x="2696137" y="3631161"/>
                </a:lnTo>
                <a:lnTo>
                  <a:pt x="0" y="36311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92709">
            <a:off x="513667" y="620193"/>
            <a:ext cx="2792513" cy="2838641"/>
          </a:xfrm>
          <a:custGeom>
            <a:avLst/>
            <a:gdLst/>
            <a:ahLst/>
            <a:cxnLst/>
            <a:rect l="l" t="t" r="r" b="b"/>
            <a:pathLst>
              <a:path w="2792513" h="2838641">
                <a:moveTo>
                  <a:pt x="0" y="0"/>
                </a:moveTo>
                <a:lnTo>
                  <a:pt x="2792513" y="0"/>
                </a:lnTo>
                <a:lnTo>
                  <a:pt x="2792513" y="2838641"/>
                </a:lnTo>
                <a:lnTo>
                  <a:pt x="0" y="28386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05561" y="5143500"/>
            <a:ext cx="555952" cy="555952"/>
          </a:xfrm>
          <a:custGeom>
            <a:avLst/>
            <a:gdLst/>
            <a:ahLst/>
            <a:cxnLst/>
            <a:rect l="l" t="t" r="r" b="b"/>
            <a:pathLst>
              <a:path w="555952" h="555952">
                <a:moveTo>
                  <a:pt x="0" y="0"/>
                </a:moveTo>
                <a:lnTo>
                  <a:pt x="555952" y="0"/>
                </a:lnTo>
                <a:lnTo>
                  <a:pt x="555952" y="555952"/>
                </a:lnTo>
                <a:lnTo>
                  <a:pt x="0" y="5559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344704" y="7559191"/>
            <a:ext cx="555952" cy="555952"/>
          </a:xfrm>
          <a:custGeom>
            <a:avLst/>
            <a:gdLst/>
            <a:ahLst/>
            <a:cxnLst/>
            <a:rect l="l" t="t" r="r" b="b"/>
            <a:pathLst>
              <a:path w="555952" h="555952">
                <a:moveTo>
                  <a:pt x="0" y="0"/>
                </a:moveTo>
                <a:lnTo>
                  <a:pt x="555953" y="0"/>
                </a:lnTo>
                <a:lnTo>
                  <a:pt x="555953" y="555952"/>
                </a:lnTo>
                <a:lnTo>
                  <a:pt x="0" y="5559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110408" y="1904118"/>
            <a:ext cx="553633" cy="553633"/>
          </a:xfrm>
          <a:custGeom>
            <a:avLst/>
            <a:gdLst/>
            <a:ahLst/>
            <a:cxnLst/>
            <a:rect l="l" t="t" r="r" b="b"/>
            <a:pathLst>
              <a:path w="553633" h="553633">
                <a:moveTo>
                  <a:pt x="0" y="0"/>
                </a:moveTo>
                <a:lnTo>
                  <a:pt x="553633" y="0"/>
                </a:lnTo>
                <a:lnTo>
                  <a:pt x="553633" y="553633"/>
                </a:lnTo>
                <a:lnTo>
                  <a:pt x="0" y="5536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891145" y="1952851"/>
            <a:ext cx="9028353" cy="6692420"/>
            <a:chOff x="1233409" y="224138"/>
            <a:chExt cx="12037804" cy="8923226"/>
          </a:xfrm>
        </p:grpSpPr>
        <p:sp>
          <p:nvSpPr>
            <p:cNvPr id="10" name="TextBox 10"/>
            <p:cNvSpPr txBox="1"/>
            <p:nvPr/>
          </p:nvSpPr>
          <p:spPr>
            <a:xfrm>
              <a:off x="10544994" y="5039498"/>
              <a:ext cx="2726219" cy="13458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12"/>
                </a:lnSpc>
              </a:pPr>
              <a:r>
                <a:rPr lang="en-US" sz="2937" dirty="0" smtClean="0">
                  <a:solidFill>
                    <a:srgbClr val="50692D"/>
                  </a:solidFill>
                  <a:latin typeface="Canva Sans"/>
                  <a:ea typeface="Canva Sans"/>
                </a:rPr>
                <a:t>Metals</a:t>
              </a:r>
              <a:endParaRPr lang="en-US" sz="2937" dirty="0">
                <a:solidFill>
                  <a:srgbClr val="50692D"/>
                </a:solidFill>
                <a:latin typeface="Canva Sans"/>
                <a:ea typeface="Canva Sans"/>
              </a:endParaRPr>
            </a:p>
            <a:p>
              <a:pPr algn="ctr">
                <a:lnSpc>
                  <a:spcPts val="4112"/>
                </a:lnSpc>
              </a:pPr>
              <a:r>
                <a:rPr lang="en-US" sz="2937" dirty="0">
                  <a:solidFill>
                    <a:srgbClr val="50692D"/>
                  </a:solidFill>
                  <a:latin typeface="Canva Sans"/>
                </a:rPr>
                <a:t>53%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233409" y="6353387"/>
              <a:ext cx="2529557" cy="13458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12"/>
                </a:lnSpc>
              </a:pPr>
              <a:r>
                <a:rPr lang="en-US" sz="2937" dirty="0" smtClean="0">
                  <a:solidFill>
                    <a:srgbClr val="50692D"/>
                  </a:solidFill>
                  <a:latin typeface="Canva Sans"/>
                  <a:ea typeface="Canva Sans"/>
                </a:rPr>
                <a:t>Paper</a:t>
              </a:r>
              <a:endParaRPr lang="en-US" sz="2937" dirty="0">
                <a:solidFill>
                  <a:srgbClr val="50692D"/>
                </a:solidFill>
                <a:latin typeface="Canva Sans"/>
                <a:ea typeface="Canva Sans"/>
              </a:endParaRPr>
            </a:p>
            <a:p>
              <a:pPr algn="ctr">
                <a:lnSpc>
                  <a:spcPts val="4112"/>
                </a:lnSpc>
              </a:pPr>
              <a:r>
                <a:rPr lang="en-US" sz="2937" dirty="0">
                  <a:solidFill>
                    <a:srgbClr val="50692D"/>
                  </a:solidFill>
                  <a:latin typeface="Canva Sans"/>
                </a:rPr>
                <a:t>33%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074772" y="1785845"/>
              <a:ext cx="2971467" cy="1402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12"/>
                </a:lnSpc>
              </a:pPr>
              <a:r>
                <a:rPr lang="en-US" sz="2800" dirty="0" smtClean="0">
                  <a:solidFill>
                    <a:srgbClr val="50692D"/>
                  </a:solidFill>
                  <a:latin typeface="Canva Sans"/>
                  <a:ea typeface="Canva Sans"/>
                </a:rPr>
                <a:t>Plastics</a:t>
              </a:r>
              <a:endParaRPr lang="en-US" sz="2800" dirty="0">
                <a:solidFill>
                  <a:srgbClr val="50692D"/>
                </a:solidFill>
                <a:latin typeface="Canva Sans"/>
                <a:ea typeface="Canva Sans"/>
              </a:endParaRPr>
            </a:p>
            <a:p>
              <a:pPr algn="ctr">
                <a:lnSpc>
                  <a:spcPts val="4112"/>
                </a:lnSpc>
              </a:pPr>
              <a:r>
                <a:rPr lang="en-US" sz="2800" dirty="0">
                  <a:solidFill>
                    <a:srgbClr val="50692D"/>
                  </a:solidFill>
                  <a:latin typeface="Canva Sans"/>
                </a:rPr>
                <a:t>6%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5594884" y="224138"/>
              <a:ext cx="2758755" cy="1402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12"/>
                </a:lnSpc>
              </a:pPr>
              <a:r>
                <a:rPr lang="en-US" sz="2800" dirty="0" smtClean="0">
                  <a:solidFill>
                    <a:srgbClr val="50692D"/>
                  </a:solidFill>
                  <a:latin typeface="Canva Sans"/>
                  <a:ea typeface="Canva Sans"/>
                </a:rPr>
                <a:t>Others</a:t>
              </a:r>
              <a:endParaRPr lang="en-US" sz="2800" dirty="0">
                <a:solidFill>
                  <a:srgbClr val="50692D"/>
                </a:solidFill>
                <a:latin typeface="Canva Sans"/>
                <a:ea typeface="Canva Sans"/>
              </a:endParaRPr>
            </a:p>
            <a:p>
              <a:pPr algn="ctr">
                <a:lnSpc>
                  <a:spcPts val="4112"/>
                </a:lnSpc>
              </a:pPr>
              <a:r>
                <a:rPr lang="en-US" sz="2800" dirty="0">
                  <a:solidFill>
                    <a:srgbClr val="50692D"/>
                  </a:solidFill>
                  <a:latin typeface="Canva Sans"/>
                </a:rPr>
                <a:t>4%</a:t>
              </a:r>
            </a:p>
          </p:txBody>
        </p:sp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>
              <a:off x="3290744" y="1651093"/>
              <a:ext cx="7496271" cy="7496271"/>
              <a:chOff x="0" y="0"/>
              <a:chExt cx="2540000" cy="254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969974" y="0"/>
                <a:ext cx="1657358" cy="2619809"/>
              </a:xfrm>
              <a:custGeom>
                <a:avLst/>
                <a:gdLst/>
                <a:ahLst/>
                <a:cxnLst/>
                <a:rect l="l" t="t" r="r" b="b"/>
                <a:pathLst>
                  <a:path w="1657358" h="2619809">
                    <a:moveTo>
                      <a:pt x="300026" y="0"/>
                    </a:moveTo>
                    <a:cubicBezTo>
                      <a:pt x="790022" y="0"/>
                      <a:pt x="1236308" y="281885"/>
                      <a:pt x="1446833" y="724350"/>
                    </a:cubicBezTo>
                    <a:cubicBezTo>
                      <a:pt x="1657357" y="1166815"/>
                      <a:pt x="1594561" y="1690922"/>
                      <a:pt x="1285467" y="2071128"/>
                    </a:cubicBezTo>
                    <a:cubicBezTo>
                      <a:pt x="976373" y="2451334"/>
                      <a:pt x="476126" y="2619809"/>
                      <a:pt x="0" y="2504052"/>
                    </a:cubicBezTo>
                    <a:lnTo>
                      <a:pt x="300026" y="1270000"/>
                    </a:lnTo>
                    <a:close/>
                  </a:path>
                </a:pathLst>
              </a:custGeom>
              <a:solidFill>
                <a:srgbClr val="E5EDB7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-80353" y="412576"/>
                <a:ext cx="1350353" cy="2104929"/>
              </a:xfrm>
              <a:custGeom>
                <a:avLst/>
                <a:gdLst/>
                <a:ahLst/>
                <a:cxnLst/>
                <a:rect l="l" t="t" r="r" b="b"/>
                <a:pathLst>
                  <a:path w="1350353" h="2104929">
                    <a:moveTo>
                      <a:pt x="1112379" y="2104929"/>
                    </a:moveTo>
                    <a:cubicBezTo>
                      <a:pt x="660207" y="2018672"/>
                      <a:pt x="290108" y="1694491"/>
                      <a:pt x="145054" y="1257617"/>
                    </a:cubicBezTo>
                    <a:cubicBezTo>
                      <a:pt x="0" y="820743"/>
                      <a:pt x="102701" y="339579"/>
                      <a:pt x="413484" y="0"/>
                    </a:cubicBezTo>
                    <a:lnTo>
                      <a:pt x="1350353" y="857424"/>
                    </a:lnTo>
                    <a:close/>
                  </a:path>
                </a:pathLst>
              </a:custGeom>
              <a:solidFill>
                <a:srgbClr val="C8DDA8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291448" y="127903"/>
                <a:ext cx="978552" cy="1142097"/>
              </a:xfrm>
              <a:custGeom>
                <a:avLst/>
                <a:gdLst/>
                <a:ahLst/>
                <a:cxnLst/>
                <a:rect l="l" t="t" r="r" b="b"/>
                <a:pathLst>
                  <a:path w="978552" h="1142097">
                    <a:moveTo>
                      <a:pt x="0" y="332569"/>
                    </a:moveTo>
                    <a:cubicBezTo>
                      <a:pt x="115660" y="192759"/>
                      <a:pt x="259936" y="79357"/>
                      <a:pt x="423112" y="0"/>
                    </a:cubicBezTo>
                    <a:lnTo>
                      <a:pt x="978552" y="1142097"/>
                    </a:lnTo>
                    <a:close/>
                  </a:path>
                </a:pathLst>
              </a:custGeom>
              <a:solidFill>
                <a:srgbClr val="9BA66B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658173" y="25651"/>
                <a:ext cx="611827" cy="1244349"/>
              </a:xfrm>
              <a:custGeom>
                <a:avLst/>
                <a:gdLst/>
                <a:ahLst/>
                <a:cxnLst/>
                <a:rect l="l" t="t" r="r" b="b"/>
                <a:pathLst>
                  <a:path w="611827" h="1244349">
                    <a:moveTo>
                      <a:pt x="0" y="131440"/>
                    </a:moveTo>
                    <a:cubicBezTo>
                      <a:pt x="111995" y="69870"/>
                      <a:pt x="232643" y="25557"/>
                      <a:pt x="357865" y="0"/>
                    </a:cubicBezTo>
                    <a:lnTo>
                      <a:pt x="611827" y="1244349"/>
                    </a:lnTo>
                    <a:close/>
                  </a:path>
                </a:pathLst>
              </a:custGeom>
              <a:solidFill>
                <a:srgbClr val="839C5D"/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954164" y="0"/>
                <a:ext cx="315836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315836" h="1270000">
                    <a:moveTo>
                      <a:pt x="0" y="39899"/>
                    </a:moveTo>
                    <a:cubicBezTo>
                      <a:pt x="103147" y="13416"/>
                      <a:pt x="209216" y="11"/>
                      <a:pt x="315709" y="0"/>
                    </a:cubicBezTo>
                    <a:lnTo>
                      <a:pt x="315836" y="1270000"/>
                    </a:lnTo>
                    <a:close/>
                  </a:path>
                </a:pathLst>
              </a:custGeom>
              <a:solidFill>
                <a:srgbClr val="424576"/>
              </a:solidFill>
            </p:spPr>
          </p:sp>
        </p:grpSp>
      </p:grpSp>
      <p:sp>
        <p:nvSpPr>
          <p:cNvPr id="20" name="TextBox 20"/>
          <p:cNvSpPr txBox="1"/>
          <p:nvPr/>
        </p:nvSpPr>
        <p:spPr>
          <a:xfrm>
            <a:off x="3561993" y="175764"/>
            <a:ext cx="11623774" cy="75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dirty="0" smtClean="0">
                <a:solidFill>
                  <a:srgbClr val="FFFFFF"/>
                </a:solidFill>
                <a:latin typeface="Canva Sans Bold"/>
              </a:rPr>
              <a:t>Recyclables </a:t>
            </a:r>
            <a:r>
              <a:rPr lang="en-US" sz="4500" dirty="0">
                <a:solidFill>
                  <a:srgbClr val="FFFFFF"/>
                </a:solidFill>
                <a:latin typeface="Canva Sans Bold"/>
              </a:rPr>
              <a:t>recovered from MSW in 2021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398970" y="8731995"/>
            <a:ext cx="6945734" cy="548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2800" dirty="0" smtClean="0">
                <a:solidFill>
                  <a:srgbClr val="50692D"/>
                </a:solidFill>
                <a:latin typeface="Canva Sans Bold"/>
              </a:rPr>
              <a:t>Total </a:t>
            </a:r>
            <a:r>
              <a:rPr lang="en-US" sz="2800" dirty="0">
                <a:solidFill>
                  <a:srgbClr val="50692D"/>
                </a:solidFill>
                <a:latin typeface="Canva Sans Bold"/>
              </a:rPr>
              <a:t>disposal: </a:t>
            </a:r>
            <a:r>
              <a:rPr lang="en-US" sz="2800" dirty="0">
                <a:solidFill>
                  <a:srgbClr val="50692D"/>
                </a:solidFill>
                <a:latin typeface="Canva Sans Bold"/>
              </a:rPr>
              <a:t>1.84 </a:t>
            </a:r>
            <a:r>
              <a:rPr lang="en-US" sz="2800" dirty="0" smtClean="0">
                <a:solidFill>
                  <a:srgbClr val="50692D"/>
                </a:solidFill>
                <a:latin typeface="Canva Sans Bold"/>
              </a:rPr>
              <a:t>metric </a:t>
            </a:r>
            <a:r>
              <a:rPr lang="en-US" sz="2800" dirty="0">
                <a:solidFill>
                  <a:srgbClr val="50692D"/>
                </a:solidFill>
                <a:latin typeface="Canva Sans Bold"/>
              </a:rPr>
              <a:t>tons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57855" y="9415373"/>
            <a:ext cx="15184338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Canva Sans"/>
                <a:ea typeface="Canva Sans"/>
              </a:rPr>
              <a:t>Reference：Hong Kong 2021 Waste Statistics At a glance</a:t>
            </a:r>
          </a:p>
          <a:p>
            <a:pPr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Canva Sans"/>
              </a:rPr>
              <a:t>https://www.wastereduction.gov.hk/sites/default/files/resources_centre/waste_statistics/msw2021_ataglance_eng.pdf</a:t>
            </a:r>
          </a:p>
        </p:txBody>
      </p:sp>
      <p:sp>
        <p:nvSpPr>
          <p:cNvPr id="23" name="TextBox 12"/>
          <p:cNvSpPr txBox="1"/>
          <p:nvPr/>
        </p:nvSpPr>
        <p:spPr>
          <a:xfrm>
            <a:off x="6680908" y="2362259"/>
            <a:ext cx="2228600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2"/>
              </a:lnSpc>
            </a:pPr>
            <a:r>
              <a:rPr lang="en-US" sz="2800" dirty="0" smtClean="0">
                <a:solidFill>
                  <a:srgbClr val="50692D"/>
                </a:solidFill>
                <a:latin typeface="Canva Sans"/>
                <a:ea typeface="Canva Sans"/>
              </a:rPr>
              <a:t>Food Waste 4%</a:t>
            </a:r>
            <a:endParaRPr lang="en-US" sz="2800" dirty="0">
              <a:solidFill>
                <a:srgbClr val="50692D"/>
              </a:solidFill>
              <a:latin typeface="Canva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83381" y="4272078"/>
            <a:ext cx="2817588" cy="1132158"/>
          </a:xfrm>
          <a:custGeom>
            <a:avLst/>
            <a:gdLst/>
            <a:ahLst/>
            <a:cxnLst/>
            <a:rect l="l" t="t" r="r" b="b"/>
            <a:pathLst>
              <a:path w="2817588" h="1132158">
                <a:moveTo>
                  <a:pt x="0" y="0"/>
                </a:moveTo>
                <a:lnTo>
                  <a:pt x="2817589" y="0"/>
                </a:lnTo>
                <a:lnTo>
                  <a:pt x="2817589" y="1132159"/>
                </a:lnTo>
                <a:lnTo>
                  <a:pt x="0" y="11321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460463" y="5946140"/>
            <a:ext cx="4049728" cy="4916211"/>
          </a:xfrm>
          <a:custGeom>
            <a:avLst/>
            <a:gdLst/>
            <a:ahLst/>
            <a:cxnLst/>
            <a:rect l="l" t="t" r="r" b="b"/>
            <a:pathLst>
              <a:path w="4049728" h="4916211">
                <a:moveTo>
                  <a:pt x="0" y="0"/>
                </a:moveTo>
                <a:lnTo>
                  <a:pt x="4049728" y="0"/>
                </a:lnTo>
                <a:lnTo>
                  <a:pt x="4049728" y="4916211"/>
                </a:lnTo>
                <a:lnTo>
                  <a:pt x="0" y="49162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4999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16368" y="7084680"/>
            <a:ext cx="2160948" cy="868308"/>
          </a:xfrm>
          <a:custGeom>
            <a:avLst/>
            <a:gdLst/>
            <a:ahLst/>
            <a:cxnLst/>
            <a:rect l="l" t="t" r="r" b="b"/>
            <a:pathLst>
              <a:path w="2160948" h="868308">
                <a:moveTo>
                  <a:pt x="0" y="0"/>
                </a:moveTo>
                <a:lnTo>
                  <a:pt x="2160948" y="0"/>
                </a:lnTo>
                <a:lnTo>
                  <a:pt x="2160948" y="868308"/>
                </a:lnTo>
                <a:lnTo>
                  <a:pt x="0" y="868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82263" y="3105723"/>
            <a:ext cx="1647963" cy="662181"/>
          </a:xfrm>
          <a:custGeom>
            <a:avLst/>
            <a:gdLst/>
            <a:ahLst/>
            <a:cxnLst/>
            <a:rect l="l" t="t" r="r" b="b"/>
            <a:pathLst>
              <a:path w="1647963" h="662181">
                <a:moveTo>
                  <a:pt x="0" y="0"/>
                </a:moveTo>
                <a:lnTo>
                  <a:pt x="1647962" y="0"/>
                </a:lnTo>
                <a:lnTo>
                  <a:pt x="1647962" y="662181"/>
                </a:lnTo>
                <a:lnTo>
                  <a:pt x="0" y="6621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44554" y="1299075"/>
            <a:ext cx="2011630" cy="2011630"/>
          </a:xfrm>
          <a:custGeom>
            <a:avLst/>
            <a:gdLst/>
            <a:ahLst/>
            <a:cxnLst/>
            <a:rect l="l" t="t" r="r" b="b"/>
            <a:pathLst>
              <a:path w="2011630" h="2011630">
                <a:moveTo>
                  <a:pt x="0" y="0"/>
                </a:moveTo>
                <a:lnTo>
                  <a:pt x="2011629" y="0"/>
                </a:lnTo>
                <a:lnTo>
                  <a:pt x="2011629" y="2011629"/>
                </a:lnTo>
                <a:lnTo>
                  <a:pt x="0" y="20116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256183" y="220496"/>
            <a:ext cx="15003117" cy="594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999" dirty="0" smtClean="0">
                <a:solidFill>
                  <a:srgbClr val="50692D"/>
                </a:solidFill>
                <a:latin typeface="Canva Sans Bold"/>
              </a:rPr>
              <a:t>Weight </a:t>
            </a:r>
            <a:r>
              <a:rPr lang="en-US" sz="3999" dirty="0">
                <a:solidFill>
                  <a:srgbClr val="50692D"/>
                </a:solidFill>
                <a:latin typeface="Canva Sans Bold"/>
              </a:rPr>
              <a:t>of recyclables recovered from MSW from 2018-2021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4025667" y="1501609"/>
            <a:ext cx="9941342" cy="8156310"/>
            <a:chOff x="0" y="-57149"/>
            <a:chExt cx="13255123" cy="10875080"/>
          </a:xfrm>
        </p:grpSpPr>
        <p:sp>
          <p:nvSpPr>
            <p:cNvPr id="9" name="TextBox 9"/>
            <p:cNvSpPr txBox="1"/>
            <p:nvPr/>
          </p:nvSpPr>
          <p:spPr>
            <a:xfrm>
              <a:off x="2522844" y="-57149"/>
              <a:ext cx="9714586" cy="6065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81"/>
                </a:lnSpc>
              </a:pPr>
              <a:r>
                <a:rPr lang="en-US" sz="2701" dirty="0" smtClean="0">
                  <a:solidFill>
                    <a:srgbClr val="000000"/>
                  </a:solidFill>
                  <a:latin typeface="Canva Sans"/>
                  <a:ea typeface="Canva Sans"/>
                </a:rPr>
                <a:t>Weight </a:t>
              </a:r>
              <a:r>
                <a:rPr lang="en-US" sz="2701" dirty="0">
                  <a:solidFill>
                    <a:srgbClr val="000000"/>
                  </a:solidFill>
                  <a:latin typeface="Canva Sans"/>
                  <a:ea typeface="Canva Sans"/>
                </a:rPr>
                <a:t>of all recyclables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522844" y="480318"/>
              <a:ext cx="9714586" cy="6497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81"/>
                </a:lnSpc>
              </a:pPr>
              <a:r>
                <a:rPr lang="en-US" sz="2701" dirty="0" smtClean="0">
                  <a:solidFill>
                    <a:srgbClr val="000000"/>
                  </a:solidFill>
                  <a:latin typeface="Canva Sans"/>
                  <a:ea typeface="Canva Sans"/>
                </a:rPr>
                <a:t>Weight </a:t>
              </a:r>
              <a:r>
                <a:rPr lang="en-US" sz="2701" dirty="0">
                  <a:solidFill>
                    <a:srgbClr val="000000"/>
                  </a:solidFill>
                  <a:latin typeface="Canva Sans"/>
                  <a:ea typeface="Canva Sans"/>
                </a:rPr>
                <a:t>of plastics recycled</a:t>
              </a:r>
            </a:p>
          </p:txBody>
        </p:sp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>
              <a:off x="2179779" y="182968"/>
              <a:ext cx="171532" cy="709001"/>
              <a:chOff x="446980" y="-1097280"/>
              <a:chExt cx="152400" cy="62992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446980" y="-1097280"/>
                <a:ext cx="152400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152400">
                    <a:moveTo>
                      <a:pt x="152400" y="139700"/>
                    </a:moveTo>
                    <a:lnTo>
                      <a:pt x="152400" y="12700"/>
                    </a:lnTo>
                    <a:cubicBezTo>
                      <a:pt x="152400" y="5686"/>
                      <a:pt x="146714" y="0"/>
                      <a:pt x="139700" y="0"/>
                    </a:cubicBezTo>
                    <a:lnTo>
                      <a:pt x="12700" y="0"/>
                    </a:lnTo>
                    <a:cubicBezTo>
                      <a:pt x="5686" y="0"/>
                      <a:pt x="0" y="5686"/>
                      <a:pt x="0" y="12700"/>
                    </a:cubicBezTo>
                    <a:lnTo>
                      <a:pt x="0" y="139700"/>
                    </a:lnTo>
                    <a:cubicBezTo>
                      <a:pt x="0" y="146714"/>
                      <a:pt x="5686" y="152400"/>
                      <a:pt x="12700" y="152400"/>
                    </a:cubicBezTo>
                    <a:lnTo>
                      <a:pt x="139700" y="152400"/>
                    </a:lnTo>
                    <a:cubicBezTo>
                      <a:pt x="146714" y="152400"/>
                      <a:pt x="152400" y="146714"/>
                      <a:pt x="152400" y="139700"/>
                    </a:cubicBezTo>
                    <a:close/>
                  </a:path>
                </a:pathLst>
              </a:custGeom>
              <a:solidFill>
                <a:srgbClr val="6CE5E8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446980" y="-619760"/>
                <a:ext cx="152400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152400">
                    <a:moveTo>
                      <a:pt x="152400" y="139700"/>
                    </a:moveTo>
                    <a:lnTo>
                      <a:pt x="152400" y="12700"/>
                    </a:lnTo>
                    <a:cubicBezTo>
                      <a:pt x="152400" y="5686"/>
                      <a:pt x="146714" y="0"/>
                      <a:pt x="139700" y="0"/>
                    </a:cubicBezTo>
                    <a:lnTo>
                      <a:pt x="12700" y="0"/>
                    </a:lnTo>
                    <a:cubicBezTo>
                      <a:pt x="5686" y="0"/>
                      <a:pt x="0" y="5686"/>
                      <a:pt x="0" y="12700"/>
                    </a:cubicBezTo>
                    <a:lnTo>
                      <a:pt x="0" y="139700"/>
                    </a:lnTo>
                    <a:cubicBezTo>
                      <a:pt x="0" y="146714"/>
                      <a:pt x="5686" y="152400"/>
                      <a:pt x="12700" y="152400"/>
                    </a:cubicBezTo>
                    <a:lnTo>
                      <a:pt x="139700" y="152400"/>
                    </a:lnTo>
                    <a:cubicBezTo>
                      <a:pt x="146714" y="152400"/>
                      <a:pt x="152400" y="146714"/>
                      <a:pt x="152400" y="139700"/>
                    </a:cubicBezTo>
                    <a:close/>
                  </a:path>
                </a:pathLst>
              </a:custGeom>
              <a:solidFill>
                <a:srgbClr val="309C19"/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2578012" y="10168180"/>
              <a:ext cx="1461220" cy="6497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781"/>
                </a:lnSpc>
              </a:pPr>
              <a:r>
                <a:rPr lang="en-US" sz="2701" dirty="0">
                  <a:solidFill>
                    <a:srgbClr val="000000"/>
                  </a:solidFill>
                  <a:latin typeface="Canva Sans"/>
                </a:rPr>
                <a:t>2018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5463797" y="10168180"/>
              <a:ext cx="1484831" cy="6497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781"/>
                </a:lnSpc>
              </a:pPr>
              <a:r>
                <a:rPr lang="en-US" sz="2701">
                  <a:solidFill>
                    <a:srgbClr val="000000"/>
                  </a:solidFill>
                  <a:latin typeface="Canva Sans"/>
                </a:rPr>
                <a:t>2019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340987" y="10168180"/>
              <a:ext cx="1531456" cy="6497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781"/>
                </a:lnSpc>
              </a:pPr>
              <a:r>
                <a:rPr lang="en-US" sz="2701">
                  <a:solidFill>
                    <a:srgbClr val="000000"/>
                  </a:solidFill>
                  <a:latin typeface="Canva Sans"/>
                </a:rPr>
                <a:t>2020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1274458" y="10168180"/>
              <a:ext cx="1427447" cy="6497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781"/>
                </a:lnSpc>
              </a:pPr>
              <a:r>
                <a:rPr lang="en-US" sz="2701">
                  <a:solidFill>
                    <a:srgbClr val="000000"/>
                  </a:solidFill>
                  <a:latin typeface="Canva Sans"/>
                </a:rPr>
                <a:t>2021</a:t>
              </a:r>
            </a:p>
          </p:txBody>
        </p:sp>
        <p:grpSp>
          <p:nvGrpSpPr>
            <p:cNvPr id="18" name="Group 18"/>
            <p:cNvGrpSpPr>
              <a:grpSpLocks noChangeAspect="1"/>
            </p:cNvGrpSpPr>
            <p:nvPr/>
          </p:nvGrpSpPr>
          <p:grpSpPr>
            <a:xfrm>
              <a:off x="1676685" y="1418001"/>
              <a:ext cx="11578438" cy="8578620"/>
              <a:chOff x="0" y="0"/>
              <a:chExt cx="10287000" cy="7621776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-63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20" name="Freeform 20"/>
              <p:cNvSpPr/>
              <p:nvPr/>
            </p:nvSpPr>
            <p:spPr>
              <a:xfrm>
                <a:off x="0" y="1899094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21" name="Freeform 21"/>
              <p:cNvSpPr/>
              <p:nvPr/>
            </p:nvSpPr>
            <p:spPr>
              <a:xfrm>
                <a:off x="0" y="3804538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22" name="Freeform 22"/>
              <p:cNvSpPr/>
              <p:nvPr/>
            </p:nvSpPr>
            <p:spPr>
              <a:xfrm>
                <a:off x="0" y="5709982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23" name="Freeform 23"/>
              <p:cNvSpPr/>
              <p:nvPr/>
            </p:nvSpPr>
            <p:spPr>
              <a:xfrm>
                <a:off x="0" y="7615426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60000"/>
                </a:srgbClr>
              </a:solidFill>
            </p:spPr>
          </p:sp>
        </p:grpSp>
        <p:sp>
          <p:nvSpPr>
            <p:cNvPr id="24" name="TextBox 24"/>
            <p:cNvSpPr txBox="1"/>
            <p:nvPr/>
          </p:nvSpPr>
          <p:spPr>
            <a:xfrm>
              <a:off x="0" y="1092117"/>
              <a:ext cx="1447975" cy="594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781"/>
                </a:lnSpc>
              </a:pPr>
              <a:r>
                <a:rPr lang="en-US" sz="2701">
                  <a:solidFill>
                    <a:srgbClr val="000000"/>
                  </a:solidFill>
                  <a:latin typeface="Canva Sans"/>
                </a:rPr>
                <a:t>2,000 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58518" y="3236772"/>
              <a:ext cx="1389457" cy="594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781"/>
                </a:lnSpc>
              </a:pPr>
              <a:r>
                <a:rPr lang="en-US" sz="2701">
                  <a:solidFill>
                    <a:srgbClr val="000000"/>
                  </a:solidFill>
                  <a:latin typeface="Canva Sans"/>
                </a:rPr>
                <a:t>1,500 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594" y="5381427"/>
              <a:ext cx="1440381" cy="594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781"/>
                </a:lnSpc>
              </a:pPr>
              <a:r>
                <a:rPr lang="en-US" sz="2701">
                  <a:solidFill>
                    <a:srgbClr val="000000"/>
                  </a:solidFill>
                  <a:latin typeface="Canva Sans"/>
                </a:rPr>
                <a:t>1,000 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423247" y="7526082"/>
              <a:ext cx="1024727" cy="594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781"/>
                </a:lnSpc>
              </a:pPr>
              <a:r>
                <a:rPr lang="en-US" sz="2701">
                  <a:solidFill>
                    <a:srgbClr val="000000"/>
                  </a:solidFill>
                  <a:latin typeface="Canva Sans"/>
                </a:rPr>
                <a:t>500 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014677" y="9670737"/>
              <a:ext cx="433298" cy="594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781"/>
                </a:lnSpc>
              </a:pPr>
              <a:r>
                <a:rPr lang="en-US" sz="2701">
                  <a:solidFill>
                    <a:srgbClr val="000000"/>
                  </a:solidFill>
                  <a:latin typeface="Canva Sans"/>
                </a:rPr>
                <a:t>0 </a:t>
              </a:r>
            </a:p>
          </p:txBody>
        </p:sp>
        <p:grpSp>
          <p:nvGrpSpPr>
            <p:cNvPr id="29" name="Group 29"/>
            <p:cNvGrpSpPr>
              <a:grpSpLocks noChangeAspect="1"/>
            </p:cNvGrpSpPr>
            <p:nvPr/>
          </p:nvGrpSpPr>
          <p:grpSpPr>
            <a:xfrm>
              <a:off x="2995340" y="1971352"/>
              <a:ext cx="8941127" cy="7879402"/>
              <a:chOff x="1171575" y="491631"/>
              <a:chExt cx="7943850" cy="7000548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1171575" y="732227"/>
                <a:ext cx="2720535" cy="678050"/>
              </a:xfrm>
              <a:custGeom>
                <a:avLst/>
                <a:gdLst/>
                <a:ahLst/>
                <a:cxnLst/>
                <a:rect l="l" t="t" r="r" b="b"/>
                <a:pathLst>
                  <a:path w="2720535" h="678050">
                    <a:moveTo>
                      <a:pt x="228600" y="113790"/>
                    </a:moveTo>
                    <a:cubicBezTo>
                      <a:pt x="228319" y="50864"/>
                      <a:pt x="177227" y="0"/>
                      <a:pt x="114300" y="0"/>
                    </a:cubicBezTo>
                    <a:cubicBezTo>
                      <a:pt x="51373" y="0"/>
                      <a:pt x="281" y="50864"/>
                      <a:pt x="0" y="113790"/>
                    </a:cubicBezTo>
                    <a:cubicBezTo>
                      <a:pt x="281" y="176717"/>
                      <a:pt x="51373" y="227580"/>
                      <a:pt x="114300" y="227580"/>
                    </a:cubicBezTo>
                    <a:cubicBezTo>
                      <a:pt x="177227" y="227580"/>
                      <a:pt x="228319" y="176717"/>
                      <a:pt x="228600" y="113790"/>
                    </a:cubicBezTo>
                    <a:close/>
                    <a:moveTo>
                      <a:pt x="120705" y="82693"/>
                    </a:moveTo>
                    <a:cubicBezTo>
                      <a:pt x="103569" y="79243"/>
                      <a:pt x="86868" y="90293"/>
                      <a:pt x="83342" y="107414"/>
                    </a:cubicBezTo>
                    <a:cubicBezTo>
                      <a:pt x="79815" y="124534"/>
                      <a:pt x="90790" y="141285"/>
                      <a:pt x="107895" y="144887"/>
                    </a:cubicBezTo>
                    <a:lnTo>
                      <a:pt x="2679645" y="674601"/>
                    </a:lnTo>
                    <a:cubicBezTo>
                      <a:pt x="2696781" y="678050"/>
                      <a:pt x="2713482" y="667000"/>
                      <a:pt x="2717009" y="649880"/>
                    </a:cubicBezTo>
                    <a:cubicBezTo>
                      <a:pt x="2720535" y="632760"/>
                      <a:pt x="2709559" y="616009"/>
                      <a:pt x="2692455" y="612406"/>
                    </a:cubicBezTo>
                    <a:close/>
                  </a:path>
                </a:pathLst>
              </a:custGeom>
              <a:solidFill>
                <a:srgbClr val="6CE5E8"/>
              </a:solidFill>
            </p:spPr>
          </p:sp>
          <p:sp>
            <p:nvSpPr>
              <p:cNvPr id="31" name="Freeform 31"/>
              <p:cNvSpPr/>
              <p:nvPr/>
            </p:nvSpPr>
            <p:spPr>
              <a:xfrm>
                <a:off x="3743325" y="1261941"/>
                <a:ext cx="2719897" cy="532600"/>
              </a:xfrm>
              <a:custGeom>
                <a:avLst/>
                <a:gdLst/>
                <a:ahLst/>
                <a:cxnLst/>
                <a:rect l="l" t="t" r="r" b="b"/>
                <a:pathLst>
                  <a:path w="2719897" h="532600">
                    <a:moveTo>
                      <a:pt x="228600" y="113790"/>
                    </a:moveTo>
                    <a:cubicBezTo>
                      <a:pt x="228319" y="50863"/>
                      <a:pt x="177227" y="0"/>
                      <a:pt x="114300" y="0"/>
                    </a:cubicBezTo>
                    <a:cubicBezTo>
                      <a:pt x="51373" y="0"/>
                      <a:pt x="281" y="50863"/>
                      <a:pt x="0" y="113790"/>
                    </a:cubicBezTo>
                    <a:cubicBezTo>
                      <a:pt x="281" y="176716"/>
                      <a:pt x="51373" y="227580"/>
                      <a:pt x="114300" y="227580"/>
                    </a:cubicBezTo>
                    <a:cubicBezTo>
                      <a:pt x="177227" y="227580"/>
                      <a:pt x="228319" y="176716"/>
                      <a:pt x="228600" y="113790"/>
                    </a:cubicBezTo>
                    <a:close/>
                    <a:moveTo>
                      <a:pt x="118999" y="82389"/>
                    </a:moveTo>
                    <a:cubicBezTo>
                      <a:pt x="101701" y="79880"/>
                      <a:pt x="85627" y="91824"/>
                      <a:pt x="83040" y="109111"/>
                    </a:cubicBezTo>
                    <a:cubicBezTo>
                      <a:pt x="80453" y="126398"/>
                      <a:pt x="92325" y="142525"/>
                      <a:pt x="109601" y="145190"/>
                    </a:cubicBezTo>
                    <a:lnTo>
                      <a:pt x="2681351" y="530090"/>
                    </a:lnTo>
                    <a:cubicBezTo>
                      <a:pt x="2698649" y="532599"/>
                      <a:pt x="2714723" y="520655"/>
                      <a:pt x="2717310" y="503368"/>
                    </a:cubicBezTo>
                    <a:cubicBezTo>
                      <a:pt x="2719897" y="486080"/>
                      <a:pt x="2708025" y="469954"/>
                      <a:pt x="2690749" y="467289"/>
                    </a:cubicBezTo>
                    <a:close/>
                  </a:path>
                </a:pathLst>
              </a:custGeom>
              <a:solidFill>
                <a:srgbClr val="6CE5E8"/>
              </a:solidFill>
            </p:spPr>
          </p:sp>
          <p:sp>
            <p:nvSpPr>
              <p:cNvPr id="32" name="Freeform 32"/>
              <p:cNvSpPr/>
              <p:nvPr/>
            </p:nvSpPr>
            <p:spPr>
              <a:xfrm>
                <a:off x="6315075" y="492141"/>
                <a:ext cx="2800350" cy="1382279"/>
              </a:xfrm>
              <a:custGeom>
                <a:avLst/>
                <a:gdLst/>
                <a:ahLst/>
                <a:cxnLst/>
                <a:rect l="l" t="t" r="r" b="b"/>
                <a:pathLst>
                  <a:path w="2800350" h="1382279">
                    <a:moveTo>
                      <a:pt x="228600" y="1268489"/>
                    </a:moveTo>
                    <a:cubicBezTo>
                      <a:pt x="228319" y="1205563"/>
                      <a:pt x="177227" y="1154699"/>
                      <a:pt x="114300" y="1154699"/>
                    </a:cubicBezTo>
                    <a:cubicBezTo>
                      <a:pt x="51373" y="1154699"/>
                      <a:pt x="281" y="1205563"/>
                      <a:pt x="0" y="1268489"/>
                    </a:cubicBezTo>
                    <a:cubicBezTo>
                      <a:pt x="281" y="1331416"/>
                      <a:pt x="51373" y="1382279"/>
                      <a:pt x="114300" y="1382279"/>
                    </a:cubicBezTo>
                    <a:cubicBezTo>
                      <a:pt x="177227" y="1382279"/>
                      <a:pt x="228319" y="1331416"/>
                      <a:pt x="228600" y="1268489"/>
                    </a:cubicBezTo>
                    <a:close/>
                    <a:moveTo>
                      <a:pt x="101295" y="1239525"/>
                    </a:moveTo>
                    <a:cubicBezTo>
                      <a:pt x="85381" y="1246756"/>
                      <a:pt x="78305" y="1265490"/>
                      <a:pt x="85465" y="1281436"/>
                    </a:cubicBezTo>
                    <a:cubicBezTo>
                      <a:pt x="92625" y="1297382"/>
                      <a:pt x="111327" y="1304542"/>
                      <a:pt x="127305" y="1297454"/>
                    </a:cubicBezTo>
                    <a:lnTo>
                      <a:pt x="2699055" y="142755"/>
                    </a:lnTo>
                    <a:cubicBezTo>
                      <a:pt x="2714968" y="135524"/>
                      <a:pt x="2722045" y="116790"/>
                      <a:pt x="2714885" y="100844"/>
                    </a:cubicBezTo>
                    <a:cubicBezTo>
                      <a:pt x="2707725" y="84897"/>
                      <a:pt x="2689023" y="77738"/>
                      <a:pt x="2673045" y="84826"/>
                    </a:cubicBezTo>
                    <a:close/>
                    <a:moveTo>
                      <a:pt x="2800350" y="113790"/>
                    </a:moveTo>
                    <a:cubicBezTo>
                      <a:pt x="2800069" y="50864"/>
                      <a:pt x="2748977" y="0"/>
                      <a:pt x="2686050" y="0"/>
                    </a:cubicBezTo>
                    <a:cubicBezTo>
                      <a:pt x="2623123" y="0"/>
                      <a:pt x="2572031" y="50864"/>
                      <a:pt x="2571750" y="113790"/>
                    </a:cubicBezTo>
                    <a:cubicBezTo>
                      <a:pt x="2572031" y="176717"/>
                      <a:pt x="2623123" y="227580"/>
                      <a:pt x="2686050" y="227580"/>
                    </a:cubicBezTo>
                    <a:cubicBezTo>
                      <a:pt x="2748977" y="227580"/>
                      <a:pt x="2800069" y="176717"/>
                      <a:pt x="2800350" y="113790"/>
                    </a:cubicBezTo>
                    <a:close/>
                  </a:path>
                </a:pathLst>
              </a:custGeom>
              <a:solidFill>
                <a:srgbClr val="6CE5E8"/>
              </a:solidFill>
            </p:spPr>
          </p:sp>
          <p:sp>
            <p:nvSpPr>
              <p:cNvPr id="33" name="Freeform 33"/>
              <p:cNvSpPr/>
              <p:nvPr/>
            </p:nvSpPr>
            <p:spPr>
              <a:xfrm>
                <a:off x="1171575" y="7264089"/>
                <a:ext cx="2717989" cy="227580"/>
              </a:xfrm>
              <a:custGeom>
                <a:avLst/>
                <a:gdLst/>
                <a:ahLst/>
                <a:cxnLst/>
                <a:rect l="l" t="t" r="r" b="b"/>
                <a:pathLst>
                  <a:path w="2717989" h="227580">
                    <a:moveTo>
                      <a:pt x="228600" y="113790"/>
                    </a:moveTo>
                    <a:cubicBezTo>
                      <a:pt x="228319" y="50864"/>
                      <a:pt x="177227" y="0"/>
                      <a:pt x="114300" y="0"/>
                    </a:cubicBezTo>
                    <a:cubicBezTo>
                      <a:pt x="51373" y="0"/>
                      <a:pt x="281" y="50864"/>
                      <a:pt x="0" y="113790"/>
                    </a:cubicBezTo>
                    <a:cubicBezTo>
                      <a:pt x="281" y="176717"/>
                      <a:pt x="51373" y="227580"/>
                      <a:pt x="114300" y="227580"/>
                    </a:cubicBezTo>
                    <a:cubicBezTo>
                      <a:pt x="177227" y="227580"/>
                      <a:pt x="228319" y="176717"/>
                      <a:pt x="228600" y="113790"/>
                    </a:cubicBezTo>
                    <a:close/>
                    <a:moveTo>
                      <a:pt x="113689" y="82046"/>
                    </a:moveTo>
                    <a:cubicBezTo>
                      <a:pt x="96214" y="82461"/>
                      <a:pt x="82361" y="96923"/>
                      <a:pt x="82697" y="114399"/>
                    </a:cubicBezTo>
                    <a:cubicBezTo>
                      <a:pt x="83034" y="131876"/>
                      <a:pt x="97434" y="145793"/>
                      <a:pt x="114911" y="145535"/>
                    </a:cubicBezTo>
                    <a:lnTo>
                      <a:pt x="2686662" y="95993"/>
                    </a:lnTo>
                    <a:cubicBezTo>
                      <a:pt x="2704136" y="95578"/>
                      <a:pt x="2717989" y="81116"/>
                      <a:pt x="2717653" y="63640"/>
                    </a:cubicBezTo>
                    <a:cubicBezTo>
                      <a:pt x="2717316" y="46163"/>
                      <a:pt x="2702916" y="32245"/>
                      <a:pt x="2685438" y="32504"/>
                    </a:cubicBezTo>
                    <a:close/>
                  </a:path>
                </a:pathLst>
              </a:custGeom>
              <a:solidFill>
                <a:srgbClr val="309C19"/>
              </a:solidFill>
            </p:spPr>
          </p:sp>
          <p:sp>
            <p:nvSpPr>
              <p:cNvPr id="34" name="Freeform 34"/>
              <p:cNvSpPr/>
              <p:nvPr/>
            </p:nvSpPr>
            <p:spPr>
              <a:xfrm>
                <a:off x="3743325" y="7200768"/>
                <a:ext cx="2718284" cy="241360"/>
              </a:xfrm>
              <a:custGeom>
                <a:avLst/>
                <a:gdLst/>
                <a:ahLst/>
                <a:cxnLst/>
                <a:rect l="l" t="t" r="r" b="b"/>
                <a:pathLst>
                  <a:path w="2718284" h="241360">
                    <a:moveTo>
                      <a:pt x="228600" y="127570"/>
                    </a:moveTo>
                    <a:cubicBezTo>
                      <a:pt x="228319" y="64644"/>
                      <a:pt x="177227" y="13780"/>
                      <a:pt x="114300" y="13780"/>
                    </a:cubicBezTo>
                    <a:cubicBezTo>
                      <a:pt x="51373" y="13780"/>
                      <a:pt x="281" y="64644"/>
                      <a:pt x="0" y="127570"/>
                    </a:cubicBezTo>
                    <a:cubicBezTo>
                      <a:pt x="281" y="190496"/>
                      <a:pt x="51373" y="241360"/>
                      <a:pt x="114300" y="241360"/>
                    </a:cubicBezTo>
                    <a:cubicBezTo>
                      <a:pt x="177227" y="241360"/>
                      <a:pt x="228319" y="190496"/>
                      <a:pt x="228600" y="127570"/>
                    </a:cubicBezTo>
                    <a:close/>
                    <a:moveTo>
                      <a:pt x="113124" y="95842"/>
                    </a:moveTo>
                    <a:cubicBezTo>
                      <a:pt x="95660" y="96567"/>
                      <a:pt x="82066" y="111273"/>
                      <a:pt x="82713" y="128740"/>
                    </a:cubicBezTo>
                    <a:cubicBezTo>
                      <a:pt x="83360" y="146208"/>
                      <a:pt x="98005" y="159867"/>
                      <a:pt x="115476" y="159298"/>
                    </a:cubicBezTo>
                    <a:lnTo>
                      <a:pt x="2687226" y="64026"/>
                    </a:lnTo>
                    <a:cubicBezTo>
                      <a:pt x="2704690" y="63300"/>
                      <a:pt x="2718284" y="48595"/>
                      <a:pt x="2717637" y="31127"/>
                    </a:cubicBezTo>
                    <a:cubicBezTo>
                      <a:pt x="2716990" y="13659"/>
                      <a:pt x="2702345" y="0"/>
                      <a:pt x="2684874" y="569"/>
                    </a:cubicBezTo>
                    <a:close/>
                  </a:path>
                </a:pathLst>
              </a:custGeom>
              <a:solidFill>
                <a:srgbClr val="309C19"/>
              </a:solidFill>
            </p:spPr>
          </p:sp>
          <p:sp>
            <p:nvSpPr>
              <p:cNvPr id="35" name="Freeform 35"/>
              <p:cNvSpPr/>
              <p:nvPr/>
            </p:nvSpPr>
            <p:spPr>
              <a:xfrm>
                <a:off x="6315075" y="7111654"/>
                <a:ext cx="2800350" cy="235202"/>
              </a:xfrm>
              <a:custGeom>
                <a:avLst/>
                <a:gdLst/>
                <a:ahLst/>
                <a:cxnLst/>
                <a:rect l="l" t="t" r="r" b="b"/>
                <a:pathLst>
                  <a:path w="2800350" h="235202">
                    <a:moveTo>
                      <a:pt x="228600" y="121411"/>
                    </a:moveTo>
                    <a:cubicBezTo>
                      <a:pt x="228319" y="58485"/>
                      <a:pt x="177227" y="7622"/>
                      <a:pt x="114300" y="7622"/>
                    </a:cubicBezTo>
                    <a:cubicBezTo>
                      <a:pt x="51373" y="7622"/>
                      <a:pt x="281" y="58485"/>
                      <a:pt x="0" y="121411"/>
                    </a:cubicBezTo>
                    <a:cubicBezTo>
                      <a:pt x="281" y="184338"/>
                      <a:pt x="51373" y="235201"/>
                      <a:pt x="114300" y="235201"/>
                    </a:cubicBezTo>
                    <a:cubicBezTo>
                      <a:pt x="177227" y="235201"/>
                      <a:pt x="228319" y="184338"/>
                      <a:pt x="228600" y="121411"/>
                    </a:cubicBezTo>
                    <a:close/>
                    <a:moveTo>
                      <a:pt x="114206" y="89661"/>
                    </a:moveTo>
                    <a:cubicBezTo>
                      <a:pt x="96726" y="89792"/>
                      <a:pt x="82640" y="104026"/>
                      <a:pt x="82692" y="121505"/>
                    </a:cubicBezTo>
                    <a:cubicBezTo>
                      <a:pt x="82743" y="138985"/>
                      <a:pt x="96914" y="153135"/>
                      <a:pt x="114394" y="153161"/>
                    </a:cubicBezTo>
                    <a:lnTo>
                      <a:pt x="2686144" y="145539"/>
                    </a:lnTo>
                    <a:cubicBezTo>
                      <a:pt x="2703630" y="145419"/>
                      <a:pt x="2717726" y="131182"/>
                      <a:pt x="2717674" y="113696"/>
                    </a:cubicBezTo>
                    <a:cubicBezTo>
                      <a:pt x="2717622" y="96211"/>
                      <a:pt x="2703442" y="82058"/>
                      <a:pt x="2685956" y="82040"/>
                    </a:cubicBezTo>
                    <a:close/>
                    <a:moveTo>
                      <a:pt x="2800350" y="113789"/>
                    </a:moveTo>
                    <a:cubicBezTo>
                      <a:pt x="2800069" y="50863"/>
                      <a:pt x="2748977" y="0"/>
                      <a:pt x="2686050" y="0"/>
                    </a:cubicBezTo>
                    <a:cubicBezTo>
                      <a:pt x="2623123" y="0"/>
                      <a:pt x="2572031" y="50863"/>
                      <a:pt x="2571750" y="113789"/>
                    </a:cubicBezTo>
                    <a:cubicBezTo>
                      <a:pt x="2572031" y="176716"/>
                      <a:pt x="2623123" y="227579"/>
                      <a:pt x="2686050" y="227579"/>
                    </a:cubicBezTo>
                    <a:cubicBezTo>
                      <a:pt x="2748977" y="227579"/>
                      <a:pt x="2800069" y="176716"/>
                      <a:pt x="2800350" y="113789"/>
                    </a:cubicBezTo>
                    <a:close/>
                  </a:path>
                </a:pathLst>
              </a:custGeom>
              <a:solidFill>
                <a:srgbClr val="309C19"/>
              </a:solidFill>
            </p:spPr>
          </p:sp>
        </p:grpSp>
      </p:grpSp>
      <p:sp>
        <p:nvSpPr>
          <p:cNvPr id="36" name="TextBox 36"/>
          <p:cNvSpPr txBox="1"/>
          <p:nvPr/>
        </p:nvSpPr>
        <p:spPr>
          <a:xfrm>
            <a:off x="239109" y="4781007"/>
            <a:ext cx="3091117" cy="1022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400" dirty="0" smtClean="0">
                <a:solidFill>
                  <a:srgbClr val="000000"/>
                </a:solidFill>
                <a:latin typeface="Canva Sans"/>
              </a:rPr>
              <a:t>Weight</a:t>
            </a:r>
            <a:endParaRPr lang="en-US" sz="2400" dirty="0">
              <a:solidFill>
                <a:srgbClr val="000000"/>
              </a:solidFill>
              <a:latin typeface="Canva Sans"/>
            </a:endParaRPr>
          </a:p>
          <a:p>
            <a:pPr algn="ctr">
              <a:lnSpc>
                <a:spcPts val="4200"/>
              </a:lnSpc>
            </a:pPr>
            <a:r>
              <a:rPr lang="en-US" sz="2400" dirty="0">
                <a:solidFill>
                  <a:srgbClr val="000000"/>
                </a:solidFill>
                <a:latin typeface="Canva Sans"/>
                <a:ea typeface="Canva Sans"/>
              </a:rPr>
              <a:t>(</a:t>
            </a:r>
            <a:r>
              <a:rPr lang="en-US" sz="2400" dirty="0" smtClean="0">
                <a:solidFill>
                  <a:srgbClr val="000000"/>
                </a:solidFill>
                <a:latin typeface="Canva Sans"/>
                <a:ea typeface="Canva Sans"/>
              </a:rPr>
              <a:t>1000 metric </a:t>
            </a:r>
            <a:r>
              <a:rPr lang="en-US" sz="2400" dirty="0" smtClean="0">
                <a:solidFill>
                  <a:srgbClr val="000000"/>
                </a:solidFill>
                <a:latin typeface="Canva Sans"/>
                <a:ea typeface="Canva Sans"/>
              </a:rPr>
              <a:t>tons)</a:t>
            </a:r>
            <a:endParaRPr lang="en-US" sz="2400" dirty="0">
              <a:solidFill>
                <a:srgbClr val="000000"/>
              </a:solidFill>
              <a:latin typeface="Canva Sans"/>
              <a:ea typeface="Canva Sans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6187390" y="3482154"/>
            <a:ext cx="808732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nva Sans"/>
              </a:rPr>
              <a:t>1778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082682" y="3939354"/>
            <a:ext cx="913656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nva Sans"/>
              </a:rPr>
              <a:t>1639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307388" y="4214928"/>
            <a:ext cx="1275011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Canva Sans"/>
              </a:rPr>
              <a:t>1538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2649791" y="3253554"/>
            <a:ext cx="1066208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Canva Sans"/>
              </a:rPr>
              <a:t>1841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6187390" y="8118495"/>
            <a:ext cx="475506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nva Sans"/>
              </a:rPr>
              <a:t>64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8351615" y="8118495"/>
            <a:ext cx="375791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nva Sans"/>
              </a:rPr>
              <a:t>77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0413330" y="8020054"/>
            <a:ext cx="1016669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Canva Sans"/>
              </a:rPr>
              <a:t>102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2649790" y="8020054"/>
            <a:ext cx="1066209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Canva Sans"/>
              </a:rPr>
              <a:t>104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09650" y="9694398"/>
            <a:ext cx="11186517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200" dirty="0">
                <a:solidFill>
                  <a:srgbClr val="000000"/>
                </a:solidFill>
                <a:latin typeface="Canva Sans"/>
                <a:ea typeface="Canva Sans"/>
              </a:rPr>
              <a:t>Reference: Monitoring of Solid Waste in Hong Kong Waste Statistics for 2021</a:t>
            </a:r>
          </a:p>
          <a:p>
            <a:pPr>
              <a:lnSpc>
                <a:spcPts val="2380"/>
              </a:lnSpc>
            </a:pPr>
            <a:r>
              <a:rPr lang="en-US" sz="1200" dirty="0">
                <a:solidFill>
                  <a:srgbClr val="000000"/>
                </a:solidFill>
                <a:latin typeface="Canva Sans"/>
                <a:ea typeface="Canva Sans"/>
              </a:rPr>
              <a:t>https://www.wastereduction.gov.hk/sites/default/files/resources_centre/waste_statistics/msw2021_eng.pdf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D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V="1">
            <a:off x="1964948" y="1006017"/>
            <a:ext cx="2612523" cy="4485019"/>
          </a:xfrm>
          <a:custGeom>
            <a:avLst/>
            <a:gdLst/>
            <a:ahLst/>
            <a:cxnLst/>
            <a:rect l="l" t="t" r="r" b="b"/>
            <a:pathLst>
              <a:path w="2612523" h="4485019">
                <a:moveTo>
                  <a:pt x="0" y="4485019"/>
                </a:moveTo>
                <a:lnTo>
                  <a:pt x="2612523" y="4485019"/>
                </a:lnTo>
                <a:lnTo>
                  <a:pt x="2612523" y="0"/>
                </a:lnTo>
                <a:lnTo>
                  <a:pt x="0" y="0"/>
                </a:lnTo>
                <a:lnTo>
                  <a:pt x="0" y="448501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032579" y="7383422"/>
            <a:ext cx="1801533" cy="2645031"/>
            <a:chOff x="0" y="0"/>
            <a:chExt cx="2402043" cy="3526708"/>
          </a:xfrm>
        </p:grpSpPr>
        <p:sp>
          <p:nvSpPr>
            <p:cNvPr id="4" name="Freeform 4"/>
            <p:cNvSpPr/>
            <p:nvPr/>
          </p:nvSpPr>
          <p:spPr>
            <a:xfrm rot="213728" flipH="1">
              <a:off x="103405" y="64915"/>
              <a:ext cx="2195233" cy="3396879"/>
            </a:xfrm>
            <a:custGeom>
              <a:avLst/>
              <a:gdLst/>
              <a:ahLst/>
              <a:cxnLst/>
              <a:rect l="l" t="t" r="r" b="b"/>
              <a:pathLst>
                <a:path w="2195233" h="3396879">
                  <a:moveTo>
                    <a:pt x="2195233" y="0"/>
                  </a:moveTo>
                  <a:lnTo>
                    <a:pt x="0" y="0"/>
                  </a:lnTo>
                  <a:lnTo>
                    <a:pt x="0" y="3396879"/>
                  </a:lnTo>
                  <a:lnTo>
                    <a:pt x="2195233" y="3396879"/>
                  </a:lnTo>
                  <a:lnTo>
                    <a:pt x="219523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315190">
              <a:off x="515949" y="428493"/>
              <a:ext cx="1444413" cy="1444413"/>
            </a:xfrm>
            <a:custGeom>
              <a:avLst/>
              <a:gdLst/>
              <a:ahLst/>
              <a:cxnLst/>
              <a:rect l="l" t="t" r="r" b="b"/>
              <a:pathLst>
                <a:path w="1444413" h="1444413">
                  <a:moveTo>
                    <a:pt x="0" y="0"/>
                  </a:moveTo>
                  <a:lnTo>
                    <a:pt x="1444414" y="0"/>
                  </a:lnTo>
                  <a:lnTo>
                    <a:pt x="1444414" y="1444413"/>
                  </a:lnTo>
                  <a:lnTo>
                    <a:pt x="0" y="14444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2019427" y="7502099"/>
            <a:ext cx="555952" cy="555952"/>
          </a:xfrm>
          <a:custGeom>
            <a:avLst/>
            <a:gdLst/>
            <a:ahLst/>
            <a:cxnLst/>
            <a:rect l="l" t="t" r="r" b="b"/>
            <a:pathLst>
              <a:path w="555952" h="555952">
                <a:moveTo>
                  <a:pt x="0" y="0"/>
                </a:moveTo>
                <a:lnTo>
                  <a:pt x="555952" y="0"/>
                </a:lnTo>
                <a:lnTo>
                  <a:pt x="555952" y="555952"/>
                </a:lnTo>
                <a:lnTo>
                  <a:pt x="0" y="5559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455995" y="5503941"/>
            <a:ext cx="553633" cy="553633"/>
          </a:xfrm>
          <a:custGeom>
            <a:avLst/>
            <a:gdLst/>
            <a:ahLst/>
            <a:cxnLst/>
            <a:rect l="l" t="t" r="r" b="b"/>
            <a:pathLst>
              <a:path w="553633" h="553633">
                <a:moveTo>
                  <a:pt x="0" y="0"/>
                </a:moveTo>
                <a:lnTo>
                  <a:pt x="553633" y="0"/>
                </a:lnTo>
                <a:lnTo>
                  <a:pt x="553633" y="553634"/>
                </a:lnTo>
                <a:lnTo>
                  <a:pt x="0" y="5536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828760" y="3176254"/>
            <a:ext cx="6126840" cy="4487910"/>
          </a:xfrm>
          <a:custGeom>
            <a:avLst/>
            <a:gdLst/>
            <a:ahLst/>
            <a:cxnLst/>
            <a:rect l="l" t="t" r="r" b="b"/>
            <a:pathLst>
              <a:path w="6126840" h="4487910">
                <a:moveTo>
                  <a:pt x="0" y="0"/>
                </a:moveTo>
                <a:lnTo>
                  <a:pt x="6126840" y="0"/>
                </a:lnTo>
                <a:lnTo>
                  <a:pt x="6126840" y="4487910"/>
                </a:lnTo>
                <a:lnTo>
                  <a:pt x="0" y="44879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400000" flipV="1">
            <a:off x="13656985" y="397056"/>
            <a:ext cx="2613258" cy="4486279"/>
          </a:xfrm>
          <a:custGeom>
            <a:avLst/>
            <a:gdLst/>
            <a:ahLst/>
            <a:cxnLst/>
            <a:rect l="l" t="t" r="r" b="b"/>
            <a:pathLst>
              <a:path w="2613258" h="4486279">
                <a:moveTo>
                  <a:pt x="0" y="4486279"/>
                </a:moveTo>
                <a:lnTo>
                  <a:pt x="2613258" y="4486279"/>
                </a:lnTo>
                <a:lnTo>
                  <a:pt x="2613258" y="0"/>
                </a:lnTo>
                <a:lnTo>
                  <a:pt x="0" y="0"/>
                </a:lnTo>
                <a:lnTo>
                  <a:pt x="0" y="448627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00000" flipV="1">
            <a:off x="8385740" y="6958981"/>
            <a:ext cx="2146208" cy="3684477"/>
          </a:xfrm>
          <a:custGeom>
            <a:avLst/>
            <a:gdLst/>
            <a:ahLst/>
            <a:cxnLst/>
            <a:rect l="l" t="t" r="r" b="b"/>
            <a:pathLst>
              <a:path w="2146208" h="3684477">
                <a:moveTo>
                  <a:pt x="0" y="3684476"/>
                </a:moveTo>
                <a:lnTo>
                  <a:pt x="2146207" y="3684476"/>
                </a:lnTo>
                <a:lnTo>
                  <a:pt x="2146207" y="0"/>
                </a:lnTo>
                <a:lnTo>
                  <a:pt x="0" y="0"/>
                </a:lnTo>
                <a:lnTo>
                  <a:pt x="0" y="368447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00000">
            <a:off x="1721648" y="4631499"/>
            <a:ext cx="2686981" cy="4612843"/>
          </a:xfrm>
          <a:custGeom>
            <a:avLst/>
            <a:gdLst/>
            <a:ahLst/>
            <a:cxnLst/>
            <a:rect l="l" t="t" r="r" b="b"/>
            <a:pathLst>
              <a:path w="2686981" h="4612843">
                <a:moveTo>
                  <a:pt x="0" y="0"/>
                </a:moveTo>
                <a:lnTo>
                  <a:pt x="2686981" y="0"/>
                </a:lnTo>
                <a:lnTo>
                  <a:pt x="2686981" y="4612843"/>
                </a:lnTo>
                <a:lnTo>
                  <a:pt x="0" y="46128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87083" y="6254955"/>
            <a:ext cx="866568" cy="1128467"/>
          </a:xfrm>
          <a:custGeom>
            <a:avLst/>
            <a:gdLst/>
            <a:ahLst/>
            <a:cxnLst/>
            <a:rect l="l" t="t" r="r" b="b"/>
            <a:pathLst>
              <a:path w="1023828" h="1128467">
                <a:moveTo>
                  <a:pt x="0" y="0"/>
                </a:moveTo>
                <a:lnTo>
                  <a:pt x="1023827" y="0"/>
                </a:lnTo>
                <a:lnTo>
                  <a:pt x="1023827" y="1128468"/>
                </a:lnTo>
                <a:lnTo>
                  <a:pt x="0" y="112846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962651" y="2520898"/>
            <a:ext cx="3412953" cy="1215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06"/>
              </a:lnSpc>
              <a:spcBef>
                <a:spcPct val="0"/>
              </a:spcBef>
            </a:pPr>
            <a:r>
              <a:rPr lang="en-US" sz="3504" dirty="0" smtClean="0">
                <a:solidFill>
                  <a:srgbClr val="839C5D"/>
                </a:solidFill>
                <a:latin typeface="Canva Sans Bold"/>
              </a:rPr>
              <a:t>Energy </a:t>
            </a:r>
            <a:r>
              <a:rPr lang="en-US" sz="3504" dirty="0">
                <a:solidFill>
                  <a:srgbClr val="839C5D"/>
                </a:solidFill>
                <a:latin typeface="Canva Sans Bold"/>
              </a:rPr>
              <a:t>Consumption</a:t>
            </a:r>
          </a:p>
        </p:txBody>
      </p:sp>
      <p:sp>
        <p:nvSpPr>
          <p:cNvPr id="14" name="Freeform 14"/>
          <p:cNvSpPr/>
          <p:nvPr/>
        </p:nvSpPr>
        <p:spPr>
          <a:xfrm>
            <a:off x="1207459" y="2520898"/>
            <a:ext cx="1023828" cy="1128467"/>
          </a:xfrm>
          <a:custGeom>
            <a:avLst/>
            <a:gdLst/>
            <a:ahLst/>
            <a:cxnLst/>
            <a:rect l="l" t="t" r="r" b="b"/>
            <a:pathLst>
              <a:path w="1023828" h="1128467">
                <a:moveTo>
                  <a:pt x="0" y="0"/>
                </a:moveTo>
                <a:lnTo>
                  <a:pt x="1023828" y="0"/>
                </a:lnTo>
                <a:lnTo>
                  <a:pt x="1023828" y="1128467"/>
                </a:lnTo>
                <a:lnTo>
                  <a:pt x="0" y="112846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6874397" y="218170"/>
            <a:ext cx="4426685" cy="2578544"/>
            <a:chOff x="1" y="-1"/>
            <a:chExt cx="5902246" cy="3438059"/>
          </a:xfrm>
        </p:grpSpPr>
        <p:sp>
          <p:nvSpPr>
            <p:cNvPr id="16" name="Freeform 16"/>
            <p:cNvSpPr/>
            <p:nvPr/>
          </p:nvSpPr>
          <p:spPr>
            <a:xfrm rot="5400000">
              <a:off x="1232094" y="-1232094"/>
              <a:ext cx="3438059" cy="5902246"/>
            </a:xfrm>
            <a:custGeom>
              <a:avLst/>
              <a:gdLst/>
              <a:ahLst/>
              <a:cxnLst/>
              <a:rect l="l" t="t" r="r" b="b"/>
              <a:pathLst>
                <a:path w="3438059" h="5902246">
                  <a:moveTo>
                    <a:pt x="0" y="0"/>
                  </a:moveTo>
                  <a:lnTo>
                    <a:pt x="3438059" y="0"/>
                  </a:lnTo>
                  <a:lnTo>
                    <a:pt x="3438059" y="5902247"/>
                  </a:lnTo>
                  <a:lnTo>
                    <a:pt x="0" y="5902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1297614" y="795906"/>
              <a:ext cx="4416720" cy="15864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762"/>
                </a:lnSpc>
                <a:spcBef>
                  <a:spcPct val="0"/>
                </a:spcBef>
              </a:pPr>
              <a:r>
                <a:rPr lang="en-US" sz="3401" dirty="0" smtClean="0">
                  <a:solidFill>
                    <a:srgbClr val="FFFFFF"/>
                  </a:solidFill>
                  <a:latin typeface="Canva Sans Bold"/>
                </a:rPr>
                <a:t>Use </a:t>
              </a:r>
              <a:r>
                <a:rPr lang="en-US" sz="3401" dirty="0">
                  <a:solidFill>
                    <a:srgbClr val="FFFFFF"/>
                  </a:solidFill>
                  <a:latin typeface="Canva Sans Bold"/>
                </a:rPr>
                <a:t>of Raw Materials</a:t>
              </a:r>
            </a:p>
          </p:txBody>
        </p:sp>
        <p:sp>
          <p:nvSpPr>
            <p:cNvPr id="18" name="Freeform 18"/>
            <p:cNvSpPr/>
            <p:nvPr/>
          </p:nvSpPr>
          <p:spPr>
            <a:xfrm>
              <a:off x="248348" y="809557"/>
              <a:ext cx="1365104" cy="1504623"/>
            </a:xfrm>
            <a:custGeom>
              <a:avLst/>
              <a:gdLst/>
              <a:ahLst/>
              <a:cxnLst/>
              <a:rect l="l" t="t" r="r" b="b"/>
              <a:pathLst>
                <a:path w="1365104" h="1504623">
                  <a:moveTo>
                    <a:pt x="0" y="0"/>
                  </a:moveTo>
                  <a:lnTo>
                    <a:pt x="1365103" y="0"/>
                  </a:lnTo>
                  <a:lnTo>
                    <a:pt x="1365103" y="1504623"/>
                  </a:lnTo>
                  <a:lnTo>
                    <a:pt x="0" y="1504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9" name="TextBox 19"/>
          <p:cNvSpPr txBox="1"/>
          <p:nvPr/>
        </p:nvSpPr>
        <p:spPr>
          <a:xfrm>
            <a:off x="6349234" y="4650767"/>
            <a:ext cx="5477010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5"/>
              </a:lnSpc>
            </a:pPr>
            <a:r>
              <a:rPr lang="en-US" sz="5004" dirty="0" smtClean="0">
                <a:solidFill>
                  <a:srgbClr val="FEFEFE"/>
                </a:solidFill>
                <a:latin typeface="Canva Sans Bold"/>
              </a:rPr>
              <a:t>Why </a:t>
            </a:r>
            <a:r>
              <a:rPr lang="en-US" sz="5004" dirty="0">
                <a:solidFill>
                  <a:srgbClr val="FEFEFE"/>
                </a:solidFill>
                <a:latin typeface="Canva Sans Bold"/>
              </a:rPr>
              <a:t>is recycling important?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895268" y="6525548"/>
            <a:ext cx="3359051" cy="587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06"/>
              </a:lnSpc>
              <a:spcBef>
                <a:spcPct val="0"/>
              </a:spcBef>
            </a:pPr>
            <a:r>
              <a:rPr lang="en-US" sz="3504" dirty="0" smtClean="0">
                <a:solidFill>
                  <a:srgbClr val="FFFFFF"/>
                </a:solidFill>
                <a:latin typeface="Canva Sans Bold"/>
              </a:rPr>
              <a:t>Carbon </a:t>
            </a:r>
            <a:r>
              <a:rPr lang="en-US" sz="3504" dirty="0">
                <a:solidFill>
                  <a:srgbClr val="FFFFFF"/>
                </a:solidFill>
                <a:latin typeface="Canva Sans Bold"/>
              </a:rPr>
              <a:t>Dioxide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480160" y="8284011"/>
            <a:ext cx="2675953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906"/>
              </a:lnSpc>
              <a:spcBef>
                <a:spcPct val="0"/>
              </a:spcBef>
            </a:pPr>
            <a:r>
              <a:rPr lang="en-US" sz="3504" dirty="0" smtClean="0">
                <a:solidFill>
                  <a:srgbClr val="839C5D"/>
                </a:solidFill>
                <a:latin typeface="Canva Sans Bold"/>
              </a:rPr>
              <a:t>Air </a:t>
            </a:r>
            <a:r>
              <a:rPr lang="en-US" sz="3504" dirty="0">
                <a:solidFill>
                  <a:srgbClr val="839C5D"/>
                </a:solidFill>
                <a:latin typeface="Canva Sans Bold"/>
              </a:rPr>
              <a:t>Pollution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827782" y="1692090"/>
            <a:ext cx="4271664" cy="1805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62"/>
              </a:lnSpc>
              <a:spcBef>
                <a:spcPct val="0"/>
              </a:spcBef>
            </a:pPr>
            <a:r>
              <a:rPr lang="en-US" sz="3401" dirty="0" smtClean="0">
                <a:solidFill>
                  <a:srgbClr val="839C5D"/>
                </a:solidFill>
                <a:latin typeface="Canva Sans Bold"/>
              </a:rPr>
              <a:t>Recovery </a:t>
            </a:r>
            <a:r>
              <a:rPr lang="en-US" sz="3401" dirty="0">
                <a:solidFill>
                  <a:srgbClr val="839C5D"/>
                </a:solidFill>
                <a:latin typeface="Canva Sans Bold"/>
              </a:rPr>
              <a:t>of recyclables into new products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3049234" y="4319229"/>
            <a:ext cx="4535780" cy="2642092"/>
            <a:chOff x="0" y="-187311"/>
            <a:chExt cx="6047707" cy="3522789"/>
          </a:xfrm>
        </p:grpSpPr>
        <p:sp>
          <p:nvSpPr>
            <p:cNvPr id="24" name="Freeform 24"/>
            <p:cNvSpPr/>
            <p:nvPr/>
          </p:nvSpPr>
          <p:spPr>
            <a:xfrm rot="5400000">
              <a:off x="1262459" y="-1449770"/>
              <a:ext cx="3522789" cy="6047707"/>
            </a:xfrm>
            <a:custGeom>
              <a:avLst/>
              <a:gdLst/>
              <a:ahLst/>
              <a:cxnLst/>
              <a:rect l="l" t="t" r="r" b="b"/>
              <a:pathLst>
                <a:path w="3522789" h="6047707">
                  <a:moveTo>
                    <a:pt x="0" y="0"/>
                  </a:moveTo>
                  <a:lnTo>
                    <a:pt x="3522789" y="0"/>
                  </a:lnTo>
                  <a:lnTo>
                    <a:pt x="3522789" y="6047707"/>
                  </a:lnTo>
                  <a:lnTo>
                    <a:pt x="0" y="6047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TextBox 25"/>
            <p:cNvSpPr txBox="1"/>
            <p:nvPr/>
          </p:nvSpPr>
          <p:spPr>
            <a:xfrm>
              <a:off x="815493" y="569511"/>
              <a:ext cx="4416720" cy="15864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762"/>
                </a:lnSpc>
                <a:spcBef>
                  <a:spcPct val="0"/>
                </a:spcBef>
              </a:pPr>
              <a:r>
                <a:rPr lang="en-US" sz="3401" dirty="0" smtClean="0">
                  <a:solidFill>
                    <a:srgbClr val="FFFFFF"/>
                  </a:solidFill>
                  <a:latin typeface="Canva Sans Bold"/>
                </a:rPr>
                <a:t>Conserve </a:t>
              </a:r>
              <a:r>
                <a:rPr lang="en-US" sz="3401" dirty="0">
                  <a:solidFill>
                    <a:srgbClr val="FFFFFF"/>
                  </a:solidFill>
                  <a:latin typeface="Canva Sans Bold"/>
                </a:rPr>
                <a:t>the  Environment</a:t>
              </a:r>
            </a:p>
          </p:txBody>
        </p:sp>
      </p:grpSp>
      <p:sp>
        <p:nvSpPr>
          <p:cNvPr id="26" name="Freeform 14"/>
          <p:cNvSpPr/>
          <p:nvPr/>
        </p:nvSpPr>
        <p:spPr>
          <a:xfrm>
            <a:off x="7654076" y="8412298"/>
            <a:ext cx="1023828" cy="1128467"/>
          </a:xfrm>
          <a:custGeom>
            <a:avLst/>
            <a:gdLst/>
            <a:ahLst/>
            <a:cxnLst/>
            <a:rect l="l" t="t" r="r" b="b"/>
            <a:pathLst>
              <a:path w="1023828" h="1128467">
                <a:moveTo>
                  <a:pt x="0" y="0"/>
                </a:moveTo>
                <a:lnTo>
                  <a:pt x="1023828" y="0"/>
                </a:lnTo>
                <a:lnTo>
                  <a:pt x="1023828" y="1128467"/>
                </a:lnTo>
                <a:lnTo>
                  <a:pt x="0" y="112846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D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54051" y="2829242"/>
            <a:ext cx="3158109" cy="4114800"/>
          </a:xfrm>
          <a:custGeom>
            <a:avLst/>
            <a:gdLst/>
            <a:ahLst/>
            <a:cxnLst/>
            <a:rect l="l" t="t" r="r" b="b"/>
            <a:pathLst>
              <a:path w="3158109" h="4114800">
                <a:moveTo>
                  <a:pt x="0" y="0"/>
                </a:moveTo>
                <a:lnTo>
                  <a:pt x="3158109" y="0"/>
                </a:lnTo>
                <a:lnTo>
                  <a:pt x="31581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284310" y="2829242"/>
            <a:ext cx="3159824" cy="4114800"/>
          </a:xfrm>
          <a:custGeom>
            <a:avLst/>
            <a:gdLst/>
            <a:ahLst/>
            <a:cxnLst/>
            <a:rect l="l" t="t" r="r" b="b"/>
            <a:pathLst>
              <a:path w="3159824" h="4114800">
                <a:moveTo>
                  <a:pt x="0" y="0"/>
                </a:moveTo>
                <a:lnTo>
                  <a:pt x="3159824" y="0"/>
                </a:lnTo>
                <a:lnTo>
                  <a:pt x="31598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316284" y="2829242"/>
            <a:ext cx="3159824" cy="4114800"/>
          </a:xfrm>
          <a:custGeom>
            <a:avLst/>
            <a:gdLst/>
            <a:ahLst/>
            <a:cxnLst/>
            <a:rect l="l" t="t" r="r" b="b"/>
            <a:pathLst>
              <a:path w="3159824" h="4114800">
                <a:moveTo>
                  <a:pt x="0" y="0"/>
                </a:moveTo>
                <a:lnTo>
                  <a:pt x="3159824" y="0"/>
                </a:lnTo>
                <a:lnTo>
                  <a:pt x="31598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139238" y="4819967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1061462" y="849540"/>
            <a:ext cx="1615555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845"/>
              </a:lnSpc>
              <a:spcBef>
                <a:spcPct val="0"/>
              </a:spcBef>
            </a:pPr>
            <a:r>
              <a:rPr lang="en-US" sz="5704" u="none" strike="noStrike" dirty="0" smtClean="0">
                <a:solidFill>
                  <a:srgbClr val="50692D"/>
                </a:solidFill>
                <a:latin typeface="Canva Sans Bold"/>
              </a:rPr>
              <a:t>3-Colored </a:t>
            </a:r>
            <a:r>
              <a:rPr lang="en-US" sz="5704" u="none" strike="noStrike" dirty="0">
                <a:solidFill>
                  <a:srgbClr val="50692D"/>
                </a:solidFill>
                <a:latin typeface="Canva Sans Bold"/>
              </a:rPr>
              <a:t>Recycling bins </a:t>
            </a:r>
            <a:r>
              <a:rPr lang="en-US" sz="5704" dirty="0">
                <a:solidFill>
                  <a:srgbClr val="50692D"/>
                </a:solidFill>
                <a:latin typeface="Canva Sans Bold"/>
              </a:rPr>
              <a:t>in Hong Kong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322797" y="7494216"/>
            <a:ext cx="3020616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smtClean="0">
                <a:solidFill>
                  <a:srgbClr val="3791EF"/>
                </a:solidFill>
                <a:latin typeface="Canva Sans Bold"/>
              </a:rPr>
              <a:t>Blue for </a:t>
            </a:r>
            <a:r>
              <a:rPr lang="en-US" sz="3999" dirty="0">
                <a:solidFill>
                  <a:srgbClr val="3791EF"/>
                </a:solidFill>
                <a:latin typeface="Canva Sans Bold"/>
              </a:rPr>
              <a:t>Paper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01831" y="7494216"/>
            <a:ext cx="4234659" cy="1389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smtClean="0">
                <a:solidFill>
                  <a:srgbClr val="FFFDBD"/>
                </a:solidFill>
                <a:latin typeface="Canva Sans Bold"/>
              </a:rPr>
              <a:t>Yellow for </a:t>
            </a:r>
            <a:r>
              <a:rPr lang="en-US" sz="3999" dirty="0">
                <a:solidFill>
                  <a:srgbClr val="FFFDBD"/>
                </a:solidFill>
                <a:latin typeface="Canva Sans Bold"/>
              </a:rPr>
              <a:t>Metals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800097" y="7494216"/>
            <a:ext cx="4192198" cy="1389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smtClean="0">
                <a:solidFill>
                  <a:srgbClr val="A86F4A"/>
                </a:solidFill>
                <a:latin typeface="Canva Sans Bold"/>
              </a:rPr>
              <a:t>Brown for Plastics</a:t>
            </a:r>
            <a:endParaRPr lang="en-US" sz="3999" dirty="0">
              <a:solidFill>
                <a:srgbClr val="A86F4A"/>
              </a:solidFill>
              <a:latin typeface="Canva Sans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1013</Words>
  <Application>Microsoft Office PowerPoint</Application>
  <PresentationFormat>Custom</PresentationFormat>
  <Paragraphs>212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Lexend Deca</vt:lpstr>
      <vt:lpstr>Canva Sans</vt:lpstr>
      <vt:lpstr>Calibri</vt:lpstr>
      <vt:lpstr>Noto Sans T Chinese</vt:lpstr>
      <vt:lpstr>Noto Sans T Chinese Bold</vt:lpstr>
      <vt:lpstr>Canva Sans Bold</vt:lpstr>
      <vt:lpstr>Lucky Bones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SGREEN toolkits (ENG)</dc:title>
  <dc:creator>Stephanie Hui Yan Chan</dc:creator>
  <cp:lastModifiedBy>Stephanie Hui Yan Chan</cp:lastModifiedBy>
  <cp:revision>59</cp:revision>
  <dcterms:created xsi:type="dcterms:W3CDTF">2006-08-16T00:00:00Z</dcterms:created>
  <dcterms:modified xsi:type="dcterms:W3CDTF">2023-11-08T09:21:30Z</dcterms:modified>
  <dc:identifier>DAFzebhMXkM</dc:identifier>
</cp:coreProperties>
</file>