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5" r:id="rId3"/>
    <p:sldId id="347" r:id="rId4"/>
    <p:sldId id="350" r:id="rId5"/>
    <p:sldId id="288" r:id="rId6"/>
    <p:sldId id="289" r:id="rId7"/>
    <p:sldId id="348" r:id="rId8"/>
    <p:sldId id="333" r:id="rId9"/>
    <p:sldId id="351" r:id="rId10"/>
    <p:sldId id="304" r:id="rId11"/>
    <p:sldId id="292" r:id="rId12"/>
    <p:sldId id="349" r:id="rId13"/>
    <p:sldId id="354" r:id="rId14"/>
    <p:sldId id="352" r:id="rId15"/>
    <p:sldId id="337" r:id="rId16"/>
    <p:sldId id="353" r:id="rId17"/>
    <p:sldId id="339" r:id="rId18"/>
    <p:sldId id="305" r:id="rId19"/>
    <p:sldId id="297" r:id="rId20"/>
    <p:sldId id="343" r:id="rId21"/>
    <p:sldId id="300" r:id="rId22"/>
    <p:sldId id="299" r:id="rId23"/>
    <p:sldId id="338" r:id="rId24"/>
    <p:sldId id="355" r:id="rId25"/>
    <p:sldId id="302" r:id="rId26"/>
    <p:sldId id="312" r:id="rId27"/>
    <p:sldId id="303" r:id="rId28"/>
    <p:sldId id="334" r:id="rId29"/>
    <p:sldId id="356" r:id="rId30"/>
    <p:sldId id="357" r:id="rId31"/>
    <p:sldId id="306"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720" userDrawn="1">
          <p15:clr>
            <a:srgbClr val="A4A3A4"/>
          </p15:clr>
        </p15:guide>
        <p15:guide id="3" pos="6960" userDrawn="1">
          <p15:clr>
            <a:srgbClr val="A4A3A4"/>
          </p15:clr>
        </p15:guide>
        <p15:guide id="4" orient="horz" pos="3744" userDrawn="1">
          <p15:clr>
            <a:srgbClr val="A4A3A4"/>
          </p15:clr>
        </p15:guide>
        <p15:guide id="5" orient="horz" pos="1911" userDrawn="1">
          <p15:clr>
            <a:srgbClr val="A4A3A4"/>
          </p15:clr>
        </p15:guide>
        <p15:guide id="6" pos="648" userDrawn="1">
          <p15:clr>
            <a:srgbClr val="A4A3A4"/>
          </p15:clr>
        </p15:guide>
        <p15:guide id="7"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FF9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5" autoAdjust="0"/>
    <p:restoredTop sz="94660"/>
  </p:normalViewPr>
  <p:slideViewPr>
    <p:cSldViewPr snapToGrid="0">
      <p:cViewPr varScale="1">
        <p:scale>
          <a:sx n="72" d="100"/>
          <a:sy n="72" d="100"/>
        </p:scale>
        <p:origin x="678" y="66"/>
      </p:cViewPr>
      <p:guideLst>
        <p:guide orient="horz" pos="696"/>
        <p:guide pos="720"/>
        <p:guide pos="6960"/>
        <p:guide orient="horz" pos="3744"/>
        <p:guide orient="horz" pos="1911"/>
        <p:guide pos="648"/>
        <p:guide orient="horz" pos="38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Total units</a:t>
            </a:r>
            <a:r>
              <a:rPr lang="en-US" sz="1800" baseline="0" dirty="0"/>
              <a:t> </a:t>
            </a:r>
            <a:r>
              <a:rPr lang="en-US" sz="1800" dirty="0"/>
              <a:t>of launches in top-9 cities*</a:t>
            </a:r>
          </a:p>
        </c:rich>
      </c:tx>
      <c:layout>
        <c:manualLayout>
          <c:xMode val="edge"/>
          <c:yMode val="edge"/>
          <c:x val="0.30249510654388501"/>
          <c:y val="7.8980197736564298E-3"/>
        </c:manualLayout>
      </c:layout>
      <c:overlay val="0"/>
      <c:spPr>
        <a:noFill/>
        <a:ln>
          <a:noFill/>
        </a:ln>
        <a:effectLst/>
      </c:spPr>
    </c:title>
    <c:autoTitleDeleted val="0"/>
    <c:plotArea>
      <c:layout>
        <c:manualLayout>
          <c:layoutTarget val="inner"/>
          <c:xMode val="edge"/>
          <c:yMode val="edge"/>
          <c:x val="8.1853474596740236E-2"/>
          <c:y val="0.13661127461299832"/>
          <c:w val="0.89869061912078296"/>
          <c:h val="0.69217644134714895"/>
        </c:manualLayout>
      </c:layout>
      <c:barChart>
        <c:barDir val="col"/>
        <c:grouping val="clustered"/>
        <c:varyColors val="0"/>
        <c:ser>
          <c:idx val="0"/>
          <c:order val="0"/>
          <c:tx>
            <c:strRef>
              <c:f>Sheet1!$B$1</c:f>
              <c:strCache>
                <c:ptCount val="1"/>
                <c:pt idx="0">
                  <c:v>Launches</c:v>
                </c:pt>
              </c:strCache>
            </c:strRef>
          </c:tx>
          <c:spPr>
            <a:solidFill>
              <a:schemeClr val="accent1"/>
            </a:solidFill>
            <a:ln>
              <a:noFill/>
            </a:ln>
            <a:effectLst/>
          </c:spPr>
          <c:invertIfNegative val="0"/>
          <c:dLbls>
            <c:dLbl>
              <c:idx val="2"/>
              <c:layout>
                <c:manualLayout>
                  <c:x val="4.2955326460481398E-3"/>
                  <c:y val="-3.12753958677075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81-40AE-91A8-4F254922BF62}"/>
                </c:ext>
              </c:extLst>
            </c:dLbl>
            <c:dLbl>
              <c:idx val="3"/>
              <c:layout>
                <c:manualLayout>
                  <c:x val="0"/>
                  <c:y val="8.5296534184656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81-40AE-91A8-4F254922BF62}"/>
                </c:ext>
              </c:extLst>
            </c:dLbl>
            <c:dLbl>
              <c:idx val="4"/>
              <c:layout>
                <c:manualLayout>
                  <c:x val="-2.8636884306987402E-3"/>
                  <c:y val="1.7059306836931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81-40AE-91A8-4F254922BF62}"/>
                </c:ext>
              </c:extLst>
            </c:dLbl>
            <c:dLbl>
              <c:idx val="6"/>
              <c:layout>
                <c:manualLayout>
                  <c:x val="2.8636884306987402E-3"/>
                  <c:y val="-2.8432178061552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81-40AE-91A8-4F254922BF62}"/>
                </c:ext>
              </c:extLst>
            </c:dLbl>
            <c:dLbl>
              <c:idx val="7"/>
              <c:layout>
                <c:manualLayout>
                  <c:x val="0"/>
                  <c:y val="2.8432178061552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81-40AE-91A8-4F254922BF62}"/>
                </c:ext>
              </c:extLst>
            </c:dLbl>
            <c:dLbl>
              <c:idx val="8"/>
              <c:layout>
                <c:manualLayout>
                  <c:x val="2.8636884306986301E-3"/>
                  <c:y val="8.5296534184656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81-40AE-91A8-4F254922BF62}"/>
                </c:ext>
              </c:extLst>
            </c:dLbl>
            <c:dLbl>
              <c:idx val="10"/>
              <c:layout>
                <c:manualLayout>
                  <c:x val="-9.1166028204609697E-3"/>
                  <c:y val="-8.9390583450837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81-40AE-91A8-4F254922BF62}"/>
                </c:ext>
              </c:extLst>
            </c:dLbl>
            <c:dLbl>
              <c:idx val="11"/>
              <c:layout>
                <c:manualLayout>
                  <c:x val="-4.2954873330371696E-3"/>
                  <c:y val="3.7559119077021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81-40AE-91A8-4F254922BF62}"/>
                </c:ext>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Sheet1!$B$2:$B$14</c:f>
              <c:numCache>
                <c:formatCode>#,##0</c:formatCode>
                <c:ptCount val="13"/>
                <c:pt idx="0">
                  <c:v>89954</c:v>
                </c:pt>
                <c:pt idx="1">
                  <c:v>80308</c:v>
                </c:pt>
                <c:pt idx="2">
                  <c:v>81461</c:v>
                </c:pt>
                <c:pt idx="3">
                  <c:v>91376</c:v>
                </c:pt>
                <c:pt idx="4">
                  <c:v>69542</c:v>
                </c:pt>
                <c:pt idx="5">
                  <c:v>65719</c:v>
                </c:pt>
                <c:pt idx="6">
                  <c:v>51889</c:v>
                </c:pt>
                <c:pt idx="7">
                  <c:v>74214</c:v>
                </c:pt>
                <c:pt idx="8">
                  <c:v>71970</c:v>
                </c:pt>
                <c:pt idx="9">
                  <c:v>59772</c:v>
                </c:pt>
                <c:pt idx="10">
                  <c:v>70646</c:v>
                </c:pt>
                <c:pt idx="11">
                  <c:v>55874</c:v>
                </c:pt>
                <c:pt idx="12">
                  <c:v>37852</c:v>
                </c:pt>
              </c:numCache>
            </c:numRef>
          </c:val>
          <c:extLst>
            <c:ext xmlns:c16="http://schemas.microsoft.com/office/drawing/2014/chart" uri="{C3380CC4-5D6E-409C-BE32-E72D297353CC}">
              <c16:uniqueId val="{00000008-B281-40AE-91A8-4F254922BF62}"/>
            </c:ext>
          </c:extLst>
        </c:ser>
        <c:dLbls>
          <c:dLblPos val="outEnd"/>
          <c:showLegendKey val="0"/>
          <c:showVal val="1"/>
          <c:showCatName val="0"/>
          <c:showSerName val="0"/>
          <c:showPercent val="0"/>
          <c:showBubbleSize val="0"/>
        </c:dLbls>
        <c:gapWidth val="100"/>
        <c:overlap val="-24"/>
        <c:axId val="712393296"/>
        <c:axId val="721722848"/>
      </c:barChart>
      <c:dateAx>
        <c:axId val="712393296"/>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1722848"/>
        <c:crosses val="autoZero"/>
        <c:auto val="0"/>
        <c:lblOffset val="100"/>
        <c:baseTimeUnit val="months"/>
      </c:dateAx>
      <c:valAx>
        <c:axId val="721722848"/>
        <c:scaling>
          <c:orientation val="minMax"/>
          <c:max val="100000"/>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12393296"/>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Budget-wise sales in top-9* cities – Q1 FY’20</a:t>
            </a:r>
          </a:p>
        </c:rich>
      </c:tx>
      <c:overlay val="0"/>
    </c:title>
    <c:autoTitleDeleted val="0"/>
    <c:plotArea>
      <c:layout>
        <c:manualLayout>
          <c:layoutTarget val="inner"/>
          <c:xMode val="edge"/>
          <c:yMode val="edge"/>
          <c:x val="5.2025848175433903E-2"/>
          <c:y val="0.12752355309476199"/>
          <c:w val="0.94768483219108002"/>
          <c:h val="0.71963166132053302"/>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dLbl>
              <c:idx val="4"/>
              <c:layout>
                <c:manualLayout>
                  <c:x val="0"/>
                  <c:y val="-1.5748034750663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0-46C3-8CFC-BDAD8EFB23A8}"/>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Sheet1!$B$2:$J$2</c:f>
              <c:numCache>
                <c:formatCode>0%</c:formatCode>
                <c:ptCount val="9"/>
                <c:pt idx="0">
                  <c:v>0.30089285714285713</c:v>
                </c:pt>
                <c:pt idx="1">
                  <c:v>3.6417910447761194E-2</c:v>
                </c:pt>
                <c:pt idx="2">
                  <c:v>0.21231375985977213</c:v>
                </c:pt>
                <c:pt idx="3">
                  <c:v>0.54730004060089321</c:v>
                </c:pt>
                <c:pt idx="4">
                  <c:v>1.096067053513862E-2</c:v>
                </c:pt>
                <c:pt idx="5">
                  <c:v>0.28205865439907996</c:v>
                </c:pt>
                <c:pt idx="6">
                  <c:v>0.28951680765312904</c:v>
                </c:pt>
                <c:pt idx="7">
                  <c:v>0.14376513317191283</c:v>
                </c:pt>
                <c:pt idx="8">
                  <c:v>0.28276650087377336</c:v>
                </c:pt>
              </c:numCache>
            </c:numRef>
          </c:val>
          <c:extLst>
            <c:ext xmlns:c16="http://schemas.microsoft.com/office/drawing/2014/chart" uri="{C3380CC4-5D6E-409C-BE32-E72D297353CC}">
              <c16:uniqueId val="{00000000-C664-48AE-8CE9-4A375961B785}"/>
            </c:ext>
          </c:extLst>
        </c:ser>
        <c:ser>
          <c:idx val="1"/>
          <c:order val="1"/>
          <c:tx>
            <c:strRef>
              <c:f>Sheet1!$A$3</c:f>
              <c:strCache>
                <c:ptCount val="1"/>
                <c:pt idx="0">
                  <c:v> Rs.25-50 Lakhs</c:v>
                </c:pt>
              </c:strCache>
            </c:strRef>
          </c:tx>
          <c:spPr>
            <a:solidFill>
              <a:schemeClr val="accent2">
                <a:lumMod val="50000"/>
              </a:schemeClr>
            </a:solidFill>
            <a:ln>
              <a:noFill/>
            </a:ln>
            <a:effectLst/>
          </c:spPr>
          <c:invertIfNegative val="0"/>
          <c:dLbls>
            <c:dLbl>
              <c:idx val="3"/>
              <c:layout>
                <c:manualLayout>
                  <c:x val="-4.974105553887E-17"/>
                  <c:y val="-1.028028966942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4-48AE-8CE9-4A375961B785}"/>
                </c:ext>
              </c:extLst>
            </c:dLbl>
            <c:dLbl>
              <c:idx val="9"/>
              <c:layout>
                <c:manualLayout>
                  <c:x val="0"/>
                  <c:y val="-1.442796799111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64-48AE-8CE9-4A375961B785}"/>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Sheet1!$B$3:$J$3</c:f>
              <c:numCache>
                <c:formatCode>0%</c:formatCode>
                <c:ptCount val="9"/>
                <c:pt idx="0">
                  <c:v>0.41249999999999998</c:v>
                </c:pt>
                <c:pt idx="1">
                  <c:v>0.35</c:v>
                </c:pt>
                <c:pt idx="2">
                  <c:v>0.36722173531989483</c:v>
                </c:pt>
                <c:pt idx="3">
                  <c:v>0.13</c:v>
                </c:pt>
                <c:pt idx="4">
                  <c:v>0.13507414571244358</c:v>
                </c:pt>
                <c:pt idx="5">
                  <c:v>0.38039102932719954</c:v>
                </c:pt>
                <c:pt idx="6">
                  <c:v>0.21785730103193232</c:v>
                </c:pt>
                <c:pt idx="7">
                  <c:v>0.47972154963680386</c:v>
                </c:pt>
                <c:pt idx="8">
                  <c:v>0.42949321145315228</c:v>
                </c:pt>
              </c:numCache>
            </c:numRef>
          </c:val>
          <c:extLst>
            <c:ext xmlns:c16="http://schemas.microsoft.com/office/drawing/2014/chart" uri="{C3380CC4-5D6E-409C-BE32-E72D297353CC}">
              <c16:uniqueId val="{00000003-C664-48AE-8CE9-4A375961B785}"/>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Sheet1!$B$4:$J$4</c:f>
              <c:numCache>
                <c:formatCode>0%</c:formatCode>
                <c:ptCount val="9"/>
                <c:pt idx="0">
                  <c:v>0.16190476190476191</c:v>
                </c:pt>
                <c:pt idx="1">
                  <c:v>0.31892537313432834</c:v>
                </c:pt>
                <c:pt idx="2">
                  <c:v>0.19</c:v>
                </c:pt>
                <c:pt idx="3">
                  <c:v>7.8156719447827858E-2</c:v>
                </c:pt>
                <c:pt idx="4">
                  <c:v>0.3</c:v>
                </c:pt>
                <c:pt idx="5">
                  <c:v>0.19982748706152961</c:v>
                </c:pt>
                <c:pt idx="6">
                  <c:v>0.16360334824394349</c:v>
                </c:pt>
                <c:pt idx="7">
                  <c:v>0.17191283292978207</c:v>
                </c:pt>
                <c:pt idx="8">
                  <c:v>0.1974055652641484</c:v>
                </c:pt>
              </c:numCache>
            </c:numRef>
          </c:val>
          <c:extLst>
            <c:ext xmlns:c16="http://schemas.microsoft.com/office/drawing/2014/chart" uri="{C3380CC4-5D6E-409C-BE32-E72D297353CC}">
              <c16:uniqueId val="{00000004-C664-48AE-8CE9-4A375961B785}"/>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5-C664-48AE-8CE9-4A375961B78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Sheet1!$B$5:$J$5</c:f>
              <c:numCache>
                <c:formatCode>0%</c:formatCode>
                <c:ptCount val="9"/>
                <c:pt idx="0">
                  <c:v>3.8392857142857145E-2</c:v>
                </c:pt>
                <c:pt idx="1">
                  <c:v>0.12752238805970148</c:v>
                </c:pt>
                <c:pt idx="2">
                  <c:v>0.10122699386503067</c:v>
                </c:pt>
                <c:pt idx="3">
                  <c:v>8.0998781973203413E-2</c:v>
                </c:pt>
                <c:pt idx="4">
                  <c:v>0.24065119277885236</c:v>
                </c:pt>
                <c:pt idx="5">
                  <c:v>6.2104657849338697E-2</c:v>
                </c:pt>
                <c:pt idx="6">
                  <c:v>7.418397626112759E-2</c:v>
                </c:pt>
                <c:pt idx="7">
                  <c:v>7.0000000000000007E-2</c:v>
                </c:pt>
                <c:pt idx="8">
                  <c:v>3.8177174351391313E-2</c:v>
                </c:pt>
              </c:numCache>
            </c:numRef>
          </c:val>
          <c:extLst>
            <c:ext xmlns:c16="http://schemas.microsoft.com/office/drawing/2014/chart" uri="{C3380CC4-5D6E-409C-BE32-E72D297353CC}">
              <c16:uniqueId val="{00000006-C664-48AE-8CE9-4A375961B785}"/>
            </c:ext>
          </c:extLst>
        </c:ser>
        <c:ser>
          <c:idx val="4"/>
          <c:order val="4"/>
          <c:tx>
            <c:strRef>
              <c:f>Sheet1!$A$6</c:f>
              <c:strCache>
                <c:ptCount val="1"/>
                <c:pt idx="0">
                  <c:v>&gt; Rs.1 Crore</c:v>
                </c:pt>
              </c:strCache>
            </c:strRef>
          </c:tx>
          <c:spPr>
            <a:solidFill>
              <a:schemeClr val="accent1">
                <a:lumMod val="20000"/>
                <a:lumOff val="80000"/>
              </a:schemeClr>
            </a:solidFill>
          </c:spPr>
          <c:invertIfNegative val="0"/>
          <c:dLbls>
            <c:dLbl>
              <c:idx val="0"/>
              <c:layout>
                <c:manualLayout>
                  <c:x val="-1.3565899132305899E-3"/>
                  <c:y val="-4.14773261937935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64-48AE-8CE9-4A375961B785}"/>
                </c:ext>
              </c:extLst>
            </c:dLbl>
            <c:dLbl>
              <c:idx val="10"/>
              <c:delete val="1"/>
              <c:extLst>
                <c:ext xmlns:c15="http://schemas.microsoft.com/office/drawing/2012/chart" uri="{CE6537A1-D6FC-4f65-9D91-7224C49458BB}"/>
                <c:ext xmlns:c16="http://schemas.microsoft.com/office/drawing/2014/chart" uri="{C3380CC4-5D6E-409C-BE32-E72D297353CC}">
                  <c16:uniqueId val="{00000008-C664-48AE-8CE9-4A375961B785}"/>
                </c:ext>
              </c:extLst>
            </c:dLbl>
            <c:dLbl>
              <c:idx val="11"/>
              <c:delete val="1"/>
              <c:extLst>
                <c:ext xmlns:c15="http://schemas.microsoft.com/office/drawing/2012/chart" uri="{CE6537A1-D6FC-4f65-9D91-7224C49458BB}"/>
                <c:ext xmlns:c16="http://schemas.microsoft.com/office/drawing/2014/chart" uri="{C3380CC4-5D6E-409C-BE32-E72D297353CC}">
                  <c16:uniqueId val="{00000009-C664-48AE-8CE9-4A375961B78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Sheet1!$B$6:$J$6</c:f>
              <c:numCache>
                <c:formatCode>0%</c:formatCode>
                <c:ptCount val="9"/>
                <c:pt idx="0">
                  <c:v>8.6309523809523808E-2</c:v>
                </c:pt>
                <c:pt idx="1">
                  <c:v>0.16167164179104476</c:v>
                </c:pt>
                <c:pt idx="2">
                  <c:v>0.13431200701139351</c:v>
                </c:pt>
                <c:pt idx="3">
                  <c:v>0.15773447015834349</c:v>
                </c:pt>
                <c:pt idx="4">
                  <c:v>0.30577047066408769</c:v>
                </c:pt>
                <c:pt idx="5">
                  <c:v>7.5618171362852218E-2</c:v>
                </c:pt>
                <c:pt idx="6">
                  <c:v>0.26</c:v>
                </c:pt>
                <c:pt idx="7">
                  <c:v>0.14073849878934624</c:v>
                </c:pt>
                <c:pt idx="8">
                  <c:v>5.2157548057534614E-2</c:v>
                </c:pt>
              </c:numCache>
            </c:numRef>
          </c:val>
          <c:extLst>
            <c:ext xmlns:c16="http://schemas.microsoft.com/office/drawing/2014/chart" uri="{C3380CC4-5D6E-409C-BE32-E72D297353CC}">
              <c16:uniqueId val="{0000000A-C664-48AE-8CE9-4A375961B785}"/>
            </c:ext>
          </c:extLst>
        </c:ser>
        <c:dLbls>
          <c:dLblPos val="ctr"/>
          <c:showLegendKey val="0"/>
          <c:showVal val="1"/>
          <c:showCatName val="0"/>
          <c:showSerName val="0"/>
          <c:showPercent val="0"/>
          <c:showBubbleSize val="0"/>
        </c:dLbls>
        <c:gapWidth val="78"/>
        <c:overlap val="100"/>
        <c:axId val="722222112"/>
        <c:axId val="722224864"/>
      </c:barChart>
      <c:catAx>
        <c:axId val="722222112"/>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2224864"/>
        <c:crosses val="autoZero"/>
        <c:auto val="0"/>
        <c:lblAlgn val="ctr"/>
        <c:lblOffset val="100"/>
        <c:noMultiLvlLbl val="0"/>
      </c:catAx>
      <c:valAx>
        <c:axId val="722224864"/>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2222112"/>
        <c:crosses val="autoZero"/>
        <c:crossBetween val="between"/>
        <c:majorUnit val="0.2"/>
      </c:valAx>
      <c:spPr>
        <a:noFill/>
        <a:ln w="25400">
          <a:noFill/>
        </a:ln>
        <a:effectLst/>
      </c:spPr>
    </c:plotArea>
    <c:legend>
      <c:legendPos val="b"/>
      <c:layout>
        <c:manualLayout>
          <c:xMode val="edge"/>
          <c:yMode val="edge"/>
          <c:x val="1.17655977958407E-3"/>
          <c:y val="0.92409715917439805"/>
          <c:w val="0.99764688044083205"/>
          <c:h val="6.0154806074938699E-2"/>
        </c:manualLayout>
      </c:layout>
      <c:overlay val="0"/>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r>
              <a:rPr lang="en-US" sz="1800" b="1" dirty="0">
                <a:solidFill>
                  <a:schemeClr val="tx1"/>
                </a:solidFill>
                <a:latin typeface="+mj-lt"/>
              </a:rPr>
              <a:t>Units Delivered in Top – 9 cities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7.7543004239854593E-2"/>
          <c:y val="0.15068047938248999"/>
          <c:w val="0.92245699576014495"/>
          <c:h val="0.72388192016980502"/>
        </c:manualLayout>
      </c:layout>
      <c:barChart>
        <c:barDir val="col"/>
        <c:grouping val="stacked"/>
        <c:varyColors val="0"/>
        <c:ser>
          <c:idx val="0"/>
          <c:order val="0"/>
          <c:tx>
            <c:strRef>
              <c:f>Sheet1!$B$1</c:f>
              <c:strCache>
                <c:ptCount val="1"/>
                <c:pt idx="0">
                  <c:v>Units Delivered</c:v>
                </c:pt>
              </c:strCache>
            </c:strRef>
          </c:tx>
          <c:spPr>
            <a:solidFill>
              <a:schemeClr val="accent1"/>
            </a:solidFill>
            <a:ln>
              <a:noFill/>
            </a:ln>
            <a:effectLst/>
          </c:spPr>
          <c:invertIfNegative val="0"/>
          <c:dLbls>
            <c:dLbl>
              <c:idx val="0"/>
              <c:layout>
                <c:manualLayout>
                  <c:x val="2.5395441518247502E-3"/>
                  <c:y val="-0.1771336928275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B4-4D8F-BC26-B9F6A24F2365}"/>
                </c:ext>
              </c:extLst>
            </c:dLbl>
            <c:dLbl>
              <c:idx val="1"/>
              <c:layout>
                <c:manualLayout>
                  <c:x val="-1.26977207591242E-3"/>
                  <c:y val="-0.190552911981123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B4-4D8F-BC26-B9F6A24F2365}"/>
                </c:ext>
              </c:extLst>
            </c:dLbl>
            <c:dLbl>
              <c:idx val="2"/>
              <c:layout>
                <c:manualLayout>
                  <c:x val="1.2697720759123701E-3"/>
                  <c:y val="-0.230810569441922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B4-4D8F-BC26-B9F6A24F2365}"/>
                </c:ext>
              </c:extLst>
            </c:dLbl>
            <c:dLbl>
              <c:idx val="3"/>
              <c:layout>
                <c:manualLayout>
                  <c:x val="-1.2697720759124701E-3"/>
                  <c:y val="-0.222759037949763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B4-4D8F-BC26-B9F6A24F2365}"/>
                </c:ext>
              </c:extLst>
            </c:dLbl>
            <c:dLbl>
              <c:idx val="4"/>
              <c:layout>
                <c:manualLayout>
                  <c:x val="-3.8093162277372098E-3"/>
                  <c:y val="-0.2200751941190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B4-4D8F-BC26-B9F6A24F2365}"/>
                </c:ext>
              </c:extLst>
            </c:dLbl>
            <c:dLbl>
              <c:idx val="5"/>
              <c:layout>
                <c:manualLayout>
                  <c:x val="0"/>
                  <c:y val="-0.2764359145641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27-4227-9F68-4E511C482A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FY'14</c:v>
                </c:pt>
                <c:pt idx="1">
                  <c:v>FY'15</c:v>
                </c:pt>
                <c:pt idx="2">
                  <c:v>FY'16</c:v>
                </c:pt>
                <c:pt idx="3">
                  <c:v>FY'17</c:v>
                </c:pt>
                <c:pt idx="4">
                  <c:v>FY'18</c:v>
                </c:pt>
                <c:pt idx="5">
                  <c:v>FY'19</c:v>
                </c:pt>
                <c:pt idx="6">
                  <c:v>FY'20</c:v>
                </c:pt>
                <c:pt idx="7">
                  <c:v>FY'21</c:v>
                </c:pt>
                <c:pt idx="8">
                  <c:v>FY'22</c:v>
                </c:pt>
              </c:strCache>
            </c:strRef>
          </c:cat>
          <c:val>
            <c:numRef>
              <c:f>Sheet1!$B$2:$B$10</c:f>
              <c:numCache>
                <c:formatCode>#,##0</c:formatCode>
                <c:ptCount val="9"/>
                <c:pt idx="0">
                  <c:v>248518</c:v>
                </c:pt>
                <c:pt idx="1">
                  <c:v>273201</c:v>
                </c:pt>
                <c:pt idx="2">
                  <c:v>351069</c:v>
                </c:pt>
                <c:pt idx="3">
                  <c:v>311815</c:v>
                </c:pt>
                <c:pt idx="4">
                  <c:v>315167</c:v>
                </c:pt>
                <c:pt idx="5">
                  <c:v>444195</c:v>
                </c:pt>
                <c:pt idx="6">
                  <c:v>120533</c:v>
                </c:pt>
              </c:numCache>
            </c:numRef>
          </c:val>
          <c:extLst>
            <c:ext xmlns:c16="http://schemas.microsoft.com/office/drawing/2014/chart" uri="{C3380CC4-5D6E-409C-BE32-E72D297353CC}">
              <c16:uniqueId val="{00000001-902B-4C7C-B85F-DA01888ADED3}"/>
            </c:ext>
          </c:extLst>
        </c:ser>
        <c:ser>
          <c:idx val="1"/>
          <c:order val="1"/>
          <c:tx>
            <c:strRef>
              <c:f>Sheet1!$C$1</c:f>
              <c:strCache>
                <c:ptCount val="1"/>
                <c:pt idx="0">
                  <c:v>Expected Deliveries</c:v>
                </c:pt>
              </c:strCache>
            </c:strRef>
          </c:tx>
          <c:spPr>
            <a:solidFill>
              <a:schemeClr val="accent2"/>
            </a:solidFill>
            <a:ln>
              <a:noFill/>
            </a:ln>
            <a:effectLst/>
          </c:spPr>
          <c:invertIfNegative val="0"/>
          <c:dLbls>
            <c:dLbl>
              <c:idx val="5"/>
              <c:layout>
                <c:manualLayout>
                  <c:x val="-1.2697720759123701E-3"/>
                  <c:y val="-0.1234568162131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70-4A7A-8FA1-4782D4DC42EB}"/>
                </c:ext>
              </c:extLst>
            </c:dLbl>
            <c:dLbl>
              <c:idx val="6"/>
              <c:layout>
                <c:manualLayout>
                  <c:x val="2.5395441518247476E-3"/>
                  <c:y val="-0.303274352871364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70-4A7A-8FA1-4782D4DC42EB}"/>
                </c:ext>
              </c:extLst>
            </c:dLbl>
            <c:dLbl>
              <c:idx val="7"/>
              <c:layout>
                <c:manualLayout>
                  <c:x val="-5.0790883036495003E-3"/>
                  <c:y val="-0.254965163918404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70-4A7A-8FA1-4782D4DC42EB}"/>
                </c:ext>
              </c:extLst>
            </c:dLbl>
            <c:dLbl>
              <c:idx val="8"/>
              <c:layout>
                <c:manualLayout>
                  <c:x val="5.0790883036494951E-3"/>
                  <c:y val="-0.212023662626882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F8-43E2-B4AA-630839E1171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FY'14</c:v>
                </c:pt>
                <c:pt idx="1">
                  <c:v>FY'15</c:v>
                </c:pt>
                <c:pt idx="2">
                  <c:v>FY'16</c:v>
                </c:pt>
                <c:pt idx="3">
                  <c:v>FY'17</c:v>
                </c:pt>
                <c:pt idx="4">
                  <c:v>FY'18</c:v>
                </c:pt>
                <c:pt idx="5">
                  <c:v>FY'19</c:v>
                </c:pt>
                <c:pt idx="6">
                  <c:v>FY'20</c:v>
                </c:pt>
                <c:pt idx="7">
                  <c:v>FY'21</c:v>
                </c:pt>
                <c:pt idx="8">
                  <c:v>FY'22</c:v>
                </c:pt>
              </c:strCache>
            </c:strRef>
          </c:cat>
          <c:val>
            <c:numRef>
              <c:f>Sheet1!$C$2:$C$10</c:f>
              <c:numCache>
                <c:formatCode>General</c:formatCode>
                <c:ptCount val="9"/>
                <c:pt idx="6" formatCode="#,##0">
                  <c:v>496821</c:v>
                </c:pt>
                <c:pt idx="7" formatCode="#,##0">
                  <c:v>426940</c:v>
                </c:pt>
                <c:pt idx="8">
                  <c:v>342632</c:v>
                </c:pt>
              </c:numCache>
            </c:numRef>
          </c:val>
          <c:extLst>
            <c:ext xmlns:c16="http://schemas.microsoft.com/office/drawing/2014/chart" uri="{C3380CC4-5D6E-409C-BE32-E72D297353CC}">
              <c16:uniqueId val="{00000000-EC1B-4252-92FC-E14E56D3A97B}"/>
            </c:ext>
          </c:extLst>
        </c:ser>
        <c:dLbls>
          <c:dLblPos val="ctr"/>
          <c:showLegendKey val="0"/>
          <c:showVal val="1"/>
          <c:showCatName val="0"/>
          <c:showSerName val="0"/>
          <c:showPercent val="0"/>
          <c:showBubbleSize val="0"/>
        </c:dLbls>
        <c:gapWidth val="219"/>
        <c:overlap val="100"/>
        <c:axId val="724697520"/>
        <c:axId val="724700272"/>
      </c:barChart>
      <c:catAx>
        <c:axId val="724697520"/>
        <c:scaling>
          <c:orientation val="minMax"/>
        </c:scaling>
        <c:delete val="0"/>
        <c:axPos val="b"/>
        <c:numFmt formatCode="General" sourceLinked="1"/>
        <c:majorTickMark val="out"/>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724700272"/>
        <c:crosses val="autoZero"/>
        <c:auto val="1"/>
        <c:lblAlgn val="ctr"/>
        <c:lblOffset val="100"/>
        <c:noMultiLvlLbl val="0"/>
      </c:catAx>
      <c:valAx>
        <c:axId val="724700272"/>
        <c:scaling>
          <c:orientation val="minMax"/>
        </c:scaling>
        <c:delete val="0"/>
        <c:axPos val="l"/>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724697520"/>
        <c:crosses val="autoZero"/>
        <c:crossBetween val="between"/>
      </c:valAx>
      <c:spPr>
        <a:noFill/>
        <a:ln>
          <a:noFill/>
        </a:ln>
        <a:effectLst/>
      </c:spPr>
    </c:plotArea>
    <c:legend>
      <c:legendPos val="b"/>
      <c:layout>
        <c:manualLayout>
          <c:xMode val="edge"/>
          <c:yMode val="edge"/>
          <c:x val="0.35544669731783202"/>
          <c:y val="0.94030397286325496"/>
          <c:w val="0.345341011288474"/>
          <c:h val="5.96960832152196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Q-o-Q overall inventory overhang in top-9* cities</a:t>
            </a:r>
          </a:p>
        </c:rich>
      </c:tx>
      <c:layout>
        <c:manualLayout>
          <c:xMode val="edge"/>
          <c:yMode val="edge"/>
          <c:x val="0.27354175959696703"/>
          <c:y val="5.6864447062227501E-3"/>
        </c:manualLayout>
      </c:layout>
      <c:overlay val="0"/>
      <c:spPr>
        <a:noFill/>
        <a:ln>
          <a:noFill/>
        </a:ln>
        <a:effectLst/>
      </c:spPr>
    </c:title>
    <c:autoTitleDeleted val="0"/>
    <c:plotArea>
      <c:layout>
        <c:manualLayout>
          <c:layoutTarget val="inner"/>
          <c:xMode val="edge"/>
          <c:yMode val="edge"/>
          <c:x val="3.3654022763466199E-2"/>
          <c:y val="0.134077968460458"/>
          <c:w val="0.96634597723653404"/>
          <c:h val="0.73533361961973498"/>
        </c:manualLayout>
      </c:layout>
      <c:barChart>
        <c:barDir val="col"/>
        <c:grouping val="clustered"/>
        <c:varyColors val="0"/>
        <c:ser>
          <c:idx val="0"/>
          <c:order val="0"/>
          <c:tx>
            <c:strRef>
              <c:f>Sheet1!$B$1</c:f>
              <c:strCache>
                <c:ptCount val="1"/>
                <c:pt idx="0">
                  <c:v>Months</c:v>
                </c:pt>
              </c:strCache>
            </c:strRef>
          </c:tx>
          <c:spPr>
            <a:solidFill>
              <a:schemeClr val="accent1"/>
            </a:solidFill>
            <a:ln>
              <a:noFill/>
            </a:ln>
            <a:effectLst/>
          </c:spPr>
          <c:invertIfNegative val="0"/>
          <c:dLbls>
            <c:dLbl>
              <c:idx val="6"/>
              <c:layout>
                <c:manualLayout>
                  <c:x val="2.8636884306987402E-3"/>
                  <c:y val="-2.8432178061552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F-48CE-BFC8-909EB4B61A08}"/>
                </c:ext>
              </c:extLst>
            </c:dLbl>
            <c:dLbl>
              <c:idx val="7"/>
              <c:layout>
                <c:manualLayout>
                  <c:x val="0"/>
                  <c:y val="-5.6864356123104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1F-48CE-BFC8-909EB4B61A0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Sheet1!$B$2:$B$14</c:f>
              <c:numCache>
                <c:formatCode>#,##0</c:formatCode>
                <c:ptCount val="13"/>
                <c:pt idx="0">
                  <c:v>38.298291890042201</c:v>
                </c:pt>
                <c:pt idx="1">
                  <c:v>39.723774760019687</c:v>
                </c:pt>
                <c:pt idx="2">
                  <c:v>40.650769468547836</c:v>
                </c:pt>
                <c:pt idx="3">
                  <c:v>39.795058308575534</c:v>
                </c:pt>
                <c:pt idx="4">
                  <c:v>38.602693383198087</c:v>
                </c:pt>
                <c:pt idx="5">
                  <c:v>35.990666888578779</c:v>
                </c:pt>
                <c:pt idx="6">
                  <c:v>32.790525388317043</c:v>
                </c:pt>
                <c:pt idx="7">
                  <c:v>32.105488305951056</c:v>
                </c:pt>
                <c:pt idx="8">
                  <c:v>32.621976412203473</c:v>
                </c:pt>
                <c:pt idx="9">
                  <c:v>38.04500705259219</c:v>
                </c:pt>
                <c:pt idx="10">
                  <c:v>34.723888855355021</c:v>
                </c:pt>
                <c:pt idx="11" formatCode="0">
                  <c:v>30.847425356988314</c:v>
                </c:pt>
                <c:pt idx="12" formatCode="0">
                  <c:v>29.944081715653304</c:v>
                </c:pt>
              </c:numCache>
            </c:numRef>
          </c:val>
          <c:extLst>
            <c:ext xmlns:c16="http://schemas.microsoft.com/office/drawing/2014/chart" uri="{C3380CC4-5D6E-409C-BE32-E72D297353CC}">
              <c16:uniqueId val="{00000002-5F1F-48CE-BFC8-909EB4B61A08}"/>
            </c:ext>
          </c:extLst>
        </c:ser>
        <c:dLbls>
          <c:dLblPos val="outEnd"/>
          <c:showLegendKey val="0"/>
          <c:showVal val="1"/>
          <c:showCatName val="0"/>
          <c:showSerName val="0"/>
          <c:showPercent val="0"/>
          <c:showBubbleSize val="0"/>
        </c:dLbls>
        <c:gapWidth val="100"/>
        <c:overlap val="-24"/>
        <c:axId val="724725472"/>
        <c:axId val="724728224"/>
      </c:barChart>
      <c:dateAx>
        <c:axId val="724725472"/>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4728224"/>
        <c:crosses val="autoZero"/>
        <c:auto val="0"/>
        <c:lblOffset val="100"/>
        <c:baseTimeUnit val="months"/>
      </c:dateAx>
      <c:valAx>
        <c:axId val="724728224"/>
        <c:scaling>
          <c:orientation val="minMax"/>
          <c:min val="0"/>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4725472"/>
        <c:crosses val="autoZero"/>
        <c:crossBetween val="between"/>
        <c:majorUnit val="15"/>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Unsold inventory in top-9* cities as on quarter end</a:t>
            </a:r>
          </a:p>
        </c:rich>
      </c:tx>
      <c:layout>
        <c:manualLayout>
          <c:xMode val="edge"/>
          <c:yMode val="edge"/>
          <c:x val="0.21714809206541499"/>
          <c:y val="0"/>
        </c:manualLayout>
      </c:layout>
      <c:overlay val="0"/>
      <c:spPr>
        <a:noFill/>
        <a:ln>
          <a:noFill/>
        </a:ln>
        <a:effectLst/>
      </c:spPr>
    </c:title>
    <c:autoTitleDeleted val="0"/>
    <c:plotArea>
      <c:layout>
        <c:manualLayout>
          <c:layoutTarget val="inner"/>
          <c:xMode val="edge"/>
          <c:yMode val="edge"/>
          <c:x val="6.7879366040783304E-2"/>
          <c:y val="0.134077968460458"/>
          <c:w val="0.90896971532404602"/>
          <c:h val="0.74415537197194603"/>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Sheet1!$B$2:$B$14</c:f>
              <c:numCache>
                <c:formatCode>_(* #,##0_);_(* \(#,##0\);_(* "-"??_);_(@_)</c:formatCode>
                <c:ptCount val="13"/>
                <c:pt idx="0">
                  <c:v>895363</c:v>
                </c:pt>
                <c:pt idx="1">
                  <c:v>901445</c:v>
                </c:pt>
                <c:pt idx="2">
                  <c:v>920557</c:v>
                </c:pt>
                <c:pt idx="3">
                  <c:v>940984</c:v>
                </c:pt>
                <c:pt idx="4">
                  <c:v>937579</c:v>
                </c:pt>
                <c:pt idx="5">
                  <c:v>937065</c:v>
                </c:pt>
                <c:pt idx="6">
                  <c:v>927286</c:v>
                </c:pt>
                <c:pt idx="7">
                  <c:v>918126</c:v>
                </c:pt>
                <c:pt idx="8">
                  <c:v>909324</c:v>
                </c:pt>
                <c:pt idx="9">
                  <c:v>881097</c:v>
                </c:pt>
                <c:pt idx="10">
                  <c:v>862906</c:v>
                </c:pt>
                <c:pt idx="11">
                  <c:v>831698</c:v>
                </c:pt>
                <c:pt idx="12">
                  <c:v>797623</c:v>
                </c:pt>
              </c:numCache>
            </c:numRef>
          </c:val>
          <c:extLst>
            <c:ext xmlns:c16="http://schemas.microsoft.com/office/drawing/2014/chart" uri="{C3380CC4-5D6E-409C-BE32-E72D297353CC}">
              <c16:uniqueId val="{00000001-CE46-4451-A3B7-BB1397097604}"/>
            </c:ext>
          </c:extLst>
        </c:ser>
        <c:dLbls>
          <c:dLblPos val="outEnd"/>
          <c:showLegendKey val="0"/>
          <c:showVal val="1"/>
          <c:showCatName val="0"/>
          <c:showSerName val="0"/>
          <c:showPercent val="0"/>
          <c:showBubbleSize val="0"/>
        </c:dLbls>
        <c:gapWidth val="100"/>
        <c:overlap val="-24"/>
        <c:axId val="724763392"/>
        <c:axId val="724766144"/>
      </c:barChart>
      <c:dateAx>
        <c:axId val="724763392"/>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4766144"/>
        <c:crosses val="autoZero"/>
        <c:auto val="0"/>
        <c:lblOffset val="100"/>
        <c:baseTimeUnit val="months"/>
      </c:dateAx>
      <c:valAx>
        <c:axId val="724766144"/>
        <c:scaling>
          <c:orientation val="minMax"/>
          <c:min val="0"/>
        </c:scaling>
        <c:delete val="0"/>
        <c:axPos val="l"/>
        <c:numFmt formatCode="_(* #,##0_);_(* \(#,##0\);_(* &quot;-&quot;??_);_(@_)"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4763392"/>
        <c:crosses val="autoZero"/>
        <c:crossBetween val="between"/>
        <c:majorUnit val="200000"/>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Age of unsold inventory in top-9 cities (Jun’19)</a:t>
            </a:r>
          </a:p>
        </c:rich>
      </c:tx>
      <c:overlay val="0"/>
    </c:title>
    <c:autoTitleDeleted val="0"/>
    <c:plotArea>
      <c:layout>
        <c:manualLayout>
          <c:layoutTarget val="inner"/>
          <c:xMode val="edge"/>
          <c:yMode val="edge"/>
          <c:x val="5.8555628765962903E-2"/>
          <c:y val="0.121747163494327"/>
          <c:w val="0.94801836745592205"/>
          <c:h val="0.73979932626531897"/>
        </c:manualLayout>
      </c:layout>
      <c:barChart>
        <c:barDir val="col"/>
        <c:grouping val="percentStacked"/>
        <c:varyColors val="0"/>
        <c:ser>
          <c:idx val="0"/>
          <c:order val="0"/>
          <c:tx>
            <c:strRef>
              <c:f>Sheet1!$A$2</c:f>
              <c:strCache>
                <c:ptCount val="1"/>
                <c:pt idx="0">
                  <c:v>≤ 1 Yr</c:v>
                </c:pt>
              </c:strCache>
            </c:strRef>
          </c:tx>
          <c:spPr>
            <a:solidFill>
              <a:schemeClr val="accent3">
                <a:lumMod val="25000"/>
              </a:schemeClr>
            </a:solidFill>
            <a:ln>
              <a:noFill/>
            </a:ln>
            <a:effectLst/>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Sheet1!$B$2:$J$2</c:f>
              <c:numCache>
                <c:formatCode>0%</c:formatCode>
                <c:ptCount val="9"/>
                <c:pt idx="0">
                  <c:v>0.21</c:v>
                </c:pt>
                <c:pt idx="1">
                  <c:v>0.26</c:v>
                </c:pt>
                <c:pt idx="2">
                  <c:v>0.36</c:v>
                </c:pt>
                <c:pt idx="3">
                  <c:v>0.25</c:v>
                </c:pt>
                <c:pt idx="4">
                  <c:v>0.3</c:v>
                </c:pt>
                <c:pt idx="5">
                  <c:v>0.18</c:v>
                </c:pt>
                <c:pt idx="6">
                  <c:v>0.13</c:v>
                </c:pt>
                <c:pt idx="7">
                  <c:v>0.08</c:v>
                </c:pt>
                <c:pt idx="8">
                  <c:v>0.26</c:v>
                </c:pt>
              </c:numCache>
            </c:numRef>
          </c:val>
          <c:extLst>
            <c:ext xmlns:c16="http://schemas.microsoft.com/office/drawing/2014/chart" uri="{C3380CC4-5D6E-409C-BE32-E72D297353CC}">
              <c16:uniqueId val="{00000000-D8DC-402A-AEF8-0153C71DBA97}"/>
            </c:ext>
          </c:extLst>
        </c:ser>
        <c:ser>
          <c:idx val="1"/>
          <c:order val="1"/>
          <c:tx>
            <c:strRef>
              <c:f>Sheet1!$A$3</c:f>
              <c:strCache>
                <c:ptCount val="1"/>
                <c:pt idx="0">
                  <c:v>1 to 2 Yrs</c:v>
                </c:pt>
              </c:strCache>
            </c:strRef>
          </c:tx>
          <c:spPr>
            <a:solidFill>
              <a:schemeClr val="accent2">
                <a:lumMod val="50000"/>
              </a:schemeClr>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Sheet1!$B$3:$J$3</c:f>
              <c:numCache>
                <c:formatCode>0%</c:formatCode>
                <c:ptCount val="9"/>
                <c:pt idx="0">
                  <c:v>0.24</c:v>
                </c:pt>
                <c:pt idx="1">
                  <c:v>0.15</c:v>
                </c:pt>
                <c:pt idx="2">
                  <c:v>0.1</c:v>
                </c:pt>
                <c:pt idx="3">
                  <c:v>0.09</c:v>
                </c:pt>
                <c:pt idx="4">
                  <c:v>0.26</c:v>
                </c:pt>
                <c:pt idx="5">
                  <c:v>0.16</c:v>
                </c:pt>
                <c:pt idx="6">
                  <c:v>0.17</c:v>
                </c:pt>
                <c:pt idx="7">
                  <c:v>7.0000000000000007E-2</c:v>
                </c:pt>
                <c:pt idx="8">
                  <c:v>0.17</c:v>
                </c:pt>
              </c:numCache>
            </c:numRef>
          </c:val>
          <c:extLst>
            <c:ext xmlns:c16="http://schemas.microsoft.com/office/drawing/2014/chart" uri="{C3380CC4-5D6E-409C-BE32-E72D297353CC}">
              <c16:uniqueId val="{00000001-D8DC-402A-AEF8-0153C71DBA97}"/>
            </c:ext>
          </c:extLst>
        </c:ser>
        <c:ser>
          <c:idx val="2"/>
          <c:order val="2"/>
          <c:tx>
            <c:strRef>
              <c:f>Sheet1!$A$4</c:f>
              <c:strCache>
                <c:ptCount val="1"/>
                <c:pt idx="0">
                  <c:v>2 to 3 Yrs</c:v>
                </c:pt>
              </c:strCache>
            </c:strRef>
          </c:tx>
          <c:spPr>
            <a:solidFill>
              <a:schemeClr val="bg2">
                <a:lumMod val="75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Sheet1!$B$4:$J$4</c:f>
              <c:numCache>
                <c:formatCode>0%</c:formatCode>
                <c:ptCount val="9"/>
                <c:pt idx="0">
                  <c:v>0.17</c:v>
                </c:pt>
                <c:pt idx="1">
                  <c:v>0.12</c:v>
                </c:pt>
                <c:pt idx="2">
                  <c:v>0.1</c:v>
                </c:pt>
                <c:pt idx="3">
                  <c:v>0.08</c:v>
                </c:pt>
                <c:pt idx="4">
                  <c:v>0.16</c:v>
                </c:pt>
                <c:pt idx="5">
                  <c:v>0.23</c:v>
                </c:pt>
                <c:pt idx="6">
                  <c:v>0.17</c:v>
                </c:pt>
                <c:pt idx="7">
                  <c:v>0.08</c:v>
                </c:pt>
                <c:pt idx="8">
                  <c:v>0.17</c:v>
                </c:pt>
              </c:numCache>
            </c:numRef>
          </c:val>
          <c:extLst>
            <c:ext xmlns:c16="http://schemas.microsoft.com/office/drawing/2014/chart" uri="{C3380CC4-5D6E-409C-BE32-E72D297353CC}">
              <c16:uniqueId val="{00000002-D8DC-402A-AEF8-0153C71DBA97}"/>
            </c:ext>
          </c:extLst>
        </c:ser>
        <c:ser>
          <c:idx val="3"/>
          <c:order val="3"/>
          <c:tx>
            <c:strRef>
              <c:f>Sheet1!$A$5</c:f>
              <c:strCache>
                <c:ptCount val="1"/>
                <c:pt idx="0">
                  <c:v> &gt; 3 Yrs</c:v>
                </c:pt>
              </c:strCache>
            </c:strRef>
          </c:tx>
          <c:spPr>
            <a:solidFill>
              <a:schemeClr val="accent1">
                <a:lumMod val="40000"/>
                <a:lumOff val="6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Sheet1!$B$5:$J$5</c:f>
              <c:numCache>
                <c:formatCode>0%</c:formatCode>
                <c:ptCount val="9"/>
                <c:pt idx="0">
                  <c:v>0.38</c:v>
                </c:pt>
                <c:pt idx="1">
                  <c:v>0.47</c:v>
                </c:pt>
                <c:pt idx="2">
                  <c:v>0.44</c:v>
                </c:pt>
                <c:pt idx="3">
                  <c:v>0.57999999999999996</c:v>
                </c:pt>
                <c:pt idx="4">
                  <c:v>0.28000000000000003</c:v>
                </c:pt>
                <c:pt idx="5">
                  <c:v>0.43</c:v>
                </c:pt>
                <c:pt idx="6">
                  <c:v>0.53</c:v>
                </c:pt>
                <c:pt idx="7">
                  <c:v>0.77</c:v>
                </c:pt>
                <c:pt idx="8">
                  <c:v>0.4</c:v>
                </c:pt>
              </c:numCache>
            </c:numRef>
          </c:val>
          <c:extLst>
            <c:ext xmlns:c16="http://schemas.microsoft.com/office/drawing/2014/chart" uri="{C3380CC4-5D6E-409C-BE32-E72D297353CC}">
              <c16:uniqueId val="{00000003-D8DC-402A-AEF8-0153C71DBA97}"/>
            </c:ext>
          </c:extLst>
        </c:ser>
        <c:dLbls>
          <c:dLblPos val="ctr"/>
          <c:showLegendKey val="0"/>
          <c:showVal val="1"/>
          <c:showCatName val="0"/>
          <c:showSerName val="0"/>
          <c:showPercent val="0"/>
          <c:showBubbleSize val="0"/>
        </c:dLbls>
        <c:gapWidth val="74"/>
        <c:overlap val="100"/>
        <c:axId val="724822880"/>
        <c:axId val="724825632"/>
        <c:extLst>
          <c:ext xmlns:c15="http://schemas.microsoft.com/office/drawing/2012/chart" uri="{02D57815-91ED-43cb-92C2-25804820EDAC}">
            <c15:filteredBarSeries>
              <c15:ser>
                <c:idx val="4"/>
                <c:order val="4"/>
                <c:tx>
                  <c:strRef>
                    <c:extLst>
                      <c:ext uri="{02D57815-91ED-43cb-92C2-25804820EDAC}">
                        <c15:formulaRef>
                          <c15:sqref>Sheet1!#REF!</c15:sqref>
                        </c15:formulaRef>
                      </c:ext>
                    </c:extLst>
                    <c:strCache>
                      <c:ptCount val="1"/>
                      <c:pt idx="0">
                        <c:v>#REF!</c:v>
                      </c:pt>
                    </c:strCache>
                  </c:strRef>
                </c:tx>
                <c:spPr>
                  <a:solidFill>
                    <a:schemeClr val="accent1">
                      <a:lumMod val="20000"/>
                      <a:lumOff val="80000"/>
                    </a:schemeClr>
                  </a:solidFill>
                </c:spPr>
                <c:invertIfNegative val="0"/>
                <c:dLbls>
                  <c:dLbl>
                    <c:idx val="4"/>
                    <c:delete val="1"/>
                    <c:extLst>
                      <c:ext uri="{CE6537A1-D6FC-4f65-9D91-7224C49458BB}"/>
                      <c:ext xmlns:c16="http://schemas.microsoft.com/office/drawing/2014/chart" uri="{C3380CC4-5D6E-409C-BE32-E72D297353CC}">
                        <c16:uniqueId val="{00000004-D8DC-402A-AEF8-0153C71DBA97}"/>
                      </c:ext>
                    </c:extLst>
                  </c:dLbl>
                  <c:dLbl>
                    <c:idx val="5"/>
                    <c:delete val="1"/>
                    <c:extLst>
                      <c:ext uri="{CE6537A1-D6FC-4f65-9D91-7224C49458BB}"/>
                      <c:ext xmlns:c16="http://schemas.microsoft.com/office/drawing/2014/chart" uri="{C3380CC4-5D6E-409C-BE32-E72D297353CC}">
                        <c16:uniqueId val="{00000005-D8DC-402A-AEF8-0153C71DBA97}"/>
                      </c:ext>
                    </c:extLst>
                  </c:dLbl>
                  <c:numFmt formatCode="0%" sourceLinked="0"/>
                  <c:spPr>
                    <a:noFill/>
                    <a:ln>
                      <a:noFill/>
                    </a:ln>
                    <a:effectLst/>
                  </c:spPr>
                  <c:txPr>
                    <a:bodyPr wrap="square" lIns="38100" tIns="19050" rIns="38100" bIns="19050" anchor="ctr">
                      <a:spAutoFit/>
                    </a:bodyPr>
                    <a:lstStyle/>
                    <a:p>
                      <a:pPr>
                        <a:defRPr sz="700" baseline="0">
                          <a:solidFill>
                            <a:schemeClr val="tx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Sheet1!$B$1:$L$1</c15:sqref>
                        </c15:formulaRef>
                      </c:ext>
                    </c:extLst>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6-D8DC-402A-AEF8-0153C71DBA97}"/>
                  </c:ext>
                </c:extLst>
              </c15:ser>
            </c15:filteredBarSeries>
          </c:ext>
        </c:extLst>
      </c:barChart>
      <c:catAx>
        <c:axId val="724822880"/>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4825632"/>
        <c:crosses val="autoZero"/>
        <c:auto val="0"/>
        <c:lblAlgn val="ctr"/>
        <c:lblOffset val="100"/>
        <c:noMultiLvlLbl val="0"/>
      </c:catAx>
      <c:valAx>
        <c:axId val="724825632"/>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4822880"/>
        <c:crosses val="autoZero"/>
        <c:crossBetween val="between"/>
        <c:majorUnit val="0.2"/>
      </c:valAx>
      <c:spPr>
        <a:noFill/>
        <a:ln w="25400">
          <a:noFill/>
        </a:ln>
        <a:effectLst/>
      </c:spPr>
    </c:plotArea>
    <c:legend>
      <c:legendPos val="b"/>
      <c:layout>
        <c:manualLayout>
          <c:xMode val="edge"/>
          <c:yMode val="edge"/>
          <c:x val="0.27471565462504099"/>
          <c:y val="0.93984520635708002"/>
          <c:w val="0.44928653838951499"/>
          <c:h val="6.0154793642920597E-2"/>
        </c:manualLayout>
      </c:layout>
      <c:overlay val="0"/>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Age of unsold inventory vs inventory overhang in top-9* cities</a:t>
            </a:r>
          </a:p>
          <a:p>
            <a:pPr>
              <a:defRPr sz="1800"/>
            </a:pPr>
            <a:r>
              <a:rPr lang="en-US" sz="1800" dirty="0"/>
              <a:t> (Jun’19)</a:t>
            </a:r>
          </a:p>
        </c:rich>
      </c:tx>
      <c:layout>
        <c:manualLayout>
          <c:xMode val="edge"/>
          <c:yMode val="edge"/>
          <c:x val="0.21787075215150001"/>
          <c:y val="0"/>
        </c:manualLayout>
      </c:layout>
      <c:overlay val="0"/>
    </c:title>
    <c:autoTitleDeleted val="0"/>
    <c:plotArea>
      <c:layout>
        <c:manualLayout>
          <c:layoutTarget val="inner"/>
          <c:xMode val="edge"/>
          <c:yMode val="edge"/>
          <c:x val="3.2004219547578601E-2"/>
          <c:y val="0.12916751225638201"/>
          <c:w val="0.95252383706535704"/>
          <c:h val="0.70459224730147896"/>
        </c:manualLayout>
      </c:layout>
      <c:bubbleChart>
        <c:varyColors val="0"/>
        <c:ser>
          <c:idx val="0"/>
          <c:order val="0"/>
          <c:tx>
            <c:strRef>
              <c:f>Sheet1!$C$1</c:f>
              <c:strCache>
                <c:ptCount val="1"/>
                <c:pt idx="0">
                  <c:v>Average age of unsold inventory</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0384-4B60-8F01-CC6318B0AC5F}"/>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0384-4B60-8F01-CC6318B0AC5F}"/>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0384-4B60-8F01-CC6318B0AC5F}"/>
              </c:ext>
            </c:extLst>
          </c:dPt>
          <c:dPt>
            <c:idx val="3"/>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7-0384-4B60-8F01-CC6318B0AC5F}"/>
              </c:ext>
            </c:extLst>
          </c:dPt>
          <c:dPt>
            <c:idx val="4"/>
            <c:invertIfNegative val="0"/>
            <c:bubble3D val="0"/>
            <c:spPr>
              <a:solidFill>
                <a:srgbClr val="0070C0"/>
              </a:solidFill>
              <a:ln>
                <a:noFill/>
              </a:ln>
              <a:effectLst/>
            </c:spPr>
            <c:extLst>
              <c:ext xmlns:c16="http://schemas.microsoft.com/office/drawing/2014/chart" uri="{C3380CC4-5D6E-409C-BE32-E72D297353CC}">
                <c16:uniqueId val="{00000009-0384-4B60-8F01-CC6318B0AC5F}"/>
              </c:ext>
            </c:extLst>
          </c:dPt>
          <c:dPt>
            <c:idx val="5"/>
            <c:invertIfNegative val="0"/>
            <c:bubble3D val="0"/>
            <c:spPr>
              <a:solidFill>
                <a:srgbClr val="92D050"/>
              </a:solidFill>
              <a:ln>
                <a:noFill/>
              </a:ln>
              <a:effectLst/>
            </c:spPr>
            <c:extLst>
              <c:ext xmlns:c16="http://schemas.microsoft.com/office/drawing/2014/chart" uri="{C3380CC4-5D6E-409C-BE32-E72D297353CC}">
                <c16:uniqueId val="{0000000B-0384-4B60-8F01-CC6318B0AC5F}"/>
              </c:ext>
            </c:extLst>
          </c:dPt>
          <c:dPt>
            <c:idx val="6"/>
            <c:invertIfNegative val="0"/>
            <c:bubble3D val="0"/>
            <c:spPr>
              <a:solidFill>
                <a:schemeClr val="accent1">
                  <a:alpha val="44000"/>
                </a:schemeClr>
              </a:solidFill>
              <a:ln>
                <a:noFill/>
              </a:ln>
              <a:effectLst/>
            </c:spPr>
            <c:extLst>
              <c:ext xmlns:c16="http://schemas.microsoft.com/office/drawing/2014/chart" uri="{C3380CC4-5D6E-409C-BE32-E72D297353CC}">
                <c16:uniqueId val="{0000000D-0384-4B60-8F01-CC6318B0AC5F}"/>
              </c:ext>
            </c:extLst>
          </c:dPt>
          <c:dPt>
            <c:idx val="7"/>
            <c:invertIfNegative val="0"/>
            <c:bubble3D val="0"/>
            <c:spPr>
              <a:solidFill>
                <a:srgbClr val="C00000"/>
              </a:solidFill>
              <a:ln>
                <a:noFill/>
              </a:ln>
              <a:effectLst/>
            </c:spPr>
            <c:extLst>
              <c:ext xmlns:c16="http://schemas.microsoft.com/office/drawing/2014/chart" uri="{C3380CC4-5D6E-409C-BE32-E72D297353CC}">
                <c16:uniqueId val="{0000000F-0384-4B60-8F01-CC6318B0AC5F}"/>
              </c:ext>
            </c:extLst>
          </c:dPt>
          <c:dPt>
            <c:idx val="8"/>
            <c:invertIfNegative val="0"/>
            <c:bubble3D val="0"/>
            <c:spPr>
              <a:solidFill>
                <a:srgbClr val="002060">
                  <a:alpha val="33000"/>
                </a:srgbClr>
              </a:solidFill>
              <a:ln>
                <a:noFill/>
              </a:ln>
              <a:effectLst/>
            </c:spPr>
            <c:extLst>
              <c:ext xmlns:c16="http://schemas.microsoft.com/office/drawing/2014/chart" uri="{C3380CC4-5D6E-409C-BE32-E72D297353CC}">
                <c16:uniqueId val="{00000011-0384-4B60-8F01-CC6318B0AC5F}"/>
              </c:ext>
            </c:extLst>
          </c:dPt>
          <c:dLbls>
            <c:dLbl>
              <c:idx val="0"/>
              <c:layout>
                <c:manualLayout>
                  <c:x val="-3.98619167173856E-2"/>
                  <c:y val="6.2753962236274594E-2"/>
                </c:manualLayout>
              </c:layout>
              <c:tx>
                <c:rich>
                  <a:bodyPr/>
                  <a:lstStyle/>
                  <a:p>
                    <a:r>
                      <a:rPr lang="en-US" sz="1400" dirty="0"/>
                      <a:t>Ahmedabad</a:t>
                    </a:r>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0384-4B60-8F01-CC6318B0AC5F}"/>
                </c:ext>
              </c:extLst>
            </c:dLbl>
            <c:dLbl>
              <c:idx val="1"/>
              <c:layout>
                <c:manualLayout>
                  <c:x val="-0.12993483602610184"/>
                  <c:y val="5.564291586724719E-3"/>
                </c:manualLayout>
              </c:layout>
              <c:tx>
                <c:rich>
                  <a:bodyPr/>
                  <a:lstStyle/>
                  <a:p>
                    <a:pPr>
                      <a:defRPr sz="1400"/>
                    </a:pPr>
                    <a:r>
                      <a:rPr lang="en-US" sz="1400" dirty="0"/>
                      <a:t>Bengaluru</a:t>
                    </a:r>
                  </a:p>
                </c:rich>
              </c:tx>
              <c:spPr/>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0384-4B60-8F01-CC6318B0AC5F}"/>
                </c:ext>
              </c:extLst>
            </c:dLbl>
            <c:dLbl>
              <c:idx val="2"/>
              <c:layout>
                <c:manualLayout>
                  <c:x val="-5.6456114536916298E-2"/>
                  <c:y val="-7.3630632301900603E-2"/>
                </c:manualLayout>
              </c:layout>
              <c:tx>
                <c:rich>
                  <a:bodyPr/>
                  <a:lstStyle/>
                  <a:p>
                    <a:r>
                      <a:rPr lang="en-US" sz="1400" dirty="0"/>
                      <a:t>Chennai</a:t>
                    </a:r>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0384-4B60-8F01-CC6318B0AC5F}"/>
                </c:ext>
              </c:extLst>
            </c:dLbl>
            <c:dLbl>
              <c:idx val="3"/>
              <c:layout>
                <c:manualLayout>
                  <c:x val="-6.5193321133892507E-2"/>
                  <c:y val="6.7330314526172899E-2"/>
                </c:manualLayout>
              </c:layout>
              <c:tx>
                <c:rich>
                  <a:bodyPr/>
                  <a:lstStyle/>
                  <a:p>
                    <a:pPr>
                      <a:defRPr sz="1400"/>
                    </a:pPr>
                    <a:r>
                      <a:rPr lang="en-US" sz="1400" dirty="0"/>
                      <a:t>Gurugram</a:t>
                    </a:r>
                  </a:p>
                </c:rich>
              </c:tx>
              <c:spPr/>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0384-4B60-8F01-CC6318B0AC5F}"/>
                </c:ext>
              </c:extLst>
            </c:dLbl>
            <c:dLbl>
              <c:idx val="4"/>
              <c:layout>
                <c:manualLayout>
                  <c:x val="-6.9687482193741199E-2"/>
                  <c:y val="5.2902582669623201E-2"/>
                </c:manualLayout>
              </c:layout>
              <c:tx>
                <c:rich>
                  <a:bodyPr/>
                  <a:lstStyle/>
                  <a:p>
                    <a:r>
                      <a:rPr lang="en-US" sz="1400" dirty="0"/>
                      <a:t>Hyderabad</a:t>
                    </a:r>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0384-4B60-8F01-CC6318B0AC5F}"/>
                </c:ext>
              </c:extLst>
            </c:dLbl>
            <c:dLbl>
              <c:idx val="5"/>
              <c:layout>
                <c:manualLayout>
                  <c:x val="-7.1092972748923303E-2"/>
                  <c:y val="6.36954200370939E-2"/>
                </c:manualLayout>
              </c:layout>
              <c:tx>
                <c:rich>
                  <a:bodyPr/>
                  <a:lstStyle/>
                  <a:p>
                    <a:r>
                      <a:rPr lang="en-US" sz="1400" dirty="0"/>
                      <a:t>Kolkata</a:t>
                    </a:r>
                  </a:p>
                </c:rich>
              </c:tx>
              <c:dLblPos val="r"/>
              <c:showLegendKey val="0"/>
              <c:showVal val="0"/>
              <c:showCatName val="0"/>
              <c:showSerName val="0"/>
              <c:showPercent val="0"/>
              <c:showBubbleSize val="1"/>
              <c:extLst>
                <c:ext xmlns:c15="http://schemas.microsoft.com/office/drawing/2012/chart" uri="{CE6537A1-D6FC-4f65-9D91-7224C49458BB}">
                  <c15:layout>
                    <c:manualLayout>
                      <c:w val="0.103404299947095"/>
                      <c:h val="5.2020901304588398E-2"/>
                    </c:manualLayout>
                  </c15:layout>
                </c:ext>
                <c:ext xmlns:c16="http://schemas.microsoft.com/office/drawing/2014/chart" uri="{C3380CC4-5D6E-409C-BE32-E72D297353CC}">
                  <c16:uniqueId val="{0000000B-0384-4B60-8F01-CC6318B0AC5F}"/>
                </c:ext>
              </c:extLst>
            </c:dLbl>
            <c:dLbl>
              <c:idx val="6"/>
              <c:layout>
                <c:manualLayout>
                  <c:x val="-8.7524147177900302E-2"/>
                  <c:y val="-1.1601698400662899E-2"/>
                </c:manualLayout>
              </c:layout>
              <c:tx>
                <c:rich>
                  <a:bodyPr/>
                  <a:lstStyle/>
                  <a:p>
                    <a:r>
                      <a:rPr lang="en-US" sz="1400" dirty="0"/>
                      <a:t>MMR</a:t>
                    </a:r>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D-0384-4B60-8F01-CC6318B0AC5F}"/>
                </c:ext>
              </c:extLst>
            </c:dLbl>
            <c:dLbl>
              <c:idx val="7"/>
              <c:layout>
                <c:manualLayout>
                  <c:x val="-5.4668454394042602E-2"/>
                  <c:y val="-6.3248035638027E-2"/>
                </c:manualLayout>
              </c:layout>
              <c:tx>
                <c:rich>
                  <a:bodyPr/>
                  <a:lstStyle/>
                  <a:p>
                    <a:pPr>
                      <a:defRPr sz="1400"/>
                    </a:pPr>
                    <a:r>
                      <a:rPr lang="en-US" sz="1400" dirty="0"/>
                      <a:t>Noida</a:t>
                    </a:r>
                  </a:p>
                </c:rich>
              </c:tx>
              <c:spPr/>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F-0384-4B60-8F01-CC6318B0AC5F}"/>
                </c:ext>
              </c:extLst>
            </c:dLbl>
            <c:dLbl>
              <c:idx val="8"/>
              <c:layout>
                <c:manualLayout>
                  <c:x val="-5.8826382862424503E-2"/>
                  <c:y val="-2.3203396801325998E-3"/>
                </c:manualLayout>
              </c:layout>
              <c:tx>
                <c:rich>
                  <a:bodyPr/>
                  <a:lstStyle/>
                  <a:p>
                    <a:pPr>
                      <a:defRPr sz="1400"/>
                    </a:pPr>
                    <a:r>
                      <a:rPr lang="en-US" sz="1400" dirty="0"/>
                      <a:t>Pune</a:t>
                    </a:r>
                  </a:p>
                </c:rich>
              </c:tx>
              <c:spPr/>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1-0384-4B60-8F01-CC6318B0AC5F}"/>
                </c:ext>
              </c:extLst>
            </c:dLbl>
            <c:spPr>
              <a:noFill/>
              <a:ln>
                <a:noFill/>
              </a:ln>
              <a:effectLst/>
            </c:spPr>
            <c:txPr>
              <a:bodyPr/>
              <a:lstStyle/>
              <a:p>
                <a:pPr>
                  <a:defRPr sz="1400"/>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Sheet1!$B$2:$B$10</c:f>
              <c:numCache>
                <c:formatCode>0</c:formatCode>
                <c:ptCount val="9"/>
                <c:pt idx="0">
                  <c:v>38.07948825503356</c:v>
                </c:pt>
                <c:pt idx="1">
                  <c:v>24.143998750553141</c:v>
                </c:pt>
                <c:pt idx="2">
                  <c:v>23.512751465230476</c:v>
                </c:pt>
                <c:pt idx="3">
                  <c:v>27.51849839466535</c:v>
                </c:pt>
                <c:pt idx="4">
                  <c:v>14.778706027797551</c:v>
                </c:pt>
                <c:pt idx="5">
                  <c:v>36.193158953722332</c:v>
                </c:pt>
                <c:pt idx="6">
                  <c:v>32.082670033485208</c:v>
                </c:pt>
                <c:pt idx="7">
                  <c:v>41.329436596850137</c:v>
                </c:pt>
                <c:pt idx="8">
                  <c:v>24.996960841613092</c:v>
                </c:pt>
              </c:numCache>
            </c:numRef>
          </c:xVal>
          <c:yVal>
            <c:numRef>
              <c:f>Sheet1!$C$2:$C$10</c:f>
              <c:numCache>
                <c:formatCode>0</c:formatCode>
                <c:ptCount val="9"/>
                <c:pt idx="0">
                  <c:v>33.750945952644535</c:v>
                </c:pt>
                <c:pt idx="1">
                  <c:v>34.925325053366969</c:v>
                </c:pt>
                <c:pt idx="2">
                  <c:v>38.744913632811446</c:v>
                </c:pt>
                <c:pt idx="3">
                  <c:v>42.664455262137594</c:v>
                </c:pt>
                <c:pt idx="4">
                  <c:v>28.434629190241527</c:v>
                </c:pt>
                <c:pt idx="5">
                  <c:v>36.152612853013117</c:v>
                </c:pt>
                <c:pt idx="6">
                  <c:v>43.834777996406878</c:v>
                </c:pt>
                <c:pt idx="7">
                  <c:v>60.86099281864324</c:v>
                </c:pt>
                <c:pt idx="8">
                  <c:v>32.64417182217359</c:v>
                </c:pt>
              </c:numCache>
            </c:numRef>
          </c:yVal>
          <c:bubbleSize>
            <c:numRef>
              <c:f>Sheet1!$D$2:$D$10</c:f>
              <c:numCache>
                <c:formatCode>General</c:formatCode>
                <c:ptCount val="9"/>
                <c:pt idx="0">
                  <c:v>60521</c:v>
                </c:pt>
                <c:pt idx="1">
                  <c:v>77295</c:v>
                </c:pt>
                <c:pt idx="2">
                  <c:v>37109</c:v>
                </c:pt>
                <c:pt idx="3">
                  <c:v>46426</c:v>
                </c:pt>
                <c:pt idx="4">
                  <c:v>32874</c:v>
                </c:pt>
                <c:pt idx="5">
                  <c:v>44970</c:v>
                </c:pt>
                <c:pt idx="6">
                  <c:v>292225</c:v>
                </c:pt>
                <c:pt idx="7">
                  <c:v>63637</c:v>
                </c:pt>
                <c:pt idx="8">
                  <c:v>142566</c:v>
                </c:pt>
              </c:numCache>
            </c:numRef>
          </c:bubbleSize>
          <c:bubble3D val="0"/>
          <c:extLst>
            <c:ext xmlns:c16="http://schemas.microsoft.com/office/drawing/2014/chart" uri="{C3380CC4-5D6E-409C-BE32-E72D297353CC}">
              <c16:uniqueId val="{00000012-0384-4B60-8F01-CC6318B0AC5F}"/>
            </c:ext>
          </c:extLst>
        </c:ser>
        <c:dLbls>
          <c:dLblPos val="ctr"/>
          <c:showLegendKey val="0"/>
          <c:showVal val="1"/>
          <c:showCatName val="0"/>
          <c:showSerName val="0"/>
          <c:showPercent val="0"/>
          <c:showBubbleSize val="0"/>
        </c:dLbls>
        <c:bubbleScale val="100"/>
        <c:showNegBubbles val="0"/>
        <c:axId val="721546432"/>
        <c:axId val="721660448"/>
      </c:bubbleChart>
      <c:valAx>
        <c:axId val="721546432"/>
        <c:scaling>
          <c:orientation val="minMax"/>
          <c:max val="50"/>
          <c:min val="10"/>
        </c:scaling>
        <c:delete val="0"/>
        <c:axPos val="b"/>
        <c:numFmt formatCode="0"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1660448"/>
        <c:crosses val="autoZero"/>
        <c:crossBetween val="midCat"/>
      </c:valAx>
      <c:valAx>
        <c:axId val="721660448"/>
        <c:scaling>
          <c:orientation val="minMax"/>
          <c:min val="20"/>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1546432"/>
        <c:crosses val="autoZero"/>
        <c:crossBetween val="midCat"/>
        <c:majorUnit val="10"/>
      </c:valAx>
      <c:spPr>
        <a:noFill/>
        <a:ln w="25400">
          <a:noFill/>
        </a:ln>
        <a:effectLst/>
      </c:spPr>
    </c:plotArea>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Q-o-Q size-wise unsold inventory in top-9* cities</a:t>
            </a:r>
          </a:p>
        </c:rich>
      </c:tx>
      <c:overlay val="0"/>
    </c:title>
    <c:autoTitleDeleted val="0"/>
    <c:plotArea>
      <c:layout>
        <c:manualLayout>
          <c:layoutTarget val="inner"/>
          <c:xMode val="edge"/>
          <c:yMode val="edge"/>
          <c:x val="5.5923570558867298E-2"/>
          <c:y val="0.13365335933778399"/>
          <c:w val="0.93872319806178095"/>
          <c:h val="0.67957343616812804"/>
        </c:manualLayout>
      </c:layout>
      <c:barChart>
        <c:barDir val="col"/>
        <c:grouping val="percentStacked"/>
        <c:varyColors val="0"/>
        <c:ser>
          <c:idx val="0"/>
          <c:order val="0"/>
          <c:tx>
            <c:strRef>
              <c:f>Sheet1!$B$1</c:f>
              <c:strCache>
                <c:ptCount val="1"/>
                <c:pt idx="0">
                  <c:v>Carpet Area &lt;30 sq mts</c:v>
                </c:pt>
              </c:strCache>
            </c:strRef>
          </c:tx>
          <c:spPr>
            <a:solidFill>
              <a:schemeClr val="accent1"/>
            </a:solidFill>
            <a:ln>
              <a:no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Sheet1!$B$2:$B$11</c:f>
              <c:numCache>
                <c:formatCode>0%</c:formatCode>
                <c:ptCount val="10"/>
                <c:pt idx="0">
                  <c:v>7.0000000000000007E-2</c:v>
                </c:pt>
                <c:pt idx="1">
                  <c:v>7.0000000000000007E-2</c:v>
                </c:pt>
                <c:pt idx="2">
                  <c:v>7.0000000000000007E-2</c:v>
                </c:pt>
                <c:pt idx="3">
                  <c:v>0.08</c:v>
                </c:pt>
                <c:pt idx="4">
                  <c:v>0.08</c:v>
                </c:pt>
                <c:pt idx="5">
                  <c:v>0.08</c:v>
                </c:pt>
                <c:pt idx="6">
                  <c:v>0.09</c:v>
                </c:pt>
                <c:pt idx="7">
                  <c:v>9.7173653474045718E-2</c:v>
                </c:pt>
                <c:pt idx="8">
                  <c:v>9.7173653474045718E-2</c:v>
                </c:pt>
                <c:pt idx="9">
                  <c:v>0.10349877072250925</c:v>
                </c:pt>
              </c:numCache>
            </c:numRef>
          </c:val>
          <c:extLst>
            <c:ext xmlns:c16="http://schemas.microsoft.com/office/drawing/2014/chart" uri="{C3380CC4-5D6E-409C-BE32-E72D297353CC}">
              <c16:uniqueId val="{00000000-D75F-4C68-A3A0-7955C86DDE8B}"/>
            </c:ext>
          </c:extLst>
        </c:ser>
        <c:ser>
          <c:idx val="1"/>
          <c:order val="1"/>
          <c:tx>
            <c:strRef>
              <c:f>Sheet1!$C$1</c:f>
              <c:strCache>
                <c:ptCount val="1"/>
                <c:pt idx="0">
                  <c:v>Carpet Area 30-60 sq mts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Sheet1!$C$2:$C$11</c:f>
              <c:numCache>
                <c:formatCode>0%</c:formatCode>
                <c:ptCount val="10"/>
                <c:pt idx="0">
                  <c:v>0.36</c:v>
                </c:pt>
                <c:pt idx="1">
                  <c:v>0.37</c:v>
                </c:pt>
                <c:pt idx="2">
                  <c:v>0.38</c:v>
                </c:pt>
                <c:pt idx="3">
                  <c:v>0.38</c:v>
                </c:pt>
                <c:pt idx="4">
                  <c:v>0.38</c:v>
                </c:pt>
                <c:pt idx="5">
                  <c:v>0.38</c:v>
                </c:pt>
                <c:pt idx="6">
                  <c:v>0.39</c:v>
                </c:pt>
                <c:pt idx="7">
                  <c:v>0.38</c:v>
                </c:pt>
                <c:pt idx="8">
                  <c:v>0.39</c:v>
                </c:pt>
                <c:pt idx="9">
                  <c:v>0.39522054905638376</c:v>
                </c:pt>
              </c:numCache>
            </c:numRef>
          </c:val>
          <c:extLst>
            <c:ext xmlns:c16="http://schemas.microsoft.com/office/drawing/2014/chart" uri="{C3380CC4-5D6E-409C-BE32-E72D297353CC}">
              <c16:uniqueId val="{00000000-F455-4B28-B571-0BB6F5A4CB69}"/>
            </c:ext>
          </c:extLst>
        </c:ser>
        <c:ser>
          <c:idx val="2"/>
          <c:order val="2"/>
          <c:tx>
            <c:strRef>
              <c:f>Sheet1!$D$1</c:f>
              <c:strCache>
                <c:ptCount val="1"/>
                <c:pt idx="0">
                  <c:v>Carpet Area &gt;60 sq mts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Sheet1!$D$2:$D$11</c:f>
              <c:numCache>
                <c:formatCode>0%</c:formatCode>
                <c:ptCount val="10"/>
                <c:pt idx="0">
                  <c:v>0.56999999999999995</c:v>
                </c:pt>
                <c:pt idx="1">
                  <c:v>0.56000000000000005</c:v>
                </c:pt>
                <c:pt idx="2">
                  <c:v>0.55000000000000004</c:v>
                </c:pt>
                <c:pt idx="3">
                  <c:v>0.54</c:v>
                </c:pt>
                <c:pt idx="4">
                  <c:v>0.54</c:v>
                </c:pt>
                <c:pt idx="5">
                  <c:v>0.54</c:v>
                </c:pt>
                <c:pt idx="6">
                  <c:v>0.52</c:v>
                </c:pt>
                <c:pt idx="7">
                  <c:v>0.51726947540745594</c:v>
                </c:pt>
                <c:pt idx="8">
                  <c:v>0.51</c:v>
                </c:pt>
                <c:pt idx="9">
                  <c:v>0.50128068022110694</c:v>
                </c:pt>
              </c:numCache>
            </c:numRef>
          </c:val>
          <c:extLst>
            <c:ext xmlns:c16="http://schemas.microsoft.com/office/drawing/2014/chart" uri="{C3380CC4-5D6E-409C-BE32-E72D297353CC}">
              <c16:uniqueId val="{00000001-F455-4B28-B571-0BB6F5A4CB69}"/>
            </c:ext>
          </c:extLst>
        </c:ser>
        <c:dLbls>
          <c:showLegendKey val="0"/>
          <c:showVal val="1"/>
          <c:showCatName val="0"/>
          <c:showSerName val="0"/>
          <c:showPercent val="0"/>
          <c:showBubbleSize val="0"/>
        </c:dLbls>
        <c:gapWidth val="100"/>
        <c:overlap val="100"/>
        <c:axId val="721578080"/>
        <c:axId val="600535936"/>
      </c:barChart>
      <c:dateAx>
        <c:axId val="721578080"/>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sz="1400"/>
            </a:pPr>
            <a:endParaRPr lang="en-US"/>
          </a:p>
        </c:txPr>
        <c:crossAx val="600535936"/>
        <c:crosses val="autoZero"/>
        <c:auto val="0"/>
        <c:lblOffset val="100"/>
        <c:baseTimeUnit val="months"/>
      </c:dateAx>
      <c:valAx>
        <c:axId val="600535936"/>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1578080"/>
        <c:crosses val="autoZero"/>
        <c:crossBetween val="between"/>
        <c:majorUnit val="0.2"/>
      </c:valAx>
      <c:spPr>
        <a:noFill/>
        <a:ln>
          <a:noFill/>
        </a:ln>
        <a:effectLst/>
      </c:spPr>
    </c:plotArea>
    <c:legend>
      <c:legendPos val="b"/>
      <c:overlay val="0"/>
    </c:legend>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Budget</a:t>
            </a:r>
            <a:r>
              <a:rPr lang="en-US" sz="1800" baseline="30000" dirty="0"/>
              <a:t>1</a:t>
            </a:r>
            <a:r>
              <a:rPr lang="en-US" sz="1800" dirty="0"/>
              <a:t> breakup of unsold inventory (Jun’19)</a:t>
            </a:r>
          </a:p>
        </c:rich>
      </c:tx>
      <c:overlay val="0"/>
    </c:title>
    <c:autoTitleDeleted val="0"/>
    <c:plotArea>
      <c:layout>
        <c:manualLayout>
          <c:layoutTarget val="inner"/>
          <c:xMode val="edge"/>
          <c:yMode val="edge"/>
          <c:x val="5.4111750454270198E-2"/>
          <c:y val="0.12884686643280199"/>
          <c:w val="0.94588824954573003"/>
          <c:h val="0.71886988630621595"/>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dLbl>
              <c:idx val="5"/>
              <c:layout>
                <c:manualLayout>
                  <c:x val="0"/>
                  <c:y val="-9.61864532741167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30-49BE-97C7-8B5932111678}"/>
                </c:ext>
              </c:extLst>
            </c:dLbl>
            <c:numFmt formatCode="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Sheet1!$B$2:$J$2</c:f>
              <c:numCache>
                <c:formatCode>0%</c:formatCode>
                <c:ptCount val="9"/>
                <c:pt idx="0">
                  <c:v>0.44</c:v>
                </c:pt>
                <c:pt idx="1">
                  <c:v>3.6692931906385978E-2</c:v>
                </c:pt>
                <c:pt idx="2">
                  <c:v>0.16968761006800509</c:v>
                </c:pt>
                <c:pt idx="3">
                  <c:v>0.30358297762255854</c:v>
                </c:pt>
                <c:pt idx="4">
                  <c:v>2.1178196663796129E-2</c:v>
                </c:pt>
                <c:pt idx="5">
                  <c:v>0.36744600311734582</c:v>
                </c:pt>
                <c:pt idx="6">
                  <c:v>0.31215463931661436</c:v>
                </c:pt>
                <c:pt idx="7">
                  <c:v>0.12867658624052344</c:v>
                </c:pt>
                <c:pt idx="8">
                  <c:v>0.34797977664173957</c:v>
                </c:pt>
              </c:numCache>
            </c:numRef>
          </c:val>
          <c:extLst>
            <c:ext xmlns:c16="http://schemas.microsoft.com/office/drawing/2014/chart" uri="{C3380CC4-5D6E-409C-BE32-E72D297353CC}">
              <c16:uniqueId val="{00000001-3530-49BE-97C7-8B5932111678}"/>
            </c:ext>
          </c:extLst>
        </c:ser>
        <c:ser>
          <c:idx val="1"/>
          <c:order val="1"/>
          <c:tx>
            <c:strRef>
              <c:f>Sheet1!$A$3</c:f>
              <c:strCache>
                <c:ptCount val="1"/>
                <c:pt idx="0">
                  <c:v> Rs.25-50 Lakhs</c:v>
                </c:pt>
              </c:strCache>
            </c:strRef>
          </c:tx>
          <c:spPr>
            <a:solidFill>
              <a:schemeClr val="accent2">
                <a:lumMod val="50000"/>
              </a:schemeClr>
            </a:solidFill>
            <a:ln>
              <a:noFill/>
            </a:ln>
            <a:effec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Sheet1!$B$3:$J$3</c:f>
              <c:numCache>
                <c:formatCode>0%</c:formatCode>
                <c:ptCount val="9"/>
                <c:pt idx="0">
                  <c:v>0.31179260091538474</c:v>
                </c:pt>
                <c:pt idx="1">
                  <c:v>0.30197185307146496</c:v>
                </c:pt>
                <c:pt idx="2">
                  <c:v>0.39627191199978323</c:v>
                </c:pt>
                <c:pt idx="3">
                  <c:v>0.19762428318889319</c:v>
                </c:pt>
                <c:pt idx="4">
                  <c:v>0.15178770771537015</c:v>
                </c:pt>
                <c:pt idx="5">
                  <c:v>0.36201291471832553</c:v>
                </c:pt>
                <c:pt idx="6">
                  <c:v>0.19589749215011448</c:v>
                </c:pt>
                <c:pt idx="7">
                  <c:v>0.53924313441756577</c:v>
                </c:pt>
                <c:pt idx="8">
                  <c:v>0.40793161237624459</c:v>
                </c:pt>
              </c:numCache>
            </c:numRef>
          </c:val>
          <c:extLst>
            <c:ext xmlns:c16="http://schemas.microsoft.com/office/drawing/2014/chart" uri="{C3380CC4-5D6E-409C-BE32-E72D297353CC}">
              <c16:uniqueId val="{00000002-3530-49BE-97C7-8B5932111678}"/>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Sheet1!$B$4:$J$4</c:f>
              <c:numCache>
                <c:formatCode>0%</c:formatCode>
                <c:ptCount val="9"/>
                <c:pt idx="0">
                  <c:v>0.11577799441516168</c:v>
                </c:pt>
                <c:pt idx="1">
                  <c:v>0.3510133678309616</c:v>
                </c:pt>
                <c:pt idx="2">
                  <c:v>0.18342409710368746</c:v>
                </c:pt>
                <c:pt idx="3">
                  <c:v>0.14025783641616005</c:v>
                </c:pt>
                <c:pt idx="4">
                  <c:v>0.24817401843523745</c:v>
                </c:pt>
                <c:pt idx="5">
                  <c:v>0.14865286127811178</c:v>
                </c:pt>
                <c:pt idx="6">
                  <c:v>0.13316011024118687</c:v>
                </c:pt>
                <c:pt idx="7">
                  <c:v>0.18174525779357639</c:v>
                </c:pt>
                <c:pt idx="8">
                  <c:v>0.15232301040742463</c:v>
                </c:pt>
              </c:numCache>
            </c:numRef>
          </c:val>
          <c:extLst>
            <c:ext xmlns:c16="http://schemas.microsoft.com/office/drawing/2014/chart" uri="{C3380CC4-5D6E-409C-BE32-E72D297353CC}">
              <c16:uniqueId val="{00000003-3530-49BE-97C7-8B5932111678}"/>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Sheet1!$B$5:$J$5</c:f>
              <c:numCache>
                <c:formatCode>0%</c:formatCode>
                <c:ptCount val="9"/>
                <c:pt idx="0">
                  <c:v>3.6351018654681849E-2</c:v>
                </c:pt>
                <c:pt idx="1">
                  <c:v>0.13844786807270637</c:v>
                </c:pt>
                <c:pt idx="2">
                  <c:v>0.1123303259367634</c:v>
                </c:pt>
                <c:pt idx="3">
                  <c:v>0.14000000000000001</c:v>
                </c:pt>
                <c:pt idx="4">
                  <c:v>0.20195834529391127</c:v>
                </c:pt>
                <c:pt idx="5">
                  <c:v>5.9274103763081717E-2</c:v>
                </c:pt>
                <c:pt idx="6">
                  <c:v>8.7185147605270741E-2</c:v>
                </c:pt>
                <c:pt idx="7">
                  <c:v>7.0433168706156221E-2</c:v>
                </c:pt>
                <c:pt idx="8">
                  <c:v>3.2806624698973344E-2</c:v>
                </c:pt>
              </c:numCache>
            </c:numRef>
          </c:val>
          <c:extLst>
            <c:ext xmlns:c16="http://schemas.microsoft.com/office/drawing/2014/chart" uri="{C3380CC4-5D6E-409C-BE32-E72D297353CC}">
              <c16:uniqueId val="{00000004-3530-49BE-97C7-8B5932111678}"/>
            </c:ext>
          </c:extLst>
        </c:ser>
        <c:ser>
          <c:idx val="4"/>
          <c:order val="4"/>
          <c:tx>
            <c:strRef>
              <c:f>Sheet1!$A$6</c:f>
              <c:strCache>
                <c:ptCount val="1"/>
                <c:pt idx="0">
                  <c:v>&gt; Rs.1 Crore</c:v>
                </c:pt>
              </c:strCache>
            </c:strRef>
          </c:tx>
          <c:spPr>
            <a:solidFill>
              <a:schemeClr val="accent1">
                <a:lumMod val="20000"/>
                <a:lumOff val="80000"/>
              </a:schemeClr>
            </a:solidFill>
          </c:spPr>
          <c:invertIfNegative val="0"/>
          <c:dLbls>
            <c:dLbl>
              <c:idx val="4"/>
              <c:layout>
                <c:manualLayout>
                  <c:x val="0"/>
                  <c:y val="-1.68326293229703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30-49BE-97C7-8B5932111678}"/>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Sheet1!$B$6:$J$6</c:f>
              <c:numCache>
                <c:formatCode>0%</c:formatCode>
                <c:ptCount val="9"/>
                <c:pt idx="0">
                  <c:v>9.0348804547181971E-2</c:v>
                </c:pt>
                <c:pt idx="1">
                  <c:v>0.17187397911848107</c:v>
                </c:pt>
                <c:pt idx="2">
                  <c:v>0.13828605489176082</c:v>
                </c:pt>
                <c:pt idx="3">
                  <c:v>0.22416246281205537</c:v>
                </c:pt>
                <c:pt idx="4">
                  <c:v>0.37690173189168502</c:v>
                </c:pt>
                <c:pt idx="5">
                  <c:v>6.2614117123135166E-2</c:v>
                </c:pt>
                <c:pt idx="6">
                  <c:v>0.27160261068681357</c:v>
                </c:pt>
                <c:pt idx="7">
                  <c:v>7.9901852842178114E-2</c:v>
                </c:pt>
                <c:pt idx="8">
                  <c:v>5.8958975875617894E-2</c:v>
                </c:pt>
              </c:numCache>
            </c:numRef>
          </c:val>
          <c:extLst>
            <c:ext xmlns:c16="http://schemas.microsoft.com/office/drawing/2014/chart" uri="{C3380CC4-5D6E-409C-BE32-E72D297353CC}">
              <c16:uniqueId val="{00000006-3530-49BE-97C7-8B5932111678}"/>
            </c:ext>
          </c:extLst>
        </c:ser>
        <c:dLbls>
          <c:dLblPos val="ctr"/>
          <c:showLegendKey val="0"/>
          <c:showVal val="1"/>
          <c:showCatName val="0"/>
          <c:showSerName val="0"/>
          <c:showPercent val="0"/>
          <c:showBubbleSize val="0"/>
        </c:dLbls>
        <c:gapWidth val="64"/>
        <c:overlap val="100"/>
        <c:axId val="722305168"/>
        <c:axId val="722307920"/>
      </c:barChart>
      <c:catAx>
        <c:axId val="722305168"/>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2307920"/>
        <c:crosses val="autoZero"/>
        <c:auto val="0"/>
        <c:lblAlgn val="ctr"/>
        <c:lblOffset val="100"/>
        <c:noMultiLvlLbl val="0"/>
      </c:catAx>
      <c:valAx>
        <c:axId val="722307920"/>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2305168"/>
        <c:crosses val="autoZero"/>
        <c:crossBetween val="between"/>
        <c:majorUnit val="0.2"/>
      </c:valAx>
      <c:spPr>
        <a:noFill/>
        <a:ln w="25400">
          <a:noFill/>
        </a:ln>
        <a:effectLst/>
      </c:spPr>
    </c:plotArea>
    <c:legend>
      <c:legendPos val="b"/>
      <c:overlay val="0"/>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Unsold inventory as on Jun’19 – Completed Vs Under-Construction</a:t>
            </a:r>
          </a:p>
        </c:rich>
      </c:tx>
      <c:layout>
        <c:manualLayout>
          <c:xMode val="edge"/>
          <c:yMode val="edge"/>
          <c:x val="0.190830382633877"/>
          <c:y val="1.31233568678866E-2"/>
        </c:manualLayout>
      </c:layout>
      <c:overlay val="0"/>
      <c:spPr>
        <a:noFill/>
        <a:ln>
          <a:noFill/>
        </a:ln>
        <a:effectLst/>
      </c:spPr>
    </c:title>
    <c:autoTitleDeleted val="0"/>
    <c:plotArea>
      <c:layout>
        <c:manualLayout>
          <c:layoutTarget val="inner"/>
          <c:xMode val="edge"/>
          <c:yMode val="edge"/>
          <c:x val="5.0610922310116102E-2"/>
          <c:y val="0.147185833887055"/>
          <c:w val="0.94938907768988401"/>
          <c:h val="0.69766679114911201"/>
        </c:manualLayout>
      </c:layout>
      <c:barChart>
        <c:barDir val="col"/>
        <c:grouping val="percentStacked"/>
        <c:varyColors val="0"/>
        <c:ser>
          <c:idx val="0"/>
          <c:order val="0"/>
          <c:tx>
            <c:strRef>
              <c:f>Sheet1!$B$1</c:f>
              <c:strCache>
                <c:ptCount val="1"/>
                <c:pt idx="0">
                  <c:v>Completed</c:v>
                </c:pt>
              </c:strCache>
            </c:strRef>
          </c:tx>
          <c:spPr>
            <a:solidFill>
              <a:schemeClr val="accent1"/>
            </a:solidFill>
            <a:ln>
              <a:noFill/>
            </a:ln>
            <a:effectLst/>
          </c:spPr>
          <c:invertIfNegative val="0"/>
          <c:dLbls>
            <c:spPr>
              <a:noFill/>
              <a:ln>
                <a:noFill/>
              </a:ln>
              <a:effectLst/>
            </c:spPr>
            <c:txPr>
              <a:bodyPr rot="-5400000"/>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Sheet1!$B$2:$B$10</c:f>
              <c:numCache>
                <c:formatCode>0%</c:formatCode>
                <c:ptCount val="9"/>
                <c:pt idx="0">
                  <c:v>0.29588076865881263</c:v>
                </c:pt>
                <c:pt idx="1">
                  <c:v>0.23865709295555987</c:v>
                </c:pt>
                <c:pt idx="2">
                  <c:v>0.26926082621466491</c:v>
                </c:pt>
                <c:pt idx="3">
                  <c:v>0.17593589798819628</c:v>
                </c:pt>
                <c:pt idx="4">
                  <c:v>9.2291780738577606E-2</c:v>
                </c:pt>
                <c:pt idx="5">
                  <c:v>0.2028018679119413</c:v>
                </c:pt>
                <c:pt idx="6">
                  <c:v>0.11374796817520746</c:v>
                </c:pt>
                <c:pt idx="7">
                  <c:v>0.24147901378129075</c:v>
                </c:pt>
                <c:pt idx="8">
                  <c:v>0.14450850833999693</c:v>
                </c:pt>
              </c:numCache>
            </c:numRef>
          </c:val>
          <c:extLst>
            <c:ext xmlns:c16="http://schemas.microsoft.com/office/drawing/2014/chart" uri="{C3380CC4-5D6E-409C-BE32-E72D297353CC}">
              <c16:uniqueId val="{00000000-25C1-4DF1-93B5-640C4C2BFBAF}"/>
            </c:ext>
          </c:extLst>
        </c:ser>
        <c:ser>
          <c:idx val="1"/>
          <c:order val="1"/>
          <c:tx>
            <c:strRef>
              <c:f>Sheet1!$C$1</c:f>
              <c:strCache>
                <c:ptCount val="1"/>
                <c:pt idx="0">
                  <c:v>Under Construction</c:v>
                </c:pt>
              </c:strCache>
            </c:strRef>
          </c:tx>
          <c:spPr>
            <a:solidFill>
              <a:schemeClr val="accent2"/>
            </a:solidFill>
            <a:ln>
              <a:noFill/>
            </a:ln>
            <a:effectLst/>
          </c:spPr>
          <c:invertIfNegative val="0"/>
          <c:dLbls>
            <c:spPr>
              <a:noFill/>
              <a:ln>
                <a:noFill/>
              </a:ln>
              <a:effectLst/>
            </c:spPr>
            <c:txPr>
              <a:bodyPr rot="-5400000"/>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Sheet1!$C$2:$C$10</c:f>
              <c:numCache>
                <c:formatCode>0%</c:formatCode>
                <c:ptCount val="9"/>
                <c:pt idx="0">
                  <c:v>0.70411923134118737</c:v>
                </c:pt>
                <c:pt idx="1">
                  <c:v>0.76134290704444008</c:v>
                </c:pt>
                <c:pt idx="2">
                  <c:v>0.73073917378533515</c:v>
                </c:pt>
                <c:pt idx="3">
                  <c:v>0.8240641020118038</c:v>
                </c:pt>
                <c:pt idx="4">
                  <c:v>0.90770821926142242</c:v>
                </c:pt>
                <c:pt idx="5">
                  <c:v>0.79719813208805879</c:v>
                </c:pt>
                <c:pt idx="6">
                  <c:v>0.88625203182479251</c:v>
                </c:pt>
                <c:pt idx="7">
                  <c:v>0.75852098621870923</c:v>
                </c:pt>
                <c:pt idx="8">
                  <c:v>0.85549149166000305</c:v>
                </c:pt>
              </c:numCache>
            </c:numRef>
          </c:val>
          <c:extLst>
            <c:ext xmlns:c16="http://schemas.microsoft.com/office/drawing/2014/chart" uri="{C3380CC4-5D6E-409C-BE32-E72D297353CC}">
              <c16:uniqueId val="{00000001-25C1-4DF1-93B5-640C4C2BFBAF}"/>
            </c:ext>
          </c:extLst>
        </c:ser>
        <c:dLbls>
          <c:showLegendKey val="0"/>
          <c:showVal val="1"/>
          <c:showCatName val="0"/>
          <c:showSerName val="0"/>
          <c:showPercent val="0"/>
          <c:showBubbleSize val="0"/>
        </c:dLbls>
        <c:gapWidth val="74"/>
        <c:overlap val="100"/>
        <c:axId val="722643408"/>
        <c:axId val="601783712"/>
      </c:barChart>
      <c:catAx>
        <c:axId val="722643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601783712"/>
        <c:crosses val="autoZero"/>
        <c:auto val="1"/>
        <c:lblAlgn val="ctr"/>
        <c:lblOffset val="100"/>
        <c:noMultiLvlLbl val="0"/>
      </c:catAx>
      <c:valAx>
        <c:axId val="601783712"/>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2643408"/>
        <c:crosses val="autoZero"/>
        <c:crossBetween val="between"/>
        <c:majorUnit val="0.2"/>
      </c:valAx>
      <c:spPr>
        <a:noFill/>
        <a:ln>
          <a:noFill/>
        </a:ln>
        <a:effectLst/>
      </c:spPr>
    </c:plotArea>
    <c:legend>
      <c:legendPos val="b"/>
      <c:layout>
        <c:manualLayout>
          <c:xMode val="edge"/>
          <c:yMode val="edge"/>
          <c:x val="0.36460089927521599"/>
          <c:y val="0.93851490899703105"/>
          <c:w val="0.27079810044145602"/>
          <c:h val="5.6020610128651997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Total unit launches – Q1 FY’19 vs Q1 FY’20</a:t>
            </a:r>
          </a:p>
        </c:rich>
      </c:tx>
      <c:layout>
        <c:manualLayout>
          <c:xMode val="edge"/>
          <c:yMode val="edge"/>
          <c:x val="0.29170639583543001"/>
          <c:y val="1.06007582385535E-2"/>
        </c:manualLayout>
      </c:layout>
      <c:overlay val="0"/>
      <c:spPr>
        <a:noFill/>
        <a:ln>
          <a:noFill/>
        </a:ln>
        <a:effectLst/>
      </c:spPr>
    </c:title>
    <c:autoTitleDeleted val="0"/>
    <c:plotArea>
      <c:layout>
        <c:manualLayout>
          <c:layoutTarget val="inner"/>
          <c:xMode val="edge"/>
          <c:yMode val="edge"/>
          <c:x val="6.8446799919240894E-2"/>
          <c:y val="0.135243105679488"/>
          <c:w val="0.92209307490409897"/>
          <c:h val="0.74253115695314498"/>
        </c:manualLayout>
      </c:layout>
      <c:barChart>
        <c:barDir val="col"/>
        <c:grouping val="clustered"/>
        <c:varyColors val="0"/>
        <c:ser>
          <c:idx val="0"/>
          <c:order val="0"/>
          <c:tx>
            <c:strRef>
              <c:f>Sheet1!$B$1</c:f>
              <c:strCache>
                <c:ptCount val="1"/>
                <c:pt idx="0">
                  <c:v>Q1 FY'19</c:v>
                </c:pt>
              </c:strCache>
            </c:strRef>
          </c:tx>
          <c:spPr>
            <a:solidFill>
              <a:schemeClr val="accent1"/>
            </a:solidFill>
            <a:ln>
              <a:noFill/>
            </a:ln>
            <a:effectLst/>
          </c:spPr>
          <c:invertIfNegative val="0"/>
          <c:dLbls>
            <c:spPr>
              <a:noFill/>
              <a:ln>
                <a:noFill/>
              </a:ln>
              <a:effectLst/>
            </c:spPr>
            <c:txPr>
              <a:bodyPr rot="-5400000"/>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Sheet1!$B$2:$B$10</c:f>
              <c:numCache>
                <c:formatCode>#,##0</c:formatCode>
                <c:ptCount val="9"/>
                <c:pt idx="0">
                  <c:v>7499</c:v>
                </c:pt>
                <c:pt idx="1">
                  <c:v>8750</c:v>
                </c:pt>
                <c:pt idx="2">
                  <c:v>3502</c:v>
                </c:pt>
                <c:pt idx="3">
                  <c:v>2588</c:v>
                </c:pt>
                <c:pt idx="4">
                  <c:v>5499</c:v>
                </c:pt>
                <c:pt idx="5">
                  <c:v>2846</c:v>
                </c:pt>
                <c:pt idx="6">
                  <c:v>22761</c:v>
                </c:pt>
                <c:pt idx="7">
                  <c:v>3820</c:v>
                </c:pt>
                <c:pt idx="8">
                  <c:v>14705</c:v>
                </c:pt>
              </c:numCache>
            </c:numRef>
          </c:val>
          <c:extLst>
            <c:ext xmlns:c16="http://schemas.microsoft.com/office/drawing/2014/chart" uri="{C3380CC4-5D6E-409C-BE32-E72D297353CC}">
              <c16:uniqueId val="{00000000-1B67-4CE0-9B01-B385DA82AF7A}"/>
            </c:ext>
          </c:extLst>
        </c:ser>
        <c:ser>
          <c:idx val="1"/>
          <c:order val="1"/>
          <c:tx>
            <c:strRef>
              <c:f>Sheet1!$C$1</c:f>
              <c:strCache>
                <c:ptCount val="1"/>
                <c:pt idx="0">
                  <c:v>Q1 FY'20</c:v>
                </c:pt>
              </c:strCache>
            </c:strRef>
          </c:tx>
          <c:spPr>
            <a:solidFill>
              <a:schemeClr val="accent2"/>
            </a:solidFill>
            <a:ln>
              <a:noFill/>
            </a:ln>
            <a:effectLst/>
          </c:spPr>
          <c:invertIfNegative val="0"/>
          <c:dLbls>
            <c:spPr>
              <a:noFill/>
              <a:ln>
                <a:noFill/>
              </a:ln>
              <a:effectLst/>
            </c:spPr>
            <c:txPr>
              <a:bodyPr rot="-5400000"/>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Sheet1!$C$2:$C$10</c:f>
              <c:numCache>
                <c:formatCode>#,##0</c:formatCode>
                <c:ptCount val="9"/>
                <c:pt idx="0">
                  <c:v>824</c:v>
                </c:pt>
                <c:pt idx="1">
                  <c:v>5169</c:v>
                </c:pt>
                <c:pt idx="2">
                  <c:v>2374</c:v>
                </c:pt>
                <c:pt idx="3">
                  <c:v>5945</c:v>
                </c:pt>
                <c:pt idx="4">
                  <c:v>2416</c:v>
                </c:pt>
                <c:pt idx="5">
                  <c:v>2004</c:v>
                </c:pt>
                <c:pt idx="6">
                  <c:v>8757</c:v>
                </c:pt>
                <c:pt idx="7">
                  <c:v>1835</c:v>
                </c:pt>
                <c:pt idx="8">
                  <c:v>8528</c:v>
                </c:pt>
              </c:numCache>
            </c:numRef>
          </c:val>
          <c:extLst>
            <c:ext xmlns:c16="http://schemas.microsoft.com/office/drawing/2014/chart" uri="{C3380CC4-5D6E-409C-BE32-E72D297353CC}">
              <c16:uniqueId val="{00000001-1B67-4CE0-9B01-B385DA82AF7A}"/>
            </c:ext>
          </c:extLst>
        </c:ser>
        <c:dLbls>
          <c:dLblPos val="outEnd"/>
          <c:showLegendKey val="0"/>
          <c:showVal val="1"/>
          <c:showCatName val="0"/>
          <c:showSerName val="0"/>
          <c:showPercent val="0"/>
          <c:showBubbleSize val="0"/>
        </c:dLbls>
        <c:gapWidth val="219"/>
        <c:overlap val="-27"/>
        <c:axId val="600793824"/>
        <c:axId val="721888192"/>
      </c:barChart>
      <c:catAx>
        <c:axId val="600793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vert="horz"/>
          <a:lstStyle/>
          <a:p>
            <a:pPr>
              <a:defRPr sz="1400"/>
            </a:pPr>
            <a:endParaRPr lang="en-US"/>
          </a:p>
        </c:txPr>
        <c:crossAx val="721888192"/>
        <c:crosses val="autoZero"/>
        <c:auto val="1"/>
        <c:lblAlgn val="ctr"/>
        <c:lblOffset val="100"/>
        <c:noMultiLvlLbl val="0"/>
      </c:catAx>
      <c:valAx>
        <c:axId val="721888192"/>
        <c:scaling>
          <c:orientation val="minMax"/>
          <c:min val="0"/>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sz="1400"/>
            </a:pPr>
            <a:endParaRPr lang="en-US"/>
          </a:p>
        </c:txPr>
        <c:crossAx val="600793824"/>
        <c:crosses val="autoZero"/>
        <c:crossBetween val="between"/>
        <c:majorUnit val="3000"/>
      </c:valAx>
      <c:spPr>
        <a:noFill/>
        <a:ln>
          <a:noFill/>
        </a:ln>
        <a:effectLst/>
      </c:spPr>
    </c:plotArea>
    <c:legend>
      <c:legendPos val="r"/>
      <c:layout>
        <c:manualLayout>
          <c:xMode val="edge"/>
          <c:yMode val="edge"/>
          <c:x val="0.90403189985867205"/>
          <c:y val="7.80671439027181E-2"/>
          <c:w val="9.4120533010296797E-2"/>
          <c:h val="0.12394396396547799"/>
        </c:manualLayout>
      </c:layout>
      <c:overlay val="0"/>
      <c:spPr>
        <a:noFill/>
        <a:ln>
          <a:noFill/>
        </a:ln>
        <a:effectLst/>
      </c:spPr>
      <c:txPr>
        <a:bodyPr rot="0" vert="horz"/>
        <a:lstStyle/>
        <a:p>
          <a:pPr>
            <a:defRPr sz="1400"/>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Q-o-Q size-wise unit launches in top-9* cities</a:t>
            </a:r>
          </a:p>
        </c:rich>
      </c:tx>
      <c:overlay val="0"/>
    </c:title>
    <c:autoTitleDeleted val="0"/>
    <c:plotArea>
      <c:layout>
        <c:manualLayout>
          <c:layoutTarget val="inner"/>
          <c:xMode val="edge"/>
          <c:yMode val="edge"/>
          <c:x val="5.8555622854835454E-2"/>
          <c:y val="0.13365332458143594"/>
          <c:w val="0.93872319806178095"/>
          <c:h val="0.67957343616812804"/>
        </c:manualLayout>
      </c:layout>
      <c:barChart>
        <c:barDir val="col"/>
        <c:grouping val="percentStacked"/>
        <c:varyColors val="0"/>
        <c:ser>
          <c:idx val="0"/>
          <c:order val="0"/>
          <c:tx>
            <c:strRef>
              <c:f>Sheet1!$B$1</c:f>
              <c:strCache>
                <c:ptCount val="1"/>
                <c:pt idx="0">
                  <c:v>Carpet Area &lt;30 sq mts</c:v>
                </c:pt>
              </c:strCache>
            </c:strRef>
          </c:tx>
          <c:spPr>
            <a:solidFill>
              <a:schemeClr val="accent1"/>
            </a:solidFill>
            <a:ln>
              <a:no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Sheet1!$B$2:$B$11</c:f>
              <c:numCache>
                <c:formatCode>0%</c:formatCode>
                <c:ptCount val="10"/>
                <c:pt idx="0">
                  <c:v>0.19</c:v>
                </c:pt>
                <c:pt idx="1">
                  <c:v>0.12</c:v>
                </c:pt>
                <c:pt idx="2">
                  <c:v>0.1</c:v>
                </c:pt>
                <c:pt idx="3">
                  <c:v>0.12</c:v>
                </c:pt>
                <c:pt idx="4">
                  <c:v>0.06</c:v>
                </c:pt>
                <c:pt idx="5">
                  <c:v>0.13</c:v>
                </c:pt>
                <c:pt idx="6">
                  <c:v>0.12</c:v>
                </c:pt>
                <c:pt idx="7">
                  <c:v>8.5509167218908763E-2</c:v>
                </c:pt>
                <c:pt idx="8">
                  <c:v>0.08</c:v>
                </c:pt>
                <c:pt idx="9">
                  <c:v>7.2413610905632461E-2</c:v>
                </c:pt>
              </c:numCache>
            </c:numRef>
          </c:val>
          <c:extLst>
            <c:ext xmlns:c16="http://schemas.microsoft.com/office/drawing/2014/chart" uri="{C3380CC4-5D6E-409C-BE32-E72D297353CC}">
              <c16:uniqueId val="{00000000-D75F-4C68-A3A0-7955C86DDE8B}"/>
            </c:ext>
          </c:extLst>
        </c:ser>
        <c:ser>
          <c:idx val="1"/>
          <c:order val="1"/>
          <c:tx>
            <c:strRef>
              <c:f>Sheet1!$C$1</c:f>
              <c:strCache>
                <c:ptCount val="1"/>
                <c:pt idx="0">
                  <c:v>Carpet Area 30-60 sq mts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Sheet1!$C$2:$C$11</c:f>
              <c:numCache>
                <c:formatCode>0%</c:formatCode>
                <c:ptCount val="10"/>
                <c:pt idx="0">
                  <c:v>0.43</c:v>
                </c:pt>
                <c:pt idx="1">
                  <c:v>0.47</c:v>
                </c:pt>
                <c:pt idx="2">
                  <c:v>0.49</c:v>
                </c:pt>
                <c:pt idx="3">
                  <c:v>0.46</c:v>
                </c:pt>
                <c:pt idx="4">
                  <c:v>0.38</c:v>
                </c:pt>
                <c:pt idx="5">
                  <c:v>0.4</c:v>
                </c:pt>
                <c:pt idx="6">
                  <c:v>0.44</c:v>
                </c:pt>
                <c:pt idx="7">
                  <c:v>0.49569251159708416</c:v>
                </c:pt>
                <c:pt idx="8">
                  <c:v>0.49569251159708416</c:v>
                </c:pt>
                <c:pt idx="9">
                  <c:v>0.41332030011624221</c:v>
                </c:pt>
              </c:numCache>
            </c:numRef>
          </c:val>
          <c:extLst>
            <c:ext xmlns:c16="http://schemas.microsoft.com/office/drawing/2014/chart" uri="{C3380CC4-5D6E-409C-BE32-E72D297353CC}">
              <c16:uniqueId val="{00000000-F455-4B28-B571-0BB6F5A4CB69}"/>
            </c:ext>
          </c:extLst>
        </c:ser>
        <c:ser>
          <c:idx val="2"/>
          <c:order val="2"/>
          <c:tx>
            <c:strRef>
              <c:f>Sheet1!$D$1</c:f>
              <c:strCache>
                <c:ptCount val="1"/>
                <c:pt idx="0">
                  <c:v>Carpet Area &gt;60 sq mts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Sheet1!$D$2:$D$11</c:f>
              <c:numCache>
                <c:formatCode>0%</c:formatCode>
                <c:ptCount val="10"/>
                <c:pt idx="0">
                  <c:v>0.38</c:v>
                </c:pt>
                <c:pt idx="1">
                  <c:v>0.41</c:v>
                </c:pt>
                <c:pt idx="2">
                  <c:v>0.41</c:v>
                </c:pt>
                <c:pt idx="3">
                  <c:v>0.42</c:v>
                </c:pt>
                <c:pt idx="4">
                  <c:v>0.56000000000000005</c:v>
                </c:pt>
                <c:pt idx="5">
                  <c:v>0.47</c:v>
                </c:pt>
                <c:pt idx="6">
                  <c:v>0.44</c:v>
                </c:pt>
                <c:pt idx="7">
                  <c:v>0.41</c:v>
                </c:pt>
                <c:pt idx="8">
                  <c:v>0.41879832118400706</c:v>
                </c:pt>
                <c:pt idx="9">
                  <c:v>0.52</c:v>
                </c:pt>
              </c:numCache>
            </c:numRef>
          </c:val>
          <c:extLst>
            <c:ext xmlns:c16="http://schemas.microsoft.com/office/drawing/2014/chart" uri="{C3380CC4-5D6E-409C-BE32-E72D297353CC}">
              <c16:uniqueId val="{00000001-F455-4B28-B571-0BB6F5A4CB69}"/>
            </c:ext>
          </c:extLst>
        </c:ser>
        <c:dLbls>
          <c:showLegendKey val="0"/>
          <c:showVal val="1"/>
          <c:showCatName val="0"/>
          <c:showSerName val="0"/>
          <c:showPercent val="0"/>
          <c:showBubbleSize val="0"/>
        </c:dLbls>
        <c:gapWidth val="100"/>
        <c:overlap val="100"/>
        <c:axId val="712775248"/>
        <c:axId val="712091296"/>
      </c:barChart>
      <c:dateAx>
        <c:axId val="712775248"/>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sz="1400"/>
            </a:pPr>
            <a:endParaRPr lang="en-US"/>
          </a:p>
        </c:txPr>
        <c:crossAx val="712091296"/>
        <c:crosses val="autoZero"/>
        <c:auto val="0"/>
        <c:lblOffset val="100"/>
        <c:baseTimeUnit val="months"/>
      </c:dateAx>
      <c:valAx>
        <c:axId val="712091296"/>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12775248"/>
        <c:crosses val="autoZero"/>
        <c:crossBetween val="between"/>
        <c:majorUnit val="0.2"/>
      </c:valAx>
      <c:spPr>
        <a:noFill/>
        <a:ln>
          <a:noFill/>
        </a:ln>
        <a:effectLst/>
      </c:spPr>
    </c:plotArea>
    <c:legend>
      <c:legendPos val="b"/>
      <c:overlay val="0"/>
    </c:legend>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800"/>
            </a:pPr>
            <a:r>
              <a:rPr lang="en-US" sz="1800" dirty="0"/>
              <a:t>Q-o-Q budget-wise unit launches in top-9</a:t>
            </a:r>
            <a:r>
              <a:rPr lang="en-US" sz="1800" baseline="30000" dirty="0"/>
              <a:t>2</a:t>
            </a:r>
            <a:r>
              <a:rPr lang="en-US" sz="1800" dirty="0"/>
              <a:t> cities</a:t>
            </a:r>
          </a:p>
        </c:rich>
      </c:tx>
      <c:overlay val="0"/>
    </c:title>
    <c:autoTitleDeleted val="0"/>
    <c:plotArea>
      <c:layout>
        <c:manualLayout>
          <c:layoutTarget val="inner"/>
          <c:xMode val="edge"/>
          <c:yMode val="edge"/>
          <c:x val="5.0581263880476499E-2"/>
          <c:y val="0.121632882437244"/>
          <c:w val="0.94941873611952399"/>
          <c:h val="0.68999848926333296"/>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Sheet1!$B$2:$N$2</c:f>
              <c:numCache>
                <c:formatCode>0%</c:formatCode>
                <c:ptCount val="13"/>
                <c:pt idx="0">
                  <c:v>0.28494073901928885</c:v>
                </c:pt>
                <c:pt idx="1">
                  <c:v>0.30901516769920956</c:v>
                </c:pt>
                <c:pt idx="2">
                  <c:v>0.28365682360227168</c:v>
                </c:pt>
                <c:pt idx="3">
                  <c:v>0.4285551452149729</c:v>
                </c:pt>
                <c:pt idx="4">
                  <c:v>0.30534210647402565</c:v>
                </c:pt>
                <c:pt idx="5">
                  <c:v>0.31</c:v>
                </c:pt>
                <c:pt idx="6">
                  <c:v>0.30830363934820032</c:v>
                </c:pt>
                <c:pt idx="7">
                  <c:v>0.29792324353402511</c:v>
                </c:pt>
                <c:pt idx="8">
                  <c:v>0.30293080209916551</c:v>
                </c:pt>
                <c:pt idx="9">
                  <c:v>0.21288219073550579</c:v>
                </c:pt>
                <c:pt idx="10">
                  <c:v>0.38741055777464872</c:v>
                </c:pt>
                <c:pt idx="11">
                  <c:v>0.23763143331488656</c:v>
                </c:pt>
                <c:pt idx="12">
                  <c:v>0.2118531021152642</c:v>
                </c:pt>
              </c:numCache>
            </c:numRef>
          </c:val>
          <c:extLst>
            <c:ext xmlns:c16="http://schemas.microsoft.com/office/drawing/2014/chart" uri="{C3380CC4-5D6E-409C-BE32-E72D297353CC}">
              <c16:uniqueId val="{00000000-BF63-4B44-9F53-333EF1A12063}"/>
            </c:ext>
          </c:extLst>
        </c:ser>
        <c:ser>
          <c:idx val="1"/>
          <c:order val="1"/>
          <c:tx>
            <c:strRef>
              <c:f>Sheet1!$A$3</c:f>
              <c:strCache>
                <c:ptCount val="1"/>
                <c:pt idx="0">
                  <c:v>Rs.25-50 Lakhs</c:v>
                </c:pt>
              </c:strCache>
            </c:strRef>
          </c:tx>
          <c:spPr>
            <a:solidFill>
              <a:schemeClr val="accent2">
                <a:lumMod val="50000"/>
              </a:schemeClr>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Sheet1!$B$3:$N$3</c:f>
              <c:numCache>
                <c:formatCode>0%</c:formatCode>
                <c:ptCount val="13"/>
                <c:pt idx="0">
                  <c:v>0.32601673251220081</c:v>
                </c:pt>
                <c:pt idx="1">
                  <c:v>0.34348963896603291</c:v>
                </c:pt>
                <c:pt idx="2">
                  <c:v>0.37568354613854082</c:v>
                </c:pt>
                <c:pt idx="3">
                  <c:v>0.27378835544613139</c:v>
                </c:pt>
                <c:pt idx="4">
                  <c:v>0.31971349253822912</c:v>
                </c:pt>
                <c:pt idx="5">
                  <c:v>0.27318347073582877</c:v>
                </c:pt>
                <c:pt idx="6">
                  <c:v>0.2735116307002442</c:v>
                </c:pt>
                <c:pt idx="7">
                  <c:v>0.32803408881779189</c:v>
                </c:pt>
                <c:pt idx="8">
                  <c:v>0.36</c:v>
                </c:pt>
                <c:pt idx="9">
                  <c:v>0.37743015209587072</c:v>
                </c:pt>
                <c:pt idx="10">
                  <c:v>0.28877266588120348</c:v>
                </c:pt>
                <c:pt idx="11">
                  <c:v>0.33759453975281312</c:v>
                </c:pt>
                <c:pt idx="12">
                  <c:v>0.29894100672419893</c:v>
                </c:pt>
              </c:numCache>
            </c:numRef>
          </c:val>
          <c:extLst>
            <c:ext xmlns:c16="http://schemas.microsoft.com/office/drawing/2014/chart" uri="{C3380CC4-5D6E-409C-BE32-E72D297353CC}">
              <c16:uniqueId val="{00000001-BF63-4B44-9F53-333EF1A12063}"/>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Sheet1!$B$4:$N$4</c:f>
              <c:numCache>
                <c:formatCode>0%</c:formatCode>
                <c:ptCount val="13"/>
                <c:pt idx="0">
                  <c:v>0.16885893562630722</c:v>
                </c:pt>
                <c:pt idx="1">
                  <c:v>0.1511162144840846</c:v>
                </c:pt>
                <c:pt idx="2">
                  <c:v>0.13792149266711468</c:v>
                </c:pt>
                <c:pt idx="3">
                  <c:v>0.14473624219213058</c:v>
                </c:pt>
                <c:pt idx="4">
                  <c:v>0.19363793923219683</c:v>
                </c:pt>
                <c:pt idx="5">
                  <c:v>0.17316128151296362</c:v>
                </c:pt>
                <c:pt idx="6">
                  <c:v>0.16649317371982222</c:v>
                </c:pt>
                <c:pt idx="7">
                  <c:v>0.18048103738727897</c:v>
                </c:pt>
                <c:pt idx="8">
                  <c:v>0.21255484500014338</c:v>
                </c:pt>
                <c:pt idx="9">
                  <c:v>0.21603857026413001</c:v>
                </c:pt>
                <c:pt idx="10">
                  <c:v>0.16384091496882094</c:v>
                </c:pt>
                <c:pt idx="11">
                  <c:v>0.18909795240730493</c:v>
                </c:pt>
                <c:pt idx="12">
                  <c:v>0.23733427708055427</c:v>
                </c:pt>
              </c:numCache>
            </c:numRef>
          </c:val>
          <c:extLst>
            <c:ext xmlns:c16="http://schemas.microsoft.com/office/drawing/2014/chart" uri="{C3380CC4-5D6E-409C-BE32-E72D297353CC}">
              <c16:uniqueId val="{00000002-BF63-4B44-9F53-333EF1A12063}"/>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Sheet1!$B$5:$N$5</c:f>
              <c:numCache>
                <c:formatCode>0%</c:formatCode>
                <c:ptCount val="13"/>
                <c:pt idx="0">
                  <c:v>7.1148036253776428E-2</c:v>
                </c:pt>
                <c:pt idx="1">
                  <c:v>8.8389233069856868E-2</c:v>
                </c:pt>
                <c:pt idx="2">
                  <c:v>7.2037527506555454E-2</c:v>
                </c:pt>
                <c:pt idx="3">
                  <c:v>0.06</c:v>
                </c:pt>
                <c:pt idx="4">
                  <c:v>7.8252733937637084E-2</c:v>
                </c:pt>
                <c:pt idx="5">
                  <c:v>7.6928328810145594E-2</c:v>
                </c:pt>
                <c:pt idx="6">
                  <c:v>6.3978860551707567E-2</c:v>
                </c:pt>
                <c:pt idx="7">
                  <c:v>9.0247596936536473E-2</c:v>
                </c:pt>
                <c:pt idx="8">
                  <c:v>4.9554070717788418E-2</c:v>
                </c:pt>
                <c:pt idx="9">
                  <c:v>7.7782209812524927E-2</c:v>
                </c:pt>
                <c:pt idx="10">
                  <c:v>5.6998764332308396E-2</c:v>
                </c:pt>
                <c:pt idx="11">
                  <c:v>0.10057185021213798</c:v>
                </c:pt>
                <c:pt idx="12">
                  <c:v>8.226934908665233E-2</c:v>
                </c:pt>
              </c:numCache>
            </c:numRef>
          </c:val>
          <c:extLst>
            <c:ext xmlns:c16="http://schemas.microsoft.com/office/drawing/2014/chart" uri="{C3380CC4-5D6E-409C-BE32-E72D297353CC}">
              <c16:uniqueId val="{00000003-BF63-4B44-9F53-333EF1A12063}"/>
            </c:ext>
          </c:extLst>
        </c:ser>
        <c:ser>
          <c:idx val="4"/>
          <c:order val="4"/>
          <c:tx>
            <c:strRef>
              <c:f>Sheet1!$A$6</c:f>
              <c:strCache>
                <c:ptCount val="1"/>
                <c:pt idx="0">
                  <c:v>&gt; Rs.1 Crore</c:v>
                </c:pt>
              </c:strCache>
            </c:strRef>
          </c:tx>
          <c:spPr>
            <a:solidFill>
              <a:schemeClr val="accent1">
                <a:lumMod val="20000"/>
                <a:lumOff val="8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Sheet1!$B$6:$N$6</c:f>
              <c:numCache>
                <c:formatCode>0%</c:formatCode>
                <c:ptCount val="13"/>
                <c:pt idx="0">
                  <c:v>0.14903555658842668</c:v>
                </c:pt>
                <c:pt idx="1">
                  <c:v>0.10798974578081606</c:v>
                </c:pt>
                <c:pt idx="2">
                  <c:v>0.13070061008551739</c:v>
                </c:pt>
                <c:pt idx="3">
                  <c:v>9.8037204212829979E-2</c:v>
                </c:pt>
                <c:pt idx="4">
                  <c:v>0.10305372781791132</c:v>
                </c:pt>
                <c:pt idx="5">
                  <c:v>0.17276870295458036</c:v>
                </c:pt>
                <c:pt idx="6">
                  <c:v>0.18771269568002563</c:v>
                </c:pt>
                <c:pt idx="7">
                  <c:v>0.10331403332436756</c:v>
                </c:pt>
                <c:pt idx="8">
                  <c:v>8.0740443348341032E-2</c:v>
                </c:pt>
                <c:pt idx="9">
                  <c:v>0.11</c:v>
                </c:pt>
                <c:pt idx="10">
                  <c:v>0.10297709704301848</c:v>
                </c:pt>
                <c:pt idx="11">
                  <c:v>0.13</c:v>
                </c:pt>
                <c:pt idx="12">
                  <c:v>0.16960226499333025</c:v>
                </c:pt>
              </c:numCache>
            </c:numRef>
          </c:val>
          <c:extLst>
            <c:ext xmlns:c16="http://schemas.microsoft.com/office/drawing/2014/chart" uri="{C3380CC4-5D6E-409C-BE32-E72D297353CC}">
              <c16:uniqueId val="{00000004-BF63-4B44-9F53-333EF1A12063}"/>
            </c:ext>
          </c:extLst>
        </c:ser>
        <c:dLbls>
          <c:dLblPos val="ctr"/>
          <c:showLegendKey val="0"/>
          <c:showVal val="1"/>
          <c:showCatName val="0"/>
          <c:showSerName val="0"/>
          <c:showPercent val="0"/>
          <c:showBubbleSize val="0"/>
        </c:dLbls>
        <c:gapWidth val="50"/>
        <c:overlap val="100"/>
        <c:axId val="722025248"/>
        <c:axId val="722027728"/>
      </c:barChart>
      <c:catAx>
        <c:axId val="722025248"/>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2027728"/>
        <c:crosses val="autoZero"/>
        <c:auto val="0"/>
        <c:lblAlgn val="ctr"/>
        <c:lblOffset val="100"/>
        <c:noMultiLvlLbl val="0"/>
      </c:catAx>
      <c:valAx>
        <c:axId val="722027728"/>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2025248"/>
        <c:crosses val="autoZero"/>
        <c:crossBetween val="between"/>
        <c:majorUnit val="0.2"/>
      </c:valAx>
      <c:spPr>
        <a:noFill/>
        <a:ln w="25400">
          <a:noFill/>
        </a:ln>
        <a:effectLst/>
      </c:spPr>
    </c:plotArea>
    <c:legend>
      <c:legendPos val="b"/>
      <c:layout>
        <c:manualLayout>
          <c:xMode val="edge"/>
          <c:yMode val="edge"/>
          <c:x val="6.2724611346658604E-2"/>
          <c:y val="0.95172979348374398"/>
          <c:w val="0.87319366063661297"/>
          <c:h val="4.6352024620702599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Sales trend in top-9 cities*</a:t>
            </a:r>
          </a:p>
        </c:rich>
      </c:tx>
      <c:layout>
        <c:manualLayout>
          <c:xMode val="edge"/>
          <c:yMode val="edge"/>
          <c:x val="0.370505249343832"/>
          <c:y val="0"/>
        </c:manualLayout>
      </c:layout>
      <c:overlay val="0"/>
      <c:spPr>
        <a:noFill/>
        <a:ln>
          <a:noFill/>
        </a:ln>
        <a:effectLst/>
      </c:spPr>
    </c:title>
    <c:autoTitleDeleted val="0"/>
    <c:plotArea>
      <c:layout>
        <c:manualLayout>
          <c:layoutTarget val="inner"/>
          <c:xMode val="edge"/>
          <c:yMode val="edge"/>
          <c:x val="6.8446799919240894E-2"/>
          <c:y val="0.13365346064025499"/>
          <c:w val="0.93191732283464601"/>
          <c:h val="0.75510943021886101"/>
        </c:manualLayout>
      </c:layout>
      <c:barChart>
        <c:barDir val="col"/>
        <c:grouping val="clustered"/>
        <c:varyColors val="0"/>
        <c:ser>
          <c:idx val="0"/>
          <c:order val="0"/>
          <c:tx>
            <c:strRef>
              <c:f>Sheet1!$B$1</c:f>
              <c:strCache>
                <c:ptCount val="1"/>
                <c:pt idx="0">
                  <c:v>Sales</c:v>
                </c:pt>
              </c:strCache>
            </c:strRef>
          </c:tx>
          <c:spPr>
            <a:solidFill>
              <a:schemeClr val="accent1"/>
            </a:solidFill>
            <a:ln>
              <a:noFill/>
            </a:ln>
            <a:effectLst/>
          </c:spPr>
          <c:invertIfNegative val="0"/>
          <c:dLbls>
            <c:dLbl>
              <c:idx val="9"/>
              <c:layout>
                <c:manualLayout>
                  <c:x val="-9.4016007936147896E-17"/>
                  <c:y val="-1.8372703412073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F5-4D14-BDDA-00F4A9E94C5C}"/>
                </c:ext>
              </c:extLst>
            </c:dLbl>
            <c:dLbl>
              <c:idx val="12"/>
              <c:layout>
                <c:manualLayout>
                  <c:x val="2.5641025641023759E-3"/>
                  <c:y val="2.62467191601049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F-49CB-BD77-F77647139B9E}"/>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Sheet1!$B$2:$B$14</c:f>
              <c:numCache>
                <c:formatCode>#,##0</c:formatCode>
                <c:ptCount val="13"/>
                <c:pt idx="0">
                  <c:v>81103</c:v>
                </c:pt>
                <c:pt idx="1">
                  <c:v>74386</c:v>
                </c:pt>
                <c:pt idx="2">
                  <c:v>62287</c:v>
                </c:pt>
                <c:pt idx="3">
                  <c:v>70949</c:v>
                </c:pt>
                <c:pt idx="4">
                  <c:v>72922</c:v>
                </c:pt>
                <c:pt idx="5">
                  <c:v>66156</c:v>
                </c:pt>
                <c:pt idx="6">
                  <c:v>61719</c:v>
                </c:pt>
                <c:pt idx="7">
                  <c:v>82952</c:v>
                </c:pt>
                <c:pt idx="8">
                  <c:v>80628</c:v>
                </c:pt>
                <c:pt idx="9">
                  <c:v>87137</c:v>
                </c:pt>
                <c:pt idx="10">
                  <c:v>88632</c:v>
                </c:pt>
                <c:pt idx="11">
                  <c:v>86769</c:v>
                </c:pt>
                <c:pt idx="12">
                  <c:v>71957</c:v>
                </c:pt>
              </c:numCache>
            </c:numRef>
          </c:val>
          <c:extLst>
            <c:ext xmlns:c16="http://schemas.microsoft.com/office/drawing/2014/chart" uri="{C3380CC4-5D6E-409C-BE32-E72D297353CC}">
              <c16:uniqueId val="{00000000-D75F-4C68-A3A0-7955C86DDE8B}"/>
            </c:ext>
          </c:extLst>
        </c:ser>
        <c:dLbls>
          <c:dLblPos val="outEnd"/>
          <c:showLegendKey val="0"/>
          <c:showVal val="1"/>
          <c:showCatName val="0"/>
          <c:showSerName val="0"/>
          <c:showPercent val="0"/>
          <c:showBubbleSize val="0"/>
        </c:dLbls>
        <c:gapWidth val="100"/>
        <c:overlap val="-24"/>
        <c:axId val="721465600"/>
        <c:axId val="722033024"/>
      </c:barChart>
      <c:dateAx>
        <c:axId val="721465600"/>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2033024"/>
        <c:crosses val="autoZero"/>
        <c:auto val="0"/>
        <c:lblOffset val="100"/>
        <c:baseTimeUnit val="months"/>
      </c:dateAx>
      <c:valAx>
        <c:axId val="722033024"/>
        <c:scaling>
          <c:orientation val="minMax"/>
          <c:min val="10000"/>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1465600"/>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Total unit sales – Q1 FY’19 vs Q1 FY’20</a:t>
            </a:r>
          </a:p>
        </c:rich>
      </c:tx>
      <c:layout>
        <c:manualLayout>
          <c:xMode val="edge"/>
          <c:yMode val="edge"/>
          <c:x val="0.32243054714314601"/>
          <c:y val="1.84790929246085E-2"/>
        </c:manualLayout>
      </c:layout>
      <c:overlay val="0"/>
      <c:spPr>
        <a:noFill/>
        <a:ln>
          <a:noFill/>
        </a:ln>
        <a:effectLst/>
      </c:spPr>
    </c:title>
    <c:autoTitleDeleted val="0"/>
    <c:plotArea>
      <c:layout>
        <c:manualLayout>
          <c:layoutTarget val="inner"/>
          <c:xMode val="edge"/>
          <c:yMode val="edge"/>
          <c:x val="6.3774177266303203E-2"/>
          <c:y val="0.13524309461317299"/>
          <c:w val="0.93103240460327097"/>
          <c:h val="0.76862113691776102"/>
        </c:manualLayout>
      </c:layout>
      <c:barChart>
        <c:barDir val="col"/>
        <c:grouping val="clustered"/>
        <c:varyColors val="0"/>
        <c:ser>
          <c:idx val="0"/>
          <c:order val="0"/>
          <c:tx>
            <c:strRef>
              <c:f>Sheet1!$B$1</c:f>
              <c:strCache>
                <c:ptCount val="1"/>
                <c:pt idx="0">
                  <c:v>Q1 FY'19</c:v>
                </c:pt>
              </c:strCache>
            </c:strRef>
          </c:tx>
          <c:spPr>
            <a:solidFill>
              <a:schemeClr val="accent1"/>
            </a:solidFill>
            <a:ln>
              <a:noFill/>
            </a:ln>
            <a:effectLst/>
          </c:spPr>
          <c:invertIfNegative val="0"/>
          <c:dLbls>
            <c:spPr>
              <a:noFill/>
              <a:ln>
                <a:noFill/>
              </a:ln>
              <a:effectLst/>
            </c:spPr>
            <c:txPr>
              <a:bodyPr rot="-54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Sheet1!$B$2:$B$10</c:f>
              <c:numCache>
                <c:formatCode>#,##0</c:formatCode>
                <c:ptCount val="9"/>
                <c:pt idx="0">
                  <c:v>5268</c:v>
                </c:pt>
                <c:pt idx="1">
                  <c:v>10219</c:v>
                </c:pt>
                <c:pt idx="2">
                  <c:v>4683</c:v>
                </c:pt>
                <c:pt idx="3">
                  <c:v>3737</c:v>
                </c:pt>
                <c:pt idx="4">
                  <c:v>5665</c:v>
                </c:pt>
                <c:pt idx="5">
                  <c:v>3156</c:v>
                </c:pt>
                <c:pt idx="6">
                  <c:v>26222</c:v>
                </c:pt>
                <c:pt idx="7">
                  <c:v>7425</c:v>
                </c:pt>
                <c:pt idx="8">
                  <c:v>14253</c:v>
                </c:pt>
              </c:numCache>
            </c:numRef>
          </c:val>
          <c:extLst>
            <c:ext xmlns:c16="http://schemas.microsoft.com/office/drawing/2014/chart" uri="{C3380CC4-5D6E-409C-BE32-E72D297353CC}">
              <c16:uniqueId val="{00000000-718E-43D8-8838-3DD65B9F4801}"/>
            </c:ext>
          </c:extLst>
        </c:ser>
        <c:ser>
          <c:idx val="1"/>
          <c:order val="1"/>
          <c:tx>
            <c:strRef>
              <c:f>Sheet1!$C$1</c:f>
              <c:strCache>
                <c:ptCount val="1"/>
                <c:pt idx="0">
                  <c:v>Q1 FY'20</c:v>
                </c:pt>
              </c:strCache>
            </c:strRef>
          </c:tx>
          <c:spPr>
            <a:solidFill>
              <a:schemeClr val="accent2"/>
            </a:solidFill>
            <a:ln>
              <a:noFill/>
            </a:ln>
            <a:effectLst/>
          </c:spPr>
          <c:invertIfNegative val="0"/>
          <c:dLbls>
            <c:spPr>
              <a:noFill/>
              <a:ln>
                <a:noFill/>
              </a:ln>
              <a:effectLst/>
            </c:spPr>
            <c:txPr>
              <a:bodyPr rot="-54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MMR**</c:v>
                </c:pt>
                <c:pt idx="7">
                  <c:v>Noida*</c:v>
                </c:pt>
                <c:pt idx="8">
                  <c:v>Pune</c:v>
                </c:pt>
              </c:strCache>
            </c:strRef>
          </c:cat>
          <c:val>
            <c:numRef>
              <c:f>Sheet1!$C$2:$C$10</c:f>
              <c:numCache>
                <c:formatCode>#,##0</c:formatCode>
                <c:ptCount val="9"/>
                <c:pt idx="0">
                  <c:v>3362</c:v>
                </c:pt>
                <c:pt idx="1">
                  <c:v>8431</c:v>
                </c:pt>
                <c:pt idx="2">
                  <c:v>4574</c:v>
                </c:pt>
                <c:pt idx="3">
                  <c:v>4951</c:v>
                </c:pt>
                <c:pt idx="4">
                  <c:v>6204</c:v>
                </c:pt>
                <c:pt idx="5">
                  <c:v>3481</c:v>
                </c:pt>
                <c:pt idx="6">
                  <c:v>22652</c:v>
                </c:pt>
                <c:pt idx="7">
                  <c:v>3304</c:v>
                </c:pt>
                <c:pt idx="8">
                  <c:v>14998</c:v>
                </c:pt>
              </c:numCache>
            </c:numRef>
          </c:val>
          <c:extLst>
            <c:ext xmlns:c16="http://schemas.microsoft.com/office/drawing/2014/chart" uri="{C3380CC4-5D6E-409C-BE32-E72D297353CC}">
              <c16:uniqueId val="{00000001-718E-43D8-8838-3DD65B9F4801}"/>
            </c:ext>
          </c:extLst>
        </c:ser>
        <c:dLbls>
          <c:dLblPos val="outEnd"/>
          <c:showLegendKey val="0"/>
          <c:showVal val="1"/>
          <c:showCatName val="0"/>
          <c:showSerName val="0"/>
          <c:showPercent val="0"/>
          <c:showBubbleSize val="0"/>
        </c:dLbls>
        <c:gapWidth val="219"/>
        <c:overlap val="-27"/>
        <c:axId val="722072656"/>
        <c:axId val="722075408"/>
      </c:barChart>
      <c:catAx>
        <c:axId val="72207265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2075408"/>
        <c:crosses val="autoZero"/>
        <c:auto val="1"/>
        <c:lblAlgn val="ctr"/>
        <c:lblOffset val="100"/>
        <c:noMultiLvlLbl val="0"/>
      </c:catAx>
      <c:valAx>
        <c:axId val="722075408"/>
        <c:scaling>
          <c:orientation val="minMax"/>
          <c:min val="0"/>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2072656"/>
        <c:crosses val="autoZero"/>
        <c:crossBetween val="between"/>
      </c:valAx>
      <c:spPr>
        <a:noFill/>
        <a:ln>
          <a:noFill/>
        </a:ln>
        <a:effectLst/>
      </c:spPr>
    </c:plotArea>
    <c:legend>
      <c:legendPos val="r"/>
      <c:layout>
        <c:manualLayout>
          <c:xMode val="edge"/>
          <c:yMode val="edge"/>
          <c:x val="0.861724207550979"/>
          <c:y val="8.26504503409142E-2"/>
          <c:w val="0.13642822711736199"/>
          <c:h val="0.12394396396547799"/>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Sales in top-9* cities: Completed vs Under-Construction projects</a:t>
            </a:r>
          </a:p>
        </c:rich>
      </c:tx>
      <c:layout>
        <c:manualLayout>
          <c:xMode val="edge"/>
          <c:yMode val="edge"/>
          <c:x val="0.20352917423783601"/>
          <c:y val="5.69987806642279E-4"/>
        </c:manualLayout>
      </c:layout>
      <c:overlay val="0"/>
    </c:title>
    <c:autoTitleDeleted val="0"/>
    <c:plotArea>
      <c:layout>
        <c:manualLayout>
          <c:layoutTarget val="inner"/>
          <c:xMode val="edge"/>
          <c:yMode val="edge"/>
          <c:x val="6.8311528366646501E-2"/>
          <c:y val="0.135484731075282"/>
          <c:w val="0.931688471633354"/>
          <c:h val="0.69882535516393796"/>
        </c:manualLayout>
      </c:layout>
      <c:lineChart>
        <c:grouping val="standard"/>
        <c:varyColors val="0"/>
        <c:ser>
          <c:idx val="0"/>
          <c:order val="0"/>
          <c:tx>
            <c:strRef>
              <c:f>Sheet1!$A$2</c:f>
              <c:strCache>
                <c:ptCount val="1"/>
                <c:pt idx="0">
                  <c:v>Completed</c:v>
                </c:pt>
              </c:strCache>
            </c:strRef>
          </c:tx>
          <c:dLbls>
            <c:numFmt formatCode="#,##0" sourceLinked="0"/>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Sheet1!$B$2:$N$2</c:f>
              <c:numCache>
                <c:formatCode>General</c:formatCode>
                <c:ptCount val="13"/>
                <c:pt idx="0">
                  <c:v>7931</c:v>
                </c:pt>
                <c:pt idx="1">
                  <c:v>8307</c:v>
                </c:pt>
                <c:pt idx="2">
                  <c:v>6813</c:v>
                </c:pt>
                <c:pt idx="3">
                  <c:v>8902</c:v>
                </c:pt>
                <c:pt idx="4">
                  <c:v>9724</c:v>
                </c:pt>
                <c:pt idx="5">
                  <c:v>8298</c:v>
                </c:pt>
                <c:pt idx="6">
                  <c:v>7127</c:v>
                </c:pt>
                <c:pt idx="7">
                  <c:v>14356</c:v>
                </c:pt>
                <c:pt idx="8">
                  <c:v>11286</c:v>
                </c:pt>
                <c:pt idx="9">
                  <c:v>12334</c:v>
                </c:pt>
                <c:pt idx="10">
                  <c:v>14224</c:v>
                </c:pt>
                <c:pt idx="11">
                  <c:v>15460</c:v>
                </c:pt>
                <c:pt idx="12">
                  <c:v>13378</c:v>
                </c:pt>
              </c:numCache>
            </c:numRef>
          </c:val>
          <c:smooth val="0"/>
          <c:extLst>
            <c:ext xmlns:c16="http://schemas.microsoft.com/office/drawing/2014/chart" uri="{C3380CC4-5D6E-409C-BE32-E72D297353CC}">
              <c16:uniqueId val="{00000000-5F69-49A8-A490-8BE01497285A}"/>
            </c:ext>
          </c:extLst>
        </c:ser>
        <c:ser>
          <c:idx val="1"/>
          <c:order val="1"/>
          <c:tx>
            <c:strRef>
              <c:f>Sheet1!$A$3</c:f>
              <c:strCache>
                <c:ptCount val="1"/>
                <c:pt idx="0">
                  <c:v>Under Construction</c:v>
                </c:pt>
              </c:strCache>
            </c:strRef>
          </c:tx>
          <c:spPr>
            <a:effectLst/>
          </c:spPr>
          <c:dLbls>
            <c:numFmt formatCode="#,##0" sourceLinked="0"/>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Sheet1!$B$3:$N$3</c:f>
              <c:numCache>
                <c:formatCode>General</c:formatCode>
                <c:ptCount val="13"/>
                <c:pt idx="0">
                  <c:v>73172</c:v>
                </c:pt>
                <c:pt idx="1">
                  <c:v>66079</c:v>
                </c:pt>
                <c:pt idx="2">
                  <c:v>55474</c:v>
                </c:pt>
                <c:pt idx="3">
                  <c:v>62047</c:v>
                </c:pt>
                <c:pt idx="4">
                  <c:v>63198</c:v>
                </c:pt>
                <c:pt idx="5">
                  <c:v>57858</c:v>
                </c:pt>
                <c:pt idx="6">
                  <c:v>54592</c:v>
                </c:pt>
                <c:pt idx="7">
                  <c:v>68596</c:v>
                </c:pt>
                <c:pt idx="8">
                  <c:v>69342</c:v>
                </c:pt>
                <c:pt idx="9">
                  <c:v>74803</c:v>
                </c:pt>
                <c:pt idx="10">
                  <c:v>74408</c:v>
                </c:pt>
                <c:pt idx="11">
                  <c:v>71309</c:v>
                </c:pt>
                <c:pt idx="12">
                  <c:v>58579</c:v>
                </c:pt>
              </c:numCache>
            </c:numRef>
          </c:val>
          <c:smooth val="0"/>
          <c:extLst>
            <c:ext xmlns:c16="http://schemas.microsoft.com/office/drawing/2014/chart" uri="{C3380CC4-5D6E-409C-BE32-E72D297353CC}">
              <c16:uniqueId val="{00000001-5F69-49A8-A490-8BE01497285A}"/>
            </c:ext>
          </c:extLst>
        </c:ser>
        <c:dLbls>
          <c:dLblPos val="ctr"/>
          <c:showLegendKey val="0"/>
          <c:showVal val="1"/>
          <c:showCatName val="0"/>
          <c:showSerName val="0"/>
          <c:showPercent val="0"/>
          <c:showBubbleSize val="0"/>
        </c:dLbls>
        <c:marker val="1"/>
        <c:smooth val="0"/>
        <c:axId val="724612288"/>
        <c:axId val="712886688"/>
        <c:extLst/>
      </c:lineChart>
      <c:catAx>
        <c:axId val="724612288"/>
        <c:scaling>
          <c:orientation val="minMax"/>
        </c:scaling>
        <c:delete val="0"/>
        <c:axPos val="b"/>
        <c:numFmt formatCode="@"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12886688"/>
        <c:crosses val="autoZero"/>
        <c:auto val="0"/>
        <c:lblAlgn val="ctr"/>
        <c:lblOffset val="100"/>
        <c:noMultiLvlLbl val="0"/>
      </c:catAx>
      <c:valAx>
        <c:axId val="712886688"/>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4612288"/>
        <c:crosses val="autoZero"/>
        <c:crossBetween val="between"/>
      </c:valAx>
      <c:spPr>
        <a:noFill/>
        <a:ln w="25400">
          <a:noFill/>
        </a:ln>
        <a:effectLst/>
      </c:spPr>
    </c:plotArea>
    <c:legend>
      <c:legendPos val="b"/>
      <c:legendEntry>
        <c:idx val="0"/>
        <c:txPr>
          <a:bodyPr rot="0" vert="horz"/>
          <a:lstStyle/>
          <a:p>
            <a:pPr>
              <a:defRPr/>
            </a:pPr>
            <a:endParaRPr lang="en-US"/>
          </a:p>
        </c:txPr>
      </c:legendEntry>
      <c:legendEntry>
        <c:idx val="1"/>
        <c:txPr>
          <a:bodyPr rot="0" vert="horz"/>
          <a:lstStyle/>
          <a:p>
            <a:pPr>
              <a:defRPr/>
            </a:pPr>
            <a:endParaRPr lang="en-US"/>
          </a:p>
        </c:txPr>
      </c:legendEntry>
      <c:layout>
        <c:manualLayout>
          <c:xMode val="edge"/>
          <c:yMode val="edge"/>
          <c:x val="0.299001312335958"/>
          <c:y val="0.94610639221278503"/>
          <c:w val="0.400884110640016"/>
          <c:h val="5.3893677525140599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800"/>
            </a:pPr>
            <a:r>
              <a:rPr lang="en-US" sz="1800" dirty="0"/>
              <a:t>Sales in top-9</a:t>
            </a:r>
            <a:r>
              <a:rPr lang="en-US" sz="1800" baseline="30000" dirty="0"/>
              <a:t>2</a:t>
            </a:r>
            <a:r>
              <a:rPr lang="en-US" sz="1800" dirty="0"/>
              <a:t> cities by budget segment</a:t>
            </a:r>
          </a:p>
        </c:rich>
      </c:tx>
      <c:overlay val="0"/>
    </c:title>
    <c:autoTitleDeleted val="0"/>
    <c:plotArea>
      <c:layout>
        <c:manualLayout>
          <c:layoutTarget val="inner"/>
          <c:xMode val="edge"/>
          <c:yMode val="edge"/>
          <c:x val="5.7269337499428398E-2"/>
          <c:y val="0.121632882437244"/>
          <c:w val="0.94273066250057203"/>
          <c:h val="0.70486653540548805"/>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Sheet1!$B$2:$N$2</c:f>
              <c:numCache>
                <c:formatCode>0%</c:formatCode>
                <c:ptCount val="13"/>
                <c:pt idx="0">
                  <c:v>0.26424267236416205</c:v>
                </c:pt>
                <c:pt idx="1">
                  <c:v>0.23577555899310926</c:v>
                </c:pt>
                <c:pt idx="2">
                  <c:v>0.24059312301560495</c:v>
                </c:pt>
                <c:pt idx="3">
                  <c:v>0.26629576612605699</c:v>
                </c:pt>
                <c:pt idx="4">
                  <c:v>0.26394238341375409</c:v>
                </c:pt>
                <c:pt idx="5">
                  <c:v>0.2630576886463159</c:v>
                </c:pt>
                <c:pt idx="6">
                  <c:v>0.23796483377026734</c:v>
                </c:pt>
                <c:pt idx="7">
                  <c:v>0.24</c:v>
                </c:pt>
                <c:pt idx="8">
                  <c:v>0.26240911721049587</c:v>
                </c:pt>
                <c:pt idx="9">
                  <c:v>0.23244127750440999</c:v>
                </c:pt>
                <c:pt idx="10">
                  <c:v>0.24997441466437725</c:v>
                </c:pt>
                <c:pt idx="11">
                  <c:v>0.2603748637175532</c:v>
                </c:pt>
                <c:pt idx="12">
                  <c:v>0.24067924317687112</c:v>
                </c:pt>
              </c:numCache>
            </c:numRef>
          </c:val>
          <c:extLst>
            <c:ext xmlns:c16="http://schemas.microsoft.com/office/drawing/2014/chart" uri="{C3380CC4-5D6E-409C-BE32-E72D297353CC}">
              <c16:uniqueId val="{00000000-947D-45C8-8403-0C9260F1989D}"/>
            </c:ext>
          </c:extLst>
        </c:ser>
        <c:ser>
          <c:idx val="1"/>
          <c:order val="1"/>
          <c:tx>
            <c:strRef>
              <c:f>Sheet1!$A$3</c:f>
              <c:strCache>
                <c:ptCount val="1"/>
                <c:pt idx="0">
                  <c:v>Rs.25-50 Lakhs</c:v>
                </c:pt>
              </c:strCache>
            </c:strRef>
          </c:tx>
          <c:spPr>
            <a:solidFill>
              <a:schemeClr val="accent2">
                <a:lumMod val="50000"/>
              </a:schemeClr>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Sheet1!$B$3:$N$3</c:f>
              <c:numCache>
                <c:formatCode>0%</c:formatCode>
                <c:ptCount val="13"/>
                <c:pt idx="0">
                  <c:v>0.32667630464542047</c:v>
                </c:pt>
                <c:pt idx="1">
                  <c:v>0.34279285613837718</c:v>
                </c:pt>
                <c:pt idx="2">
                  <c:v>0.3474295750861312</c:v>
                </c:pt>
                <c:pt idx="3">
                  <c:v>0.32957513687410533</c:v>
                </c:pt>
                <c:pt idx="4">
                  <c:v>0.33007832075714838</c:v>
                </c:pt>
                <c:pt idx="5">
                  <c:v>0.31060798375325255</c:v>
                </c:pt>
                <c:pt idx="6">
                  <c:v>0.33082305007764623</c:v>
                </c:pt>
                <c:pt idx="7">
                  <c:v>0.34</c:v>
                </c:pt>
                <c:pt idx="8">
                  <c:v>0.33300208810284537</c:v>
                </c:pt>
                <c:pt idx="9">
                  <c:v>0.34306238975025533</c:v>
                </c:pt>
                <c:pt idx="10">
                  <c:v>0.32894781728658989</c:v>
                </c:pt>
                <c:pt idx="11">
                  <c:v>0.30763877612563501</c:v>
                </c:pt>
                <c:pt idx="12">
                  <c:v>0.30366411787687669</c:v>
                </c:pt>
              </c:numCache>
            </c:numRef>
          </c:val>
          <c:extLst>
            <c:ext xmlns:c16="http://schemas.microsoft.com/office/drawing/2014/chart" uri="{C3380CC4-5D6E-409C-BE32-E72D297353CC}">
              <c16:uniqueId val="{00000001-947D-45C8-8403-0C9260F1989D}"/>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Sheet1!$B$4:$N$4</c:f>
              <c:numCache>
                <c:formatCode>0%</c:formatCode>
                <c:ptCount val="13"/>
                <c:pt idx="0">
                  <c:v>0.17737292580888656</c:v>
                </c:pt>
                <c:pt idx="1">
                  <c:v>0.17922936295879624</c:v>
                </c:pt>
                <c:pt idx="2">
                  <c:v>0.17607917314057961</c:v>
                </c:pt>
                <c:pt idx="3">
                  <c:v>0.17</c:v>
                </c:pt>
                <c:pt idx="4">
                  <c:v>0.17621454446528542</c:v>
                </c:pt>
                <c:pt idx="5">
                  <c:v>0.18</c:v>
                </c:pt>
                <c:pt idx="6">
                  <c:v>0.18743633843739041</c:v>
                </c:pt>
                <c:pt idx="7">
                  <c:v>0.19463860888332965</c:v>
                </c:pt>
                <c:pt idx="8">
                  <c:v>0.18465873355304535</c:v>
                </c:pt>
                <c:pt idx="9">
                  <c:v>0.19</c:v>
                </c:pt>
                <c:pt idx="10">
                  <c:v>0.18178096678454872</c:v>
                </c:pt>
                <c:pt idx="11">
                  <c:v>0.17775870467883736</c:v>
                </c:pt>
                <c:pt idx="12">
                  <c:v>0.19877769715912261</c:v>
                </c:pt>
              </c:numCache>
            </c:numRef>
          </c:val>
          <c:extLst>
            <c:ext xmlns:c16="http://schemas.microsoft.com/office/drawing/2014/chart" uri="{C3380CC4-5D6E-409C-BE32-E72D297353CC}">
              <c16:uniqueId val="{00000002-947D-45C8-8403-0C9260F1989D}"/>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Sheet1!$B$5:$N$5</c:f>
              <c:numCache>
                <c:formatCode>0%</c:formatCode>
                <c:ptCount val="13"/>
                <c:pt idx="0">
                  <c:v>8.0076250911556623E-2</c:v>
                </c:pt>
                <c:pt idx="1">
                  <c:v>8.7160736886513851E-2</c:v>
                </c:pt>
                <c:pt idx="2">
                  <c:v>7.9983787070188481E-2</c:v>
                </c:pt>
                <c:pt idx="3">
                  <c:v>7.574930271682187E-2</c:v>
                </c:pt>
                <c:pt idx="4">
                  <c:v>7.6602568691742673E-2</c:v>
                </c:pt>
                <c:pt idx="5">
                  <c:v>8.8278225550548955E-2</c:v>
                </c:pt>
                <c:pt idx="6">
                  <c:v>8.0067460383722672E-2</c:v>
                </c:pt>
                <c:pt idx="7">
                  <c:v>8.3609251220170211E-2</c:v>
                </c:pt>
                <c:pt idx="8">
                  <c:v>0.08</c:v>
                </c:pt>
                <c:pt idx="9">
                  <c:v>9.0045028316776535E-2</c:v>
                </c:pt>
                <c:pt idx="10">
                  <c:v>8.3942643363163941E-2</c:v>
                </c:pt>
                <c:pt idx="11">
                  <c:v>9.43654457305899E-2</c:v>
                </c:pt>
                <c:pt idx="12">
                  <c:v>8.6803036222581911E-2</c:v>
                </c:pt>
              </c:numCache>
            </c:numRef>
          </c:val>
          <c:extLst>
            <c:ext xmlns:c16="http://schemas.microsoft.com/office/drawing/2014/chart" uri="{C3380CC4-5D6E-409C-BE32-E72D297353CC}">
              <c16:uniqueId val="{00000003-947D-45C8-8403-0C9260F1989D}"/>
            </c:ext>
          </c:extLst>
        </c:ser>
        <c:ser>
          <c:idx val="4"/>
          <c:order val="4"/>
          <c:tx>
            <c:strRef>
              <c:f>Sheet1!$A$6</c:f>
              <c:strCache>
                <c:ptCount val="1"/>
                <c:pt idx="0">
                  <c:v>&gt; Rs.1 Crore</c:v>
                </c:pt>
              </c:strCache>
            </c:strRef>
          </c:tx>
          <c:spPr>
            <a:solidFill>
              <a:schemeClr val="accent1">
                <a:lumMod val="20000"/>
                <a:lumOff val="8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Q1
FY'17</c:v>
                </c:pt>
                <c:pt idx="1">
                  <c:v>Q2
FY'17</c:v>
                </c:pt>
                <c:pt idx="2">
                  <c:v>Q3
FY'17</c:v>
                </c:pt>
                <c:pt idx="3">
                  <c:v>Q4
FY'17</c:v>
                </c:pt>
                <c:pt idx="4">
                  <c:v>Q1
FY'18</c:v>
                </c:pt>
                <c:pt idx="5">
                  <c:v>Q2
FY'18</c:v>
                </c:pt>
                <c:pt idx="6">
                  <c:v>Q3
FY'18</c:v>
                </c:pt>
                <c:pt idx="7">
                  <c:v>Q4
FY'18</c:v>
                </c:pt>
                <c:pt idx="8">
                  <c:v>Q1
FY'19</c:v>
                </c:pt>
                <c:pt idx="9">
                  <c:v>Q2
FY'19</c:v>
                </c:pt>
                <c:pt idx="10">
                  <c:v>Q3
FY'19</c:v>
                </c:pt>
                <c:pt idx="11">
                  <c:v>Q4
FY'19</c:v>
                </c:pt>
                <c:pt idx="12">
                  <c:v>Q1
FY'20</c:v>
                </c:pt>
              </c:strCache>
            </c:strRef>
          </c:cat>
          <c:val>
            <c:numRef>
              <c:f>Sheet1!$B$6:$N$6</c:f>
              <c:numCache>
                <c:formatCode>0%</c:formatCode>
                <c:ptCount val="13"/>
                <c:pt idx="0">
                  <c:v>0.15163184626997428</c:v>
                </c:pt>
                <c:pt idx="1">
                  <c:v>0.15</c:v>
                </c:pt>
                <c:pt idx="2">
                  <c:v>0.15</c:v>
                </c:pt>
                <c:pt idx="3">
                  <c:v>0.15334326992606584</c:v>
                </c:pt>
                <c:pt idx="4">
                  <c:v>0.15316218267206941</c:v>
                </c:pt>
                <c:pt idx="5">
                  <c:v>0.1634828964904487</c:v>
                </c:pt>
                <c:pt idx="6">
                  <c:v>0.16370831733097332</c:v>
                </c:pt>
                <c:pt idx="7">
                  <c:v>0.15252740784342581</c:v>
                </c:pt>
                <c:pt idx="8">
                  <c:v>0.15</c:v>
                </c:pt>
                <c:pt idx="9">
                  <c:v>0.14981199517222171</c:v>
                </c:pt>
                <c:pt idx="10">
                  <c:v>0.15535415790132021</c:v>
                </c:pt>
                <c:pt idx="11">
                  <c:v>0.15986220974738455</c:v>
                </c:pt>
                <c:pt idx="12">
                  <c:v>0.17007590556454763</c:v>
                </c:pt>
              </c:numCache>
            </c:numRef>
          </c:val>
          <c:extLst>
            <c:ext xmlns:c16="http://schemas.microsoft.com/office/drawing/2014/chart" uri="{C3380CC4-5D6E-409C-BE32-E72D297353CC}">
              <c16:uniqueId val="{00000004-947D-45C8-8403-0C9260F1989D}"/>
            </c:ext>
          </c:extLst>
        </c:ser>
        <c:dLbls>
          <c:dLblPos val="ctr"/>
          <c:showLegendKey val="0"/>
          <c:showVal val="1"/>
          <c:showCatName val="0"/>
          <c:showSerName val="0"/>
          <c:showPercent val="0"/>
          <c:showBubbleSize val="0"/>
        </c:dLbls>
        <c:gapWidth val="50"/>
        <c:overlap val="100"/>
        <c:axId val="722110528"/>
        <c:axId val="722113008"/>
      </c:barChart>
      <c:catAx>
        <c:axId val="722110528"/>
        <c:scaling>
          <c:orientation val="minMax"/>
        </c:scaling>
        <c:delete val="0"/>
        <c:axPos val="b"/>
        <c:numFmt formatCode="@"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722113008"/>
        <c:crosses val="autoZero"/>
        <c:auto val="0"/>
        <c:lblAlgn val="ctr"/>
        <c:lblOffset val="100"/>
        <c:noMultiLvlLbl val="0"/>
      </c:catAx>
      <c:valAx>
        <c:axId val="722113008"/>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2110528"/>
        <c:crosses val="autoZero"/>
        <c:crossBetween val="between"/>
        <c:majorUnit val="0.2"/>
      </c:valAx>
      <c:spPr>
        <a:noFill/>
        <a:ln w="25400">
          <a:noFill/>
        </a:ln>
        <a:effectLst/>
      </c:spPr>
    </c:plotArea>
    <c:legend>
      <c:legendPos val="b"/>
      <c:layout>
        <c:manualLayout>
          <c:xMode val="edge"/>
          <c:yMode val="edge"/>
          <c:x val="0"/>
          <c:y val="0.94648044856685598"/>
          <c:w val="1"/>
          <c:h val="4.6352024620702599E-2"/>
        </c:manualLayout>
      </c:layout>
      <c:overlay val="0"/>
      <c:spPr>
        <a:noFill/>
        <a:ln>
          <a:solidFill>
            <a:schemeClr val="bg1"/>
          </a:solid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Q-o-Q size-wise unit sales in top-9* cities</a:t>
            </a:r>
          </a:p>
        </c:rich>
      </c:tx>
      <c:overlay val="0"/>
    </c:title>
    <c:autoTitleDeleted val="0"/>
    <c:plotArea>
      <c:layout>
        <c:manualLayout>
          <c:layoutTarget val="inner"/>
          <c:xMode val="edge"/>
          <c:yMode val="edge"/>
          <c:x val="5.5923570558867298E-2"/>
          <c:y val="0.13365335933778399"/>
          <c:w val="0.93872319806178095"/>
          <c:h val="0.67957343616812804"/>
        </c:manualLayout>
      </c:layout>
      <c:barChart>
        <c:barDir val="col"/>
        <c:grouping val="percentStacked"/>
        <c:varyColors val="0"/>
        <c:ser>
          <c:idx val="0"/>
          <c:order val="0"/>
          <c:tx>
            <c:strRef>
              <c:f>Sheet1!$B$1</c:f>
              <c:strCache>
                <c:ptCount val="1"/>
                <c:pt idx="0">
                  <c:v>Carpet Area &lt;30 sq mts</c:v>
                </c:pt>
              </c:strCache>
            </c:strRef>
          </c:tx>
          <c:spPr>
            <a:solidFill>
              <a:schemeClr val="accent1"/>
            </a:solidFill>
            <a:ln>
              <a:noFill/>
            </a:ln>
            <a:effectLst/>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Sheet1!$B$2:$B$11</c:f>
              <c:numCache>
                <c:formatCode>0%</c:formatCode>
                <c:ptCount val="10"/>
                <c:pt idx="0">
                  <c:v>0.11</c:v>
                </c:pt>
                <c:pt idx="1">
                  <c:v>0.09</c:v>
                </c:pt>
                <c:pt idx="2">
                  <c:v>7.0000000000000007E-2</c:v>
                </c:pt>
                <c:pt idx="3">
                  <c:v>0.05</c:v>
                </c:pt>
                <c:pt idx="4">
                  <c:v>0.05</c:v>
                </c:pt>
                <c:pt idx="5">
                  <c:v>7.0000000000000007E-2</c:v>
                </c:pt>
                <c:pt idx="6">
                  <c:v>0.08</c:v>
                </c:pt>
                <c:pt idx="7">
                  <c:v>8.0607952232324601E-2</c:v>
                </c:pt>
                <c:pt idx="8">
                  <c:v>8.0607952232324601E-2</c:v>
                </c:pt>
                <c:pt idx="9">
                  <c:v>8.1437525188654339E-2</c:v>
                </c:pt>
              </c:numCache>
            </c:numRef>
          </c:val>
          <c:extLst>
            <c:ext xmlns:c16="http://schemas.microsoft.com/office/drawing/2014/chart" uri="{C3380CC4-5D6E-409C-BE32-E72D297353CC}">
              <c16:uniqueId val="{00000000-D75F-4C68-A3A0-7955C86DDE8B}"/>
            </c:ext>
          </c:extLst>
        </c:ser>
        <c:ser>
          <c:idx val="1"/>
          <c:order val="1"/>
          <c:tx>
            <c:strRef>
              <c:f>Sheet1!$C$1</c:f>
              <c:strCache>
                <c:ptCount val="1"/>
                <c:pt idx="0">
                  <c:v>Carpet Area 30-60 sq mts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Sheet1!$C$2:$C$11</c:f>
              <c:numCache>
                <c:formatCode>0%</c:formatCode>
                <c:ptCount val="10"/>
                <c:pt idx="0">
                  <c:v>0.33</c:v>
                </c:pt>
                <c:pt idx="1">
                  <c:v>0.35</c:v>
                </c:pt>
                <c:pt idx="2">
                  <c:v>0.39</c:v>
                </c:pt>
                <c:pt idx="3">
                  <c:v>0.4</c:v>
                </c:pt>
                <c:pt idx="4">
                  <c:v>0.37</c:v>
                </c:pt>
                <c:pt idx="5">
                  <c:v>0.4</c:v>
                </c:pt>
                <c:pt idx="6">
                  <c:v>0.4</c:v>
                </c:pt>
                <c:pt idx="7">
                  <c:v>0.42529515538064866</c:v>
                </c:pt>
                <c:pt idx="8">
                  <c:v>0.41</c:v>
                </c:pt>
                <c:pt idx="9">
                  <c:v>0.41870839529163251</c:v>
                </c:pt>
              </c:numCache>
            </c:numRef>
          </c:val>
          <c:extLst>
            <c:ext xmlns:c16="http://schemas.microsoft.com/office/drawing/2014/chart" uri="{C3380CC4-5D6E-409C-BE32-E72D297353CC}">
              <c16:uniqueId val="{00000000-F455-4B28-B571-0BB6F5A4CB69}"/>
            </c:ext>
          </c:extLst>
        </c:ser>
        <c:ser>
          <c:idx val="2"/>
          <c:order val="2"/>
          <c:tx>
            <c:strRef>
              <c:f>Sheet1!$D$1</c:f>
              <c:strCache>
                <c:ptCount val="1"/>
                <c:pt idx="0">
                  <c:v>Carpet Area &gt;60 sq mts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Q4
FY'17</c:v>
                </c:pt>
                <c:pt idx="1">
                  <c:v>Q1
FY'18</c:v>
                </c:pt>
                <c:pt idx="2">
                  <c:v>Q2
FY'18</c:v>
                </c:pt>
                <c:pt idx="3">
                  <c:v>Q3
FY'18</c:v>
                </c:pt>
                <c:pt idx="4">
                  <c:v>Q4
FY'18</c:v>
                </c:pt>
                <c:pt idx="5">
                  <c:v>Q1
FY'19</c:v>
                </c:pt>
                <c:pt idx="6">
                  <c:v>Q2
FY'19</c:v>
                </c:pt>
                <c:pt idx="7">
                  <c:v>Q3
FY'19</c:v>
                </c:pt>
                <c:pt idx="8">
                  <c:v>Q4
FY'19</c:v>
                </c:pt>
                <c:pt idx="9">
                  <c:v>Q1
FY'20</c:v>
                </c:pt>
              </c:strCache>
            </c:strRef>
          </c:cat>
          <c:val>
            <c:numRef>
              <c:f>Sheet1!$D$2:$D$11</c:f>
              <c:numCache>
                <c:formatCode>0%</c:formatCode>
                <c:ptCount val="10"/>
                <c:pt idx="0">
                  <c:v>0.56000000000000005</c:v>
                </c:pt>
                <c:pt idx="1">
                  <c:v>0.56000000000000005</c:v>
                </c:pt>
                <c:pt idx="2">
                  <c:v>0.54</c:v>
                </c:pt>
                <c:pt idx="3">
                  <c:v>0.55000000000000004</c:v>
                </c:pt>
                <c:pt idx="4">
                  <c:v>0.57999999999999996</c:v>
                </c:pt>
                <c:pt idx="5">
                  <c:v>0.53</c:v>
                </c:pt>
                <c:pt idx="6">
                  <c:v>0.52</c:v>
                </c:pt>
                <c:pt idx="7">
                  <c:v>0.49409689238702675</c:v>
                </c:pt>
                <c:pt idx="8">
                  <c:v>0.51</c:v>
                </c:pt>
                <c:pt idx="9">
                  <c:v>0.49985407951971317</c:v>
                </c:pt>
              </c:numCache>
            </c:numRef>
          </c:val>
          <c:extLst>
            <c:ext xmlns:c16="http://schemas.microsoft.com/office/drawing/2014/chart" uri="{C3380CC4-5D6E-409C-BE32-E72D297353CC}">
              <c16:uniqueId val="{00000001-F455-4B28-B571-0BB6F5A4CB69}"/>
            </c:ext>
          </c:extLst>
        </c:ser>
        <c:dLbls>
          <c:showLegendKey val="0"/>
          <c:showVal val="1"/>
          <c:showCatName val="0"/>
          <c:showSerName val="0"/>
          <c:showPercent val="0"/>
          <c:showBubbleSize val="0"/>
        </c:dLbls>
        <c:gapWidth val="100"/>
        <c:overlap val="100"/>
        <c:axId val="722159968"/>
        <c:axId val="722163232"/>
      </c:barChart>
      <c:dateAx>
        <c:axId val="722159968"/>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vert="horz"/>
          <a:lstStyle/>
          <a:p>
            <a:pPr>
              <a:defRPr sz="1400"/>
            </a:pPr>
            <a:endParaRPr lang="en-US"/>
          </a:p>
        </c:txPr>
        <c:crossAx val="722163232"/>
        <c:crosses val="autoZero"/>
        <c:auto val="0"/>
        <c:lblOffset val="100"/>
        <c:baseTimeUnit val="months"/>
      </c:dateAx>
      <c:valAx>
        <c:axId val="722163232"/>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722159968"/>
        <c:crosses val="autoZero"/>
        <c:crossBetween val="between"/>
        <c:majorUnit val="0.2"/>
      </c:valAx>
      <c:spPr>
        <a:noFill/>
        <a:ln>
          <a:noFill/>
        </a:ln>
        <a:effectLst/>
      </c:spPr>
    </c:plotArea>
    <c:legend>
      <c:legendPos val="b"/>
      <c:overlay val="0"/>
    </c:legend>
    <c:plotVisOnly val="1"/>
    <c:dispBlanksAs val="gap"/>
    <c:showDLblsOverMax val="0"/>
  </c:chart>
  <c:spPr>
    <a:noFill/>
    <a:ln>
      <a:noFill/>
    </a:ln>
    <a:effectLst/>
  </c:spPr>
  <c:txPr>
    <a:bodyPr/>
    <a:lstStyle/>
    <a:p>
      <a:pPr>
        <a:defRPr sz="1400">
          <a:solidFill>
            <a:schemeClr val="tx1">
              <a:lumMod val="95000"/>
              <a:lumOff val="5000"/>
            </a:schemeClr>
          </a:solidFill>
          <a:latin typeface="+mj-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69987-FF74-4A5F-BAF7-3F3D1CAB8789}" type="datetimeFigureOut">
              <a:rPr lang="en-IN" smtClean="0"/>
              <a:t>17-07-2019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AFAD3-C178-4147-98C0-643E668A5C70}" type="slidenum">
              <a:rPr lang="en-IN" smtClean="0"/>
              <a:t>‹#›</a:t>
            </a:fld>
            <a:endParaRPr lang="en-IN" dirty="0"/>
          </a:p>
        </p:txBody>
      </p:sp>
    </p:spTree>
    <p:extLst>
      <p:ext uri="{BB962C8B-B14F-4D97-AF65-F5344CB8AC3E}">
        <p14:creationId xmlns:p14="http://schemas.microsoft.com/office/powerpoint/2010/main" val="12120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906"/>
          </a:xfrm>
          <a:prstGeom prst="rect">
            <a:avLst/>
          </a:prstGeom>
        </p:spPr>
      </p:pic>
      <p:sp>
        <p:nvSpPr>
          <p:cNvPr id="2" name="Title 1"/>
          <p:cNvSpPr>
            <a:spLocks noGrp="1"/>
          </p:cNvSpPr>
          <p:nvPr>
            <p:ph type="ctrTitle"/>
          </p:nvPr>
        </p:nvSpPr>
        <p:spPr>
          <a:xfrm>
            <a:off x="1524000" y="2503487"/>
            <a:ext cx="9144000" cy="10064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4343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268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906"/>
          </a:xfrm>
          <a:prstGeom prst="rect">
            <a:avLst/>
          </a:prstGeom>
        </p:spPr>
      </p:pic>
      <p:sp>
        <p:nvSpPr>
          <p:cNvPr id="2" name="Title 1"/>
          <p:cNvSpPr>
            <a:spLocks noGrp="1"/>
          </p:cNvSpPr>
          <p:nvPr>
            <p:ph type="title" hasCustomPrompt="1"/>
          </p:nvPr>
        </p:nvSpPr>
        <p:spPr>
          <a:xfrm>
            <a:off x="838200" y="2442754"/>
            <a:ext cx="10515600" cy="1113881"/>
          </a:xfrm>
        </p:spPr>
        <p:txBody>
          <a:bodyPr anchor="b"/>
          <a:lstStyle>
            <a:lvl1pPr algn="ctr">
              <a:defRPr sz="6000"/>
            </a:lvl1pPr>
          </a:lstStyle>
          <a:p>
            <a:r>
              <a:rPr lang="en-US" dirty="0"/>
              <a:t>Breaker Slide</a:t>
            </a:r>
          </a:p>
        </p:txBody>
      </p:sp>
      <p:sp>
        <p:nvSpPr>
          <p:cNvPr id="3" name="Text Placeholder 2"/>
          <p:cNvSpPr>
            <a:spLocks noGrp="1"/>
          </p:cNvSpPr>
          <p:nvPr>
            <p:ph type="body" idx="1"/>
          </p:nvPr>
        </p:nvSpPr>
        <p:spPr>
          <a:xfrm>
            <a:off x="838200" y="3657601"/>
            <a:ext cx="10515600" cy="535578"/>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50399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906"/>
          </a:xfrm>
          <a:prstGeom prst="rect">
            <a:avLst/>
          </a:prstGeom>
        </p:spPr>
      </p:pic>
      <p:sp>
        <p:nvSpPr>
          <p:cNvPr id="2" name="Title 1"/>
          <p:cNvSpPr>
            <a:spLocks noGrp="1"/>
          </p:cNvSpPr>
          <p:nvPr>
            <p:ph type="title"/>
          </p:nvPr>
        </p:nvSpPr>
        <p:spPr>
          <a:xfrm>
            <a:off x="1047205" y="286748"/>
            <a:ext cx="10121538" cy="523149"/>
          </a:xfrm>
        </p:spPr>
        <p:txBody>
          <a:bodyPr/>
          <a:lstStyle/>
          <a:p>
            <a:r>
              <a:rPr lang="en-US"/>
              <a:t>Click to edit Master title style</a:t>
            </a:r>
          </a:p>
        </p:txBody>
      </p:sp>
      <p:sp>
        <p:nvSpPr>
          <p:cNvPr id="3" name="Content Placeholder 2"/>
          <p:cNvSpPr>
            <a:spLocks noGrp="1"/>
          </p:cNvSpPr>
          <p:nvPr>
            <p:ph idx="1"/>
          </p:nvPr>
        </p:nvSpPr>
        <p:spPr>
          <a:xfrm>
            <a:off x="1047205" y="1404279"/>
            <a:ext cx="1012153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D590CB4C-9288-4682-AD4F-E37120402822}"/>
              </a:ext>
            </a:extLst>
          </p:cNvPr>
          <p:cNvSpPr txBox="1"/>
          <p:nvPr userDrawn="1"/>
        </p:nvSpPr>
        <p:spPr>
          <a:xfrm>
            <a:off x="8990271" y="6232756"/>
            <a:ext cx="3138229" cy="261610"/>
          </a:xfrm>
          <a:prstGeom prst="rect">
            <a:avLst/>
          </a:prstGeom>
          <a:noFill/>
        </p:spPr>
        <p:txBody>
          <a:bodyPr wrap="square" rtlCol="0">
            <a:spAutoFit/>
          </a:bodyPr>
          <a:lstStyle/>
          <a:p>
            <a:pPr algn="l"/>
            <a:r>
              <a:rPr lang="en-US" sz="1100" dirty="0">
                <a:latin typeface="+mj-lt"/>
              </a:rPr>
              <a:t>Source: PropTiger DataLabs Jun’19</a:t>
            </a:r>
          </a:p>
        </p:txBody>
      </p:sp>
    </p:spTree>
    <p:extLst>
      <p:ext uri="{BB962C8B-B14F-4D97-AF65-F5344CB8AC3E}">
        <p14:creationId xmlns:p14="http://schemas.microsoft.com/office/powerpoint/2010/main" val="54829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85CCC-2AA7-49E1-89BC-9E46E449FAF2}" type="slidenum">
              <a:rPr lang="en-US" smtClean="0"/>
              <a:t>‹#›</a:t>
            </a:fld>
            <a:endParaRPr lang="en-US" dirty="0"/>
          </a:p>
        </p:txBody>
      </p:sp>
    </p:spTree>
    <p:extLst>
      <p:ext uri="{BB962C8B-B14F-4D97-AF65-F5344CB8AC3E}">
        <p14:creationId xmlns:p14="http://schemas.microsoft.com/office/powerpoint/2010/main" val="256585185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237151" y="965199"/>
            <a:ext cx="6909515" cy="4927601"/>
          </a:xfrm>
        </p:spPr>
        <p:txBody>
          <a:bodyPr anchor="ctr">
            <a:normAutofit/>
          </a:bodyPr>
          <a:lstStyle/>
          <a:p>
            <a:pPr algn="l"/>
            <a:r>
              <a:rPr lang="en-US" sz="4800" dirty="0">
                <a:solidFill>
                  <a:schemeClr val="tx1">
                    <a:lumMod val="85000"/>
                    <a:lumOff val="15000"/>
                  </a:schemeClr>
                </a:solidFill>
              </a:rPr>
              <a:t>Real Insight – Q1 FY’20</a:t>
            </a:r>
            <a:br>
              <a:rPr lang="en-US" sz="4800" dirty="0">
                <a:solidFill>
                  <a:schemeClr val="tx1">
                    <a:lumMod val="85000"/>
                    <a:lumOff val="15000"/>
                  </a:schemeClr>
                </a:solidFill>
              </a:rPr>
            </a:br>
            <a:r>
              <a:rPr lang="en-US" sz="2400" dirty="0">
                <a:solidFill>
                  <a:schemeClr val="tx1">
                    <a:lumMod val="85000"/>
                    <a:lumOff val="15000"/>
                  </a:schemeClr>
                </a:solidFill>
              </a:rPr>
              <a:t>July 2019</a:t>
            </a:r>
            <a:endParaRPr lang="en-US" sz="4800" dirty="0">
              <a:solidFill>
                <a:schemeClr val="tx1">
                  <a:lumMod val="85000"/>
                  <a:lumOff val="15000"/>
                </a:schemeClr>
              </a:solidFill>
            </a:endParaRPr>
          </a:p>
        </p:txBody>
      </p:sp>
    </p:spTree>
    <p:extLst>
      <p:ext uri="{BB962C8B-B14F-4D97-AF65-F5344CB8AC3E}">
        <p14:creationId xmlns:p14="http://schemas.microsoft.com/office/powerpoint/2010/main" val="405964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A4111-0982-43F8-A1DD-E6539089B9FF}"/>
              </a:ext>
            </a:extLst>
          </p:cNvPr>
          <p:cNvSpPr txBox="1"/>
          <p:nvPr/>
        </p:nvSpPr>
        <p:spPr>
          <a:xfrm>
            <a:off x="1142999" y="2028615"/>
            <a:ext cx="9905999" cy="2585323"/>
          </a:xfrm>
          <a:prstGeom prst="rect">
            <a:avLst/>
          </a:prstGeom>
          <a:solidFill>
            <a:schemeClr val="accent1"/>
          </a:solidFill>
          <a:ln>
            <a:solidFill>
              <a:schemeClr val="tx2">
                <a:lumMod val="75000"/>
              </a:schemeClr>
            </a:solidFill>
            <a:prstDash val="sysDash"/>
          </a:ln>
        </p:spPr>
        <p:txBody>
          <a:bodyPr wrap="square" rtlCol="0">
            <a:spAutoFit/>
          </a:bodyPr>
          <a:lstStyle/>
          <a:p>
            <a:pPr algn="ctr">
              <a:spcBef>
                <a:spcPts val="0"/>
              </a:spcBef>
              <a:buClr>
                <a:schemeClr val="accent1"/>
              </a:buClr>
            </a:pPr>
            <a:r>
              <a:rPr lang="en-US" sz="9600" b="1" dirty="0">
                <a:solidFill>
                  <a:schemeClr val="bg1"/>
                </a:solidFill>
                <a:latin typeface="+mj-lt"/>
              </a:rPr>
              <a:t>2</a:t>
            </a:r>
            <a:r>
              <a:rPr lang="en-US" sz="4800" b="1" dirty="0">
                <a:solidFill>
                  <a:schemeClr val="bg1"/>
                </a:solidFill>
                <a:latin typeface="+mj-lt"/>
              </a:rPr>
              <a:t>……</a:t>
            </a:r>
            <a:r>
              <a:rPr lang="en-US" sz="9600" b="1" dirty="0">
                <a:solidFill>
                  <a:schemeClr val="bg1"/>
                </a:solidFill>
                <a:latin typeface="+mj-lt"/>
              </a:rPr>
              <a:t>C</a:t>
            </a:r>
            <a:r>
              <a:rPr lang="en-US" sz="4800" b="1" dirty="0">
                <a:solidFill>
                  <a:schemeClr val="bg1"/>
                </a:solidFill>
                <a:latin typeface="+mj-lt"/>
              </a:rPr>
              <a:t>onsumer</a:t>
            </a:r>
            <a:r>
              <a:rPr lang="en-US" sz="4000" b="1" dirty="0">
                <a:solidFill>
                  <a:schemeClr val="bg1"/>
                </a:solidFill>
                <a:latin typeface="+mj-lt"/>
              </a:rPr>
              <a:t> &amp; </a:t>
            </a:r>
            <a:r>
              <a:rPr lang="en-US" sz="9600" b="1" dirty="0">
                <a:solidFill>
                  <a:schemeClr val="bg1"/>
                </a:solidFill>
                <a:latin typeface="+mj-lt"/>
              </a:rPr>
              <a:t>D</a:t>
            </a:r>
            <a:r>
              <a:rPr lang="en-US" sz="4800" b="1" dirty="0">
                <a:solidFill>
                  <a:schemeClr val="bg1"/>
                </a:solidFill>
                <a:latin typeface="+mj-lt"/>
              </a:rPr>
              <a:t>emand</a:t>
            </a:r>
            <a:r>
              <a:rPr lang="en-US" sz="4000" b="1" dirty="0">
                <a:solidFill>
                  <a:schemeClr val="bg1"/>
                </a:solidFill>
                <a:latin typeface="+mj-lt"/>
              </a:rPr>
              <a:t> : </a:t>
            </a:r>
          </a:p>
          <a:p>
            <a:pPr lvl="0" algn="ctr">
              <a:spcBef>
                <a:spcPts val="0"/>
              </a:spcBef>
              <a:buClr>
                <a:srgbClr val="F68100"/>
              </a:buClr>
            </a:pPr>
            <a:r>
              <a:rPr lang="en-US" sz="6600" b="1" dirty="0">
                <a:solidFill>
                  <a:schemeClr val="bg1"/>
                </a:solidFill>
                <a:latin typeface="+mj-lt"/>
              </a:rPr>
              <a:t>S</a:t>
            </a:r>
            <a:r>
              <a:rPr lang="en-US" sz="4800" b="1" dirty="0">
                <a:solidFill>
                  <a:schemeClr val="bg1"/>
                </a:solidFill>
                <a:latin typeface="+mj-lt"/>
              </a:rPr>
              <a:t>ales</a:t>
            </a:r>
            <a:r>
              <a:rPr lang="en-US" sz="4000" b="1" dirty="0">
                <a:solidFill>
                  <a:schemeClr val="bg1"/>
                </a:solidFill>
                <a:latin typeface="+mj-lt"/>
              </a:rPr>
              <a:t> </a:t>
            </a:r>
            <a:r>
              <a:rPr lang="en-US" sz="6600" b="1" dirty="0">
                <a:solidFill>
                  <a:schemeClr val="bg1"/>
                </a:solidFill>
                <a:latin typeface="+mj-lt"/>
              </a:rPr>
              <a:t>S</a:t>
            </a:r>
            <a:r>
              <a:rPr lang="en-US" sz="4800" b="1" dirty="0">
                <a:solidFill>
                  <a:schemeClr val="bg1"/>
                </a:solidFill>
                <a:latin typeface="+mj-lt"/>
              </a:rPr>
              <a:t>ubdue</a:t>
            </a:r>
          </a:p>
        </p:txBody>
      </p:sp>
    </p:spTree>
    <p:extLst>
      <p:ext uri="{BB962C8B-B14F-4D97-AF65-F5344CB8AC3E}">
        <p14:creationId xmlns:p14="http://schemas.microsoft.com/office/powerpoint/2010/main" val="407883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Sales decline 11% over last year &amp; 17% over previous quarter </a:t>
            </a:r>
          </a:p>
        </p:txBody>
      </p:sp>
      <p:graphicFrame>
        <p:nvGraphicFramePr>
          <p:cNvPr id="3" name="Chart 2">
            <a:extLst>
              <a:ext uri="{FF2B5EF4-FFF2-40B4-BE49-F238E27FC236}">
                <a16:creationId xmlns:a16="http://schemas.microsoft.com/office/drawing/2014/main" id="{70182D50-6C20-4261-B06A-487AA9190D9C}"/>
              </a:ext>
            </a:extLst>
          </p:cNvPr>
          <p:cNvGraphicFramePr/>
          <p:nvPr>
            <p:extLst>
              <p:ext uri="{D42A27DB-BD31-4B8C-83A1-F6EECF244321}">
                <p14:modId xmlns:p14="http://schemas.microsoft.com/office/powerpoint/2010/main" val="2764027936"/>
              </p:ext>
            </p:extLst>
          </p:nvPr>
        </p:nvGraphicFramePr>
        <p:xfrm>
          <a:off x="1143000" y="1104900"/>
          <a:ext cx="99060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57BF501-99B9-4C5F-8B1D-1DAB0CE58983}"/>
              </a:ext>
            </a:extLst>
          </p:cNvPr>
          <p:cNvSpPr txBox="1"/>
          <p:nvPr/>
        </p:nvSpPr>
        <p:spPr>
          <a:xfrm>
            <a:off x="1066802" y="1361301"/>
            <a:ext cx="1027527" cy="3077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lumMod val="95000"/>
                    <a:lumOff val="5000"/>
                  </a:srgbClr>
                </a:solidFill>
                <a:effectLst/>
                <a:uLnTx/>
                <a:uFillTx/>
                <a:latin typeface="+mj-lt"/>
                <a:ea typeface="+mn-ea"/>
                <a:cs typeface="Arial" charset="0"/>
              </a:rPr>
              <a:t># of units</a:t>
            </a:r>
          </a:p>
        </p:txBody>
      </p:sp>
      <p:sp>
        <p:nvSpPr>
          <p:cNvPr id="5" name="TextBox 4">
            <a:extLst>
              <a:ext uri="{FF2B5EF4-FFF2-40B4-BE49-F238E27FC236}">
                <a16:creationId xmlns:a16="http://schemas.microsoft.com/office/drawing/2014/main" id="{C70CF678-27A9-44CB-9165-495CFBBCBF08}"/>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
        <p:nvSpPr>
          <p:cNvPr id="8" name="Down Arrow 25">
            <a:extLst>
              <a:ext uri="{FF2B5EF4-FFF2-40B4-BE49-F238E27FC236}">
                <a16:creationId xmlns:a16="http://schemas.microsoft.com/office/drawing/2014/main" id="{4B90C36A-AA2E-4430-B4B1-A5203DF063DA}"/>
              </a:ext>
            </a:extLst>
          </p:cNvPr>
          <p:cNvSpPr/>
          <p:nvPr/>
        </p:nvSpPr>
        <p:spPr bwMode="auto">
          <a:xfrm>
            <a:off x="11099487" y="2772809"/>
            <a:ext cx="187383" cy="258355"/>
          </a:xfrm>
          <a:prstGeom prst="downArrow">
            <a:avLst/>
          </a:prstGeom>
          <a:solidFill>
            <a:srgbClr val="C00000"/>
          </a:solidFill>
          <a:ln>
            <a:noFill/>
            <a:headEnd type="none" w="lg" len="lg"/>
            <a:tailEnd type="none" w="lg" len="lg"/>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B574308B-991C-4452-BF82-0DBF7F89EE13}"/>
              </a:ext>
            </a:extLst>
          </p:cNvPr>
          <p:cNvSpPr txBox="1"/>
          <p:nvPr/>
        </p:nvSpPr>
        <p:spPr>
          <a:xfrm>
            <a:off x="11221450" y="2747112"/>
            <a:ext cx="675506" cy="307777"/>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rgbClr val="FF0000"/>
                </a:solidFill>
                <a:latin typeface="+mj-lt"/>
                <a:cs typeface="Arial" charset="0"/>
              </a:rPr>
              <a:t>11</a:t>
            </a:r>
            <a:r>
              <a:rPr kumimoji="0" lang="en-US" sz="1400" b="1" i="0" u="none" strike="noStrike" kern="1200" cap="none" spc="0" normalizeH="0" baseline="0" noProof="0" dirty="0">
                <a:ln>
                  <a:noFill/>
                </a:ln>
                <a:solidFill>
                  <a:srgbClr val="FF0000"/>
                </a:solidFill>
                <a:effectLst/>
                <a:uLnTx/>
                <a:uFillTx/>
                <a:latin typeface="+mj-lt"/>
                <a:ea typeface="+mn-ea"/>
                <a:cs typeface="Arial" charset="0"/>
              </a:rPr>
              <a:t>%</a:t>
            </a:r>
          </a:p>
        </p:txBody>
      </p:sp>
      <p:cxnSp>
        <p:nvCxnSpPr>
          <p:cNvPr id="11" name="Straight Connector 10">
            <a:extLst>
              <a:ext uri="{FF2B5EF4-FFF2-40B4-BE49-F238E27FC236}">
                <a16:creationId xmlns:a16="http://schemas.microsoft.com/office/drawing/2014/main" id="{9E239E32-0289-4438-A3B0-C0DAA10C293C}"/>
              </a:ext>
            </a:extLst>
          </p:cNvPr>
          <p:cNvCxnSpPr>
            <a:cxnSpLocks/>
          </p:cNvCxnSpPr>
          <p:nvPr/>
        </p:nvCxnSpPr>
        <p:spPr bwMode="auto">
          <a:xfrm>
            <a:off x="10495153" y="3040349"/>
            <a:ext cx="685622" cy="0"/>
          </a:xfrm>
          <a:prstGeom prst="line">
            <a:avLst/>
          </a:prstGeom>
          <a:solidFill>
            <a:schemeClr val="accent1"/>
          </a:solidFill>
          <a:ln w="9525" cap="flat" cmpd="sng" algn="ctr">
            <a:solidFill>
              <a:srgbClr val="C0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2" name="Straight Connector 11">
            <a:extLst>
              <a:ext uri="{FF2B5EF4-FFF2-40B4-BE49-F238E27FC236}">
                <a16:creationId xmlns:a16="http://schemas.microsoft.com/office/drawing/2014/main" id="{2813E9E9-3AAC-41E5-87D7-10EEB8E9BE98}"/>
              </a:ext>
            </a:extLst>
          </p:cNvPr>
          <p:cNvCxnSpPr>
            <a:cxnSpLocks/>
          </p:cNvCxnSpPr>
          <p:nvPr/>
        </p:nvCxnSpPr>
        <p:spPr bwMode="auto">
          <a:xfrm>
            <a:off x="7709668" y="2739558"/>
            <a:ext cx="3478949" cy="0"/>
          </a:xfrm>
          <a:prstGeom prst="line">
            <a:avLst/>
          </a:prstGeom>
          <a:solidFill>
            <a:schemeClr val="accent1"/>
          </a:solidFill>
          <a:ln w="9525" cap="flat" cmpd="sng" algn="ctr">
            <a:solidFill>
              <a:srgbClr val="C0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410426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4" y="286748"/>
            <a:ext cx="10317481" cy="523149"/>
          </a:xfrm>
        </p:spPr>
        <p:txBody>
          <a:bodyPr>
            <a:noAutofit/>
          </a:bodyPr>
          <a:lstStyle/>
          <a:p>
            <a:r>
              <a:rPr lang="en-US" sz="2400" dirty="0"/>
              <a:t>Gurugram witnesses significant improvement in sales over last year, whereas, Noida shows major decline</a:t>
            </a:r>
          </a:p>
        </p:txBody>
      </p:sp>
      <p:graphicFrame>
        <p:nvGraphicFramePr>
          <p:cNvPr id="3" name="Chart 2">
            <a:extLst>
              <a:ext uri="{FF2B5EF4-FFF2-40B4-BE49-F238E27FC236}">
                <a16:creationId xmlns:a16="http://schemas.microsoft.com/office/drawing/2014/main" id="{BFD69733-BAEB-4B98-8A6E-2F1A0F574F45}"/>
              </a:ext>
            </a:extLst>
          </p:cNvPr>
          <p:cNvGraphicFramePr/>
          <p:nvPr>
            <p:extLst>
              <p:ext uri="{D42A27DB-BD31-4B8C-83A1-F6EECF244321}">
                <p14:modId xmlns:p14="http://schemas.microsoft.com/office/powerpoint/2010/main" val="1651837985"/>
              </p:ext>
            </p:extLst>
          </p:nvPr>
        </p:nvGraphicFramePr>
        <p:xfrm>
          <a:off x="1143000" y="1107487"/>
          <a:ext cx="9906000" cy="4836114"/>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7">
            <a:extLst>
              <a:ext uri="{FF2B5EF4-FFF2-40B4-BE49-F238E27FC236}">
                <a16:creationId xmlns:a16="http://schemas.microsoft.com/office/drawing/2014/main" id="{F1519CEA-F520-40AD-AB91-88DF4A094EF9}"/>
              </a:ext>
            </a:extLst>
          </p:cNvPr>
          <p:cNvSpPr>
            <a:spLocks noGrp="1"/>
          </p:cNvSpPr>
          <p:nvPr>
            <p:ph idx="1"/>
          </p:nvPr>
        </p:nvSpPr>
        <p:spPr>
          <a:xfrm>
            <a:off x="457200" y="1506538"/>
            <a:ext cx="8991600" cy="4589462"/>
          </a:xfrm>
        </p:spPr>
        <p:txBody>
          <a:bodyPr/>
          <a:lstStyle/>
          <a:p>
            <a:pPr marL="0" indent="0">
              <a:buClr>
                <a:srgbClr val="0000FF"/>
              </a:buClr>
            </a:pPr>
            <a:endParaRPr lang="en-US" dirty="0"/>
          </a:p>
          <a:p>
            <a:pPr marL="0" indent="0">
              <a:buClr>
                <a:srgbClr val="0000FF"/>
              </a:buClr>
            </a:pPr>
            <a:endParaRPr lang="en-US" dirty="0"/>
          </a:p>
        </p:txBody>
      </p:sp>
      <p:sp>
        <p:nvSpPr>
          <p:cNvPr id="6" name="Rectangle 5">
            <a:extLst>
              <a:ext uri="{FF2B5EF4-FFF2-40B4-BE49-F238E27FC236}">
                <a16:creationId xmlns:a16="http://schemas.microsoft.com/office/drawing/2014/main" id="{2233B574-2F13-470D-A261-61392467A100}"/>
              </a:ext>
            </a:extLst>
          </p:cNvPr>
          <p:cNvSpPr/>
          <p:nvPr/>
        </p:nvSpPr>
        <p:spPr bwMode="auto">
          <a:xfrm>
            <a:off x="4963887" y="4010297"/>
            <a:ext cx="875212" cy="1822899"/>
          </a:xfrm>
          <a:prstGeom prst="rect">
            <a:avLst/>
          </a:prstGeom>
          <a:noFill/>
          <a:ln w="9525" cap="flat" cmpd="sng" algn="ctr">
            <a:solidFill>
              <a:srgbClr val="00B05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Arial" charset="0"/>
            </a:endParaRPr>
          </a:p>
        </p:txBody>
      </p:sp>
      <p:sp>
        <p:nvSpPr>
          <p:cNvPr id="7" name="TextBox 6">
            <a:extLst>
              <a:ext uri="{FF2B5EF4-FFF2-40B4-BE49-F238E27FC236}">
                <a16:creationId xmlns:a16="http://schemas.microsoft.com/office/drawing/2014/main" id="{5B72D14B-547A-41BB-AF1D-4081E010E6C2}"/>
              </a:ext>
            </a:extLst>
          </p:cNvPr>
          <p:cNvSpPr txBox="1"/>
          <p:nvPr/>
        </p:nvSpPr>
        <p:spPr>
          <a:xfrm>
            <a:off x="1066802" y="1361301"/>
            <a:ext cx="1027527" cy="3077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lumMod val="95000"/>
                    <a:lumOff val="5000"/>
                  </a:srgbClr>
                </a:solidFill>
                <a:effectLst/>
                <a:uLnTx/>
                <a:uFillTx/>
                <a:latin typeface="+mj-lt"/>
                <a:ea typeface="+mn-ea"/>
                <a:cs typeface="Arial" charset="0"/>
              </a:rPr>
              <a:t># of units</a:t>
            </a:r>
          </a:p>
        </p:txBody>
      </p:sp>
      <p:sp>
        <p:nvSpPr>
          <p:cNvPr id="10" name="TextBox 9">
            <a:extLst>
              <a:ext uri="{FF2B5EF4-FFF2-40B4-BE49-F238E27FC236}">
                <a16:creationId xmlns:a16="http://schemas.microsoft.com/office/drawing/2014/main" id="{726078F7-B2B0-4A01-9A94-BA20A0CD1365}"/>
              </a:ext>
            </a:extLst>
          </p:cNvPr>
          <p:cNvSpPr txBox="1"/>
          <p:nvPr/>
        </p:nvSpPr>
        <p:spPr>
          <a:xfrm>
            <a:off x="1148805" y="5848721"/>
            <a:ext cx="7722973" cy="646331"/>
          </a:xfrm>
          <a:prstGeom prst="rect">
            <a:avLst/>
          </a:prstGeom>
          <a:noFill/>
        </p:spPr>
        <p:txBody>
          <a:bodyPr wrap="square" lIns="0" rtlCol="0" anchor="ctr">
            <a:spAutoFit/>
          </a:bodyPr>
          <a:lstStyle/>
          <a:p>
            <a:pPr algn="l"/>
            <a:r>
              <a:rPr lang="en-US" sz="900" dirty="0">
                <a:latin typeface="+mj-lt"/>
              </a:rPr>
              <a:t>Notes: * Noida includes Greater Noida and Yamuna Expressway.</a:t>
            </a:r>
          </a:p>
          <a:p>
            <a:pPr algn="l"/>
            <a:r>
              <a:rPr lang="en-US" sz="900" dirty="0">
                <a:latin typeface="+mj-lt"/>
              </a:rPr>
              <a:t>            ** MMR – Mumbai Metropolitan Region (Mumbai includes Navi Mumbai and Thane)</a:t>
            </a:r>
          </a:p>
          <a:p>
            <a:pPr algn="l"/>
            <a:r>
              <a:rPr lang="en-US" sz="900" dirty="0">
                <a:latin typeface="+mj-lt"/>
              </a:rPr>
              <a:t>            ^ Gurugram includes Bhiwadi, </a:t>
            </a:r>
            <a:r>
              <a:rPr lang="en-US" sz="900" dirty="0">
                <a:solidFill>
                  <a:srgbClr val="000000"/>
                </a:solidFill>
                <a:latin typeface="+mj-lt"/>
              </a:rPr>
              <a:t>Dharuhera</a:t>
            </a:r>
            <a:r>
              <a:rPr lang="en-US" sz="900" dirty="0">
                <a:latin typeface="+mj-lt"/>
              </a:rPr>
              <a:t> and Sohna.</a:t>
            </a:r>
          </a:p>
          <a:p>
            <a:pPr algn="l"/>
            <a:r>
              <a:rPr lang="en-US" sz="900" dirty="0">
                <a:latin typeface="+mj-lt"/>
              </a:rPr>
              <a:t>            Analysis includes apartments and villas across the regions.</a:t>
            </a:r>
          </a:p>
        </p:txBody>
      </p:sp>
      <p:sp>
        <p:nvSpPr>
          <p:cNvPr id="9" name="Rectangle 8">
            <a:extLst>
              <a:ext uri="{FF2B5EF4-FFF2-40B4-BE49-F238E27FC236}">
                <a16:creationId xmlns:a16="http://schemas.microsoft.com/office/drawing/2014/main" id="{F40FA89E-0DA3-4001-8F56-7F9155A226F9}"/>
              </a:ext>
            </a:extLst>
          </p:cNvPr>
          <p:cNvSpPr/>
          <p:nvPr/>
        </p:nvSpPr>
        <p:spPr bwMode="auto">
          <a:xfrm>
            <a:off x="9118445" y="3846268"/>
            <a:ext cx="767677" cy="2005189"/>
          </a:xfrm>
          <a:prstGeom prst="rect">
            <a:avLst/>
          </a:prstGeom>
          <a:noFill/>
          <a:ln w="9525"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9972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637160" y="2085654"/>
            <a:ext cx="1325366" cy="30616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2400" dirty="0"/>
              <a:t>Severe decline seen in sales of under-construction units over Q4FY’19</a:t>
            </a:r>
            <a:endParaRPr lang="en-US" sz="2400" dirty="0">
              <a:solidFill>
                <a:srgbClr val="FF0000"/>
              </a:solidFill>
            </a:endParaRPr>
          </a:p>
        </p:txBody>
      </p:sp>
      <p:graphicFrame>
        <p:nvGraphicFramePr>
          <p:cNvPr id="3" name="Chart 2">
            <a:extLst>
              <a:ext uri="{FF2B5EF4-FFF2-40B4-BE49-F238E27FC236}">
                <a16:creationId xmlns:a16="http://schemas.microsoft.com/office/drawing/2014/main" id="{088F0E56-2A26-496A-A703-EC24A2FBBDD1}"/>
              </a:ext>
            </a:extLst>
          </p:cNvPr>
          <p:cNvGraphicFramePr/>
          <p:nvPr>
            <p:extLst>
              <p:ext uri="{D42A27DB-BD31-4B8C-83A1-F6EECF244321}">
                <p14:modId xmlns:p14="http://schemas.microsoft.com/office/powerpoint/2010/main" val="3855256758"/>
              </p:ext>
            </p:extLst>
          </p:nvPr>
        </p:nvGraphicFramePr>
        <p:xfrm>
          <a:off x="1143000" y="1104900"/>
          <a:ext cx="99060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EEE351E-2C0B-4C58-ABBD-627D9C9CCE0E}"/>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							               </a:t>
            </a:r>
          </a:p>
        </p:txBody>
      </p:sp>
      <p:sp>
        <p:nvSpPr>
          <p:cNvPr id="5" name="TextBox 4">
            <a:extLst>
              <a:ext uri="{FF2B5EF4-FFF2-40B4-BE49-F238E27FC236}">
                <a16:creationId xmlns:a16="http://schemas.microsoft.com/office/drawing/2014/main" id="{CB1C7770-E130-44B4-A065-284BC3E81C28}"/>
              </a:ext>
            </a:extLst>
          </p:cNvPr>
          <p:cNvSpPr txBox="1"/>
          <p:nvPr/>
        </p:nvSpPr>
        <p:spPr>
          <a:xfrm>
            <a:off x="1066802" y="1361301"/>
            <a:ext cx="1027527" cy="3077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lumMod val="95000"/>
                    <a:lumOff val="5000"/>
                  </a:srgbClr>
                </a:solidFill>
                <a:effectLst/>
                <a:uLnTx/>
                <a:uFillTx/>
                <a:latin typeface="+mj-lt"/>
                <a:ea typeface="+mn-ea"/>
                <a:cs typeface="Arial" charset="0"/>
              </a:rPr>
              <a:t># of units</a:t>
            </a:r>
          </a:p>
        </p:txBody>
      </p:sp>
      <p:grpSp>
        <p:nvGrpSpPr>
          <p:cNvPr id="9" name="Group 8">
            <a:extLst>
              <a:ext uri="{FF2B5EF4-FFF2-40B4-BE49-F238E27FC236}">
                <a16:creationId xmlns:a16="http://schemas.microsoft.com/office/drawing/2014/main" id="{6733DCD6-97F2-4059-8355-54DF757982C9}"/>
              </a:ext>
            </a:extLst>
          </p:cNvPr>
          <p:cNvGrpSpPr/>
          <p:nvPr/>
        </p:nvGrpSpPr>
        <p:grpSpPr>
          <a:xfrm>
            <a:off x="11072506" y="2005659"/>
            <a:ext cx="770560" cy="2661507"/>
            <a:chOff x="11003519" y="2971933"/>
            <a:chExt cx="770560" cy="1749346"/>
          </a:xfrm>
        </p:grpSpPr>
        <p:sp>
          <p:nvSpPr>
            <p:cNvPr id="6" name="TextBox 5">
              <a:extLst>
                <a:ext uri="{FF2B5EF4-FFF2-40B4-BE49-F238E27FC236}">
                  <a16:creationId xmlns:a16="http://schemas.microsoft.com/office/drawing/2014/main" id="{D142915A-6344-42DE-A0E9-7776106FC095}"/>
                </a:ext>
              </a:extLst>
            </p:cNvPr>
            <p:cNvSpPr txBox="1"/>
            <p:nvPr/>
          </p:nvSpPr>
          <p:spPr>
            <a:xfrm>
              <a:off x="11099072" y="4539214"/>
              <a:ext cx="585627" cy="182065"/>
            </a:xfrm>
            <a:prstGeom prst="rect">
              <a:avLst/>
            </a:prstGeom>
            <a:noFill/>
          </p:spPr>
          <p:txBody>
            <a:bodyPr wrap="square" rtlCol="0">
              <a:spAutoFit/>
            </a:bodyPr>
            <a:lstStyle/>
            <a:p>
              <a:r>
                <a:rPr lang="en-US" sz="1200" b="1" dirty="0">
                  <a:solidFill>
                    <a:srgbClr val="00B050"/>
                  </a:solidFill>
                  <a:latin typeface="+mj-lt"/>
                </a:rPr>
                <a:t>19%</a:t>
              </a:r>
            </a:p>
          </p:txBody>
        </p:sp>
        <p:sp>
          <p:nvSpPr>
            <p:cNvPr id="7" name="TextBox 6">
              <a:extLst>
                <a:ext uri="{FF2B5EF4-FFF2-40B4-BE49-F238E27FC236}">
                  <a16:creationId xmlns:a16="http://schemas.microsoft.com/office/drawing/2014/main" id="{13B9047A-E43D-4818-A24B-FB28A30198B9}"/>
                </a:ext>
              </a:extLst>
            </p:cNvPr>
            <p:cNvSpPr txBox="1"/>
            <p:nvPr/>
          </p:nvSpPr>
          <p:spPr>
            <a:xfrm>
              <a:off x="11056796" y="3313277"/>
              <a:ext cx="678094" cy="182065"/>
            </a:xfrm>
            <a:prstGeom prst="rect">
              <a:avLst/>
            </a:prstGeom>
            <a:noFill/>
          </p:spPr>
          <p:txBody>
            <a:bodyPr wrap="square" rtlCol="0">
              <a:spAutoFit/>
            </a:bodyPr>
            <a:lstStyle/>
            <a:p>
              <a:r>
                <a:rPr lang="en-US" sz="1200" b="1" dirty="0">
                  <a:solidFill>
                    <a:srgbClr val="FF0000"/>
                  </a:solidFill>
                  <a:latin typeface="+mj-lt"/>
                </a:rPr>
                <a:t>- 7.2%</a:t>
              </a:r>
            </a:p>
          </p:txBody>
        </p:sp>
        <p:sp>
          <p:nvSpPr>
            <p:cNvPr id="8" name="TextBox 7">
              <a:extLst>
                <a:ext uri="{FF2B5EF4-FFF2-40B4-BE49-F238E27FC236}">
                  <a16:creationId xmlns:a16="http://schemas.microsoft.com/office/drawing/2014/main" id="{D023B1D4-E519-4962-A2C0-58D6FC3ECD7A}"/>
                </a:ext>
              </a:extLst>
            </p:cNvPr>
            <p:cNvSpPr txBox="1"/>
            <p:nvPr/>
          </p:nvSpPr>
          <p:spPr>
            <a:xfrm>
              <a:off x="11003519" y="2971933"/>
              <a:ext cx="770560" cy="348958"/>
            </a:xfrm>
            <a:prstGeom prst="rect">
              <a:avLst/>
            </a:prstGeom>
            <a:noFill/>
          </p:spPr>
          <p:txBody>
            <a:bodyPr wrap="square" rtlCol="0">
              <a:spAutoFit/>
            </a:bodyPr>
            <a:lstStyle/>
            <a:p>
              <a:r>
                <a:rPr lang="en-US" b="1" dirty="0">
                  <a:latin typeface="+mj-lt"/>
                </a:rPr>
                <a:t>CAGR </a:t>
              </a:r>
              <a:r>
                <a:rPr lang="en-US" sz="1050" b="1" dirty="0">
                  <a:latin typeface="+mj-lt"/>
                </a:rPr>
                <a:t>(12 qtrs)</a:t>
              </a:r>
              <a:endParaRPr lang="en-US" b="1" dirty="0">
                <a:latin typeface="+mj-lt"/>
              </a:endParaRPr>
            </a:p>
          </p:txBody>
        </p:sp>
      </p:grpSp>
    </p:spTree>
    <p:extLst>
      <p:ext uri="{BB962C8B-B14F-4D97-AF65-F5344CB8AC3E}">
        <p14:creationId xmlns:p14="http://schemas.microsoft.com/office/powerpoint/2010/main" val="253366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Units priced within Rs.50-Lakhs budget</a:t>
            </a:r>
            <a:r>
              <a:rPr lang="en-US" sz="2400" baseline="30000" dirty="0"/>
              <a:t>1</a:t>
            </a:r>
            <a:r>
              <a:rPr lang="en-US" sz="2400" dirty="0"/>
              <a:t> continue to contribute over 54% to sales</a:t>
            </a:r>
          </a:p>
        </p:txBody>
      </p:sp>
      <p:graphicFrame>
        <p:nvGraphicFramePr>
          <p:cNvPr id="4" name="Chart 3">
            <a:extLst>
              <a:ext uri="{FF2B5EF4-FFF2-40B4-BE49-F238E27FC236}">
                <a16:creationId xmlns:a16="http://schemas.microsoft.com/office/drawing/2014/main" id="{56346067-36B8-4029-8AE9-27ED75AF94C0}"/>
              </a:ext>
            </a:extLst>
          </p:cNvPr>
          <p:cNvGraphicFramePr/>
          <p:nvPr>
            <p:extLst>
              <p:ext uri="{D42A27DB-BD31-4B8C-83A1-F6EECF244321}">
                <p14:modId xmlns:p14="http://schemas.microsoft.com/office/powerpoint/2010/main" val="2002590312"/>
              </p:ext>
            </p:extLst>
          </p:nvPr>
        </p:nvGraphicFramePr>
        <p:xfrm>
          <a:off x="1143000" y="1104901"/>
          <a:ext cx="9905999" cy="48386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1D303A5-C8C5-4C31-9870-09941A52BA46}"/>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sp>
        <p:nvSpPr>
          <p:cNvPr id="6" name="Rectangle 5">
            <a:extLst>
              <a:ext uri="{FF2B5EF4-FFF2-40B4-BE49-F238E27FC236}">
                <a16:creationId xmlns:a16="http://schemas.microsoft.com/office/drawing/2014/main" id="{E648EF35-5B98-4AF4-BEB7-95D3E6B675A2}"/>
              </a:ext>
            </a:extLst>
          </p:cNvPr>
          <p:cNvSpPr/>
          <p:nvPr/>
        </p:nvSpPr>
        <p:spPr bwMode="auto">
          <a:xfrm>
            <a:off x="8953995" y="3135086"/>
            <a:ext cx="2015735" cy="1972079"/>
          </a:xfrm>
          <a:prstGeom prst="rect">
            <a:avLst/>
          </a:prstGeom>
          <a:noFill/>
          <a:ln w="9525"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7" name="TextBox 6">
            <a:extLst>
              <a:ext uri="{FF2B5EF4-FFF2-40B4-BE49-F238E27FC236}">
                <a16:creationId xmlns:a16="http://schemas.microsoft.com/office/drawing/2014/main" id="{9B16AEDF-B2B7-482E-9E40-503EBCB176D0}"/>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1. Budget is based on basic price and does not include additional costs as well as taxes, stamp duty and registration costs 2.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Tree>
    <p:extLst>
      <p:ext uri="{BB962C8B-B14F-4D97-AF65-F5344CB8AC3E}">
        <p14:creationId xmlns:p14="http://schemas.microsoft.com/office/powerpoint/2010/main" val="146413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Units with carpet area &lt;60 sq mts contribute 50% to sales</a:t>
            </a:r>
          </a:p>
        </p:txBody>
      </p:sp>
      <p:graphicFrame>
        <p:nvGraphicFramePr>
          <p:cNvPr id="5" name="Chart 4">
            <a:extLst>
              <a:ext uri="{FF2B5EF4-FFF2-40B4-BE49-F238E27FC236}">
                <a16:creationId xmlns:a16="http://schemas.microsoft.com/office/drawing/2014/main" id="{70182D50-6C20-4261-B06A-487AA9190D9C}"/>
              </a:ext>
            </a:extLst>
          </p:cNvPr>
          <p:cNvGraphicFramePr/>
          <p:nvPr>
            <p:extLst>
              <p:ext uri="{D42A27DB-BD31-4B8C-83A1-F6EECF244321}">
                <p14:modId xmlns:p14="http://schemas.microsoft.com/office/powerpoint/2010/main" val="1171682102"/>
              </p:ext>
            </p:extLst>
          </p:nvPr>
        </p:nvGraphicFramePr>
        <p:xfrm>
          <a:off x="1143000" y="1104900"/>
          <a:ext cx="9906000" cy="48263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68B2516-D56D-4B35-9E72-6ED1F40A42C3}"/>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sp>
        <p:nvSpPr>
          <p:cNvPr id="6" name="TextBox 5">
            <a:extLst>
              <a:ext uri="{FF2B5EF4-FFF2-40B4-BE49-F238E27FC236}">
                <a16:creationId xmlns:a16="http://schemas.microsoft.com/office/drawing/2014/main" id="{A349F218-5D4E-47A4-948B-C020FDD94F9B}"/>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Tree>
    <p:extLst>
      <p:ext uri="{BB962C8B-B14F-4D97-AF65-F5344CB8AC3E}">
        <p14:creationId xmlns:p14="http://schemas.microsoft.com/office/powerpoint/2010/main" val="127317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5" y="286748"/>
            <a:ext cx="10121538" cy="523149"/>
          </a:xfrm>
        </p:spPr>
        <p:txBody>
          <a:bodyPr>
            <a:noAutofit/>
          </a:bodyPr>
          <a:lstStyle/>
          <a:p>
            <a:r>
              <a:rPr lang="en-US" sz="2400" dirty="0"/>
              <a:t>Over 50% of units sold in Gurugram’s peripheral areas priced below Rs.25 Lakhs</a:t>
            </a:r>
          </a:p>
        </p:txBody>
      </p:sp>
      <p:graphicFrame>
        <p:nvGraphicFramePr>
          <p:cNvPr id="3" name="Chart 2">
            <a:extLst>
              <a:ext uri="{FF2B5EF4-FFF2-40B4-BE49-F238E27FC236}">
                <a16:creationId xmlns:a16="http://schemas.microsoft.com/office/drawing/2014/main" id="{CDDCC084-97F7-4F91-8601-AB70733ABBA2}"/>
              </a:ext>
            </a:extLst>
          </p:cNvPr>
          <p:cNvGraphicFramePr/>
          <p:nvPr>
            <p:extLst>
              <p:ext uri="{D42A27DB-BD31-4B8C-83A1-F6EECF244321}">
                <p14:modId xmlns:p14="http://schemas.microsoft.com/office/powerpoint/2010/main" val="500301215"/>
              </p:ext>
            </p:extLst>
          </p:nvPr>
        </p:nvGraphicFramePr>
        <p:xfrm>
          <a:off x="1143000" y="1104901"/>
          <a:ext cx="9905999" cy="48386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ADC90E0-A34B-42EA-A5B1-CC5219395F0B}"/>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sp>
        <p:nvSpPr>
          <p:cNvPr id="5" name="TextBox 4">
            <a:extLst>
              <a:ext uri="{FF2B5EF4-FFF2-40B4-BE49-F238E27FC236}">
                <a16:creationId xmlns:a16="http://schemas.microsoft.com/office/drawing/2014/main" id="{65043626-0F5E-4F9C-8AF5-CC6725AC1427}"/>
              </a:ext>
            </a:extLst>
          </p:cNvPr>
          <p:cNvSpPr txBox="1"/>
          <p:nvPr/>
        </p:nvSpPr>
        <p:spPr>
          <a:xfrm>
            <a:off x="1148805" y="5917971"/>
            <a:ext cx="7722973" cy="507831"/>
          </a:xfrm>
          <a:prstGeom prst="rect">
            <a:avLst/>
          </a:prstGeom>
          <a:noFill/>
        </p:spPr>
        <p:txBody>
          <a:bodyPr wrap="square" lIns="0" rtlCol="0" anchor="ctr">
            <a:spAutoFit/>
          </a:bodyPr>
          <a:lstStyle/>
          <a:p>
            <a:r>
              <a:rPr lang="en-US" sz="900" dirty="0">
                <a:latin typeface="+mj-lt"/>
              </a:rPr>
              <a:t>Notes: 1. Budget is based on basic price and does not include additional costs as well as taxes, stamp duty and registration costs * Noida includes Greater Noida and Yamuna Expressway. ** MMR – Mumbai Metropolitan Region (Mumbai includes Navi Mumbai and Thane) ^ Gurugram includes Bhiwadi, </a:t>
            </a:r>
            <a:r>
              <a:rPr lang="en-US" sz="900" dirty="0">
                <a:solidFill>
                  <a:srgbClr val="000000"/>
                </a:solidFill>
                <a:latin typeface="+mj-lt"/>
              </a:rPr>
              <a:t>Dharuhera</a:t>
            </a:r>
            <a:r>
              <a:rPr lang="en-US" sz="900" dirty="0">
                <a:latin typeface="+mj-lt"/>
              </a:rPr>
              <a:t> and Sohna.</a:t>
            </a:r>
          </a:p>
          <a:p>
            <a:pPr algn="l"/>
            <a:r>
              <a:rPr lang="en-US" sz="900" dirty="0">
                <a:latin typeface="+mj-lt"/>
              </a:rPr>
              <a:t>            Analysis includes apartments and villas across the regions.</a:t>
            </a:r>
          </a:p>
        </p:txBody>
      </p:sp>
      <p:sp>
        <p:nvSpPr>
          <p:cNvPr id="8" name="Rectangle 7">
            <a:extLst>
              <a:ext uri="{FF2B5EF4-FFF2-40B4-BE49-F238E27FC236}">
                <a16:creationId xmlns:a16="http://schemas.microsoft.com/office/drawing/2014/main" id="{3A74AB15-751C-435D-992C-6D4E08E898DA}"/>
              </a:ext>
            </a:extLst>
          </p:cNvPr>
          <p:cNvSpPr/>
          <p:nvPr/>
        </p:nvSpPr>
        <p:spPr bwMode="auto">
          <a:xfrm>
            <a:off x="5002468" y="3233530"/>
            <a:ext cx="702285" cy="2029204"/>
          </a:xfrm>
          <a:prstGeom prst="rect">
            <a:avLst/>
          </a:prstGeom>
          <a:noFill/>
          <a:ln w="9525"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71805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F434-C05E-46BA-893A-E16C8ECBB454}"/>
              </a:ext>
            </a:extLst>
          </p:cNvPr>
          <p:cNvSpPr>
            <a:spLocks noGrp="1"/>
          </p:cNvSpPr>
          <p:nvPr>
            <p:ph type="title"/>
          </p:nvPr>
        </p:nvSpPr>
        <p:spPr/>
        <p:txBody>
          <a:bodyPr>
            <a:normAutofit/>
          </a:bodyPr>
          <a:lstStyle/>
          <a:p>
            <a:r>
              <a:rPr lang="en-US" sz="2400" dirty="0"/>
              <a:t>Nearly 500,000 units expected to be delivered by Mar’20</a:t>
            </a:r>
          </a:p>
        </p:txBody>
      </p:sp>
      <p:graphicFrame>
        <p:nvGraphicFramePr>
          <p:cNvPr id="4" name="Chart 3">
            <a:extLst>
              <a:ext uri="{FF2B5EF4-FFF2-40B4-BE49-F238E27FC236}">
                <a16:creationId xmlns:a16="http://schemas.microsoft.com/office/drawing/2014/main" id="{AC6DA435-03B7-4426-A928-D3142C527EA3}"/>
              </a:ext>
            </a:extLst>
          </p:cNvPr>
          <p:cNvGraphicFramePr/>
          <p:nvPr>
            <p:extLst>
              <p:ext uri="{D42A27DB-BD31-4B8C-83A1-F6EECF244321}">
                <p14:modId xmlns:p14="http://schemas.microsoft.com/office/powerpoint/2010/main" val="4043225148"/>
              </p:ext>
            </p:extLst>
          </p:nvPr>
        </p:nvGraphicFramePr>
        <p:xfrm>
          <a:off x="1047205" y="1104900"/>
          <a:ext cx="10001795" cy="473201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4833B5AF-521D-44D1-BFE8-EF4096724CA5}"/>
              </a:ext>
            </a:extLst>
          </p:cNvPr>
          <p:cNvSpPr/>
          <p:nvPr/>
        </p:nvSpPr>
        <p:spPr>
          <a:xfrm>
            <a:off x="7913511" y="1617085"/>
            <a:ext cx="2987701" cy="398688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mj-lt"/>
                <a:ea typeface="Calibri" panose="020F0502020204030204" pitchFamily="34" charset="0"/>
                <a:cs typeface="Times New Roman" panose="02020603050405020304" pitchFamily="18" charset="0"/>
              </a:rPr>
              <a:t>Expected Delivery</a:t>
            </a:r>
            <a:endParaRPr lang="en-US"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86C8669-CC23-4D4B-98B8-04D4815CD839}"/>
              </a:ext>
            </a:extLst>
          </p:cNvPr>
          <p:cNvSpPr txBox="1"/>
          <p:nvPr/>
        </p:nvSpPr>
        <p:spPr>
          <a:xfrm>
            <a:off x="1066802" y="1361301"/>
            <a:ext cx="1027527" cy="3077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lumMod val="95000"/>
                    <a:lumOff val="5000"/>
                  </a:srgbClr>
                </a:solidFill>
                <a:effectLst/>
                <a:uLnTx/>
                <a:uFillTx/>
                <a:latin typeface="+mj-lt"/>
                <a:ea typeface="+mn-ea"/>
                <a:cs typeface="Arial" charset="0"/>
              </a:rPr>
              <a:t># of units</a:t>
            </a:r>
          </a:p>
        </p:txBody>
      </p:sp>
      <p:sp>
        <p:nvSpPr>
          <p:cNvPr id="8" name="TextBox 7">
            <a:extLst>
              <a:ext uri="{FF2B5EF4-FFF2-40B4-BE49-F238E27FC236}">
                <a16:creationId xmlns:a16="http://schemas.microsoft.com/office/drawing/2014/main" id="{E5C327CA-A86F-4547-9407-724405FE83B4}"/>
              </a:ext>
            </a:extLst>
          </p:cNvPr>
          <p:cNvSpPr txBox="1"/>
          <p:nvPr/>
        </p:nvSpPr>
        <p:spPr>
          <a:xfrm>
            <a:off x="1136105" y="5973114"/>
            <a:ext cx="9915755" cy="230832"/>
          </a:xfrm>
          <a:prstGeom prst="rect">
            <a:avLst/>
          </a:prstGeom>
          <a:noFill/>
        </p:spPr>
        <p:txBody>
          <a:bodyPr wrap="square" lIns="0" rtlCol="0">
            <a:spAutoFit/>
          </a:bodyPr>
          <a:lstStyle/>
          <a:p>
            <a:r>
              <a:rPr lang="en-US" sz="900" dirty="0">
                <a:solidFill>
                  <a:srgbClr val="000000"/>
                </a:solidFill>
                <a:latin typeface="+mj-lt"/>
              </a:rPr>
              <a:t>Note: Analysis includes apartments and villas across the regions.</a:t>
            </a:r>
          </a:p>
        </p:txBody>
      </p:sp>
    </p:spTree>
    <p:extLst>
      <p:ext uri="{BB962C8B-B14F-4D97-AF65-F5344CB8AC3E}">
        <p14:creationId xmlns:p14="http://schemas.microsoft.com/office/powerpoint/2010/main" val="24159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F33BC-DA3C-401C-B19D-F409D6EB25F5}"/>
              </a:ext>
            </a:extLst>
          </p:cNvPr>
          <p:cNvSpPr txBox="1"/>
          <p:nvPr/>
        </p:nvSpPr>
        <p:spPr>
          <a:xfrm>
            <a:off x="1142999" y="2028615"/>
            <a:ext cx="9906000" cy="1569660"/>
          </a:xfrm>
          <a:prstGeom prst="rect">
            <a:avLst/>
          </a:prstGeom>
          <a:solidFill>
            <a:schemeClr val="accent1"/>
          </a:solidFill>
          <a:ln>
            <a:solidFill>
              <a:schemeClr val="tx2">
                <a:lumMod val="75000"/>
              </a:schemeClr>
            </a:solidFill>
            <a:prstDash val="sysDash"/>
          </a:ln>
        </p:spPr>
        <p:txBody>
          <a:bodyPr wrap="square" rtlCol="0">
            <a:spAutoFit/>
          </a:bodyPr>
          <a:lstStyle/>
          <a:p>
            <a:pPr marL="0" marR="0" lvl="0" indent="0" algn="ctr" defTabSz="914400" rtl="0" eaLnBrk="1" fontAlgn="base" latinLnBrk="0" hangingPunct="1">
              <a:lnSpc>
                <a:spcPct val="100000"/>
              </a:lnSpc>
              <a:spcBef>
                <a:spcPts val="0"/>
              </a:spcBef>
              <a:spcAft>
                <a:spcPct val="0"/>
              </a:spcAft>
              <a:buClr>
                <a:srgbClr val="F68100"/>
              </a:buClr>
              <a:buSzTx/>
              <a:buFontTx/>
              <a:buNone/>
              <a:tabLst/>
              <a:defRPr/>
            </a:pPr>
            <a:r>
              <a:rPr lang="en-US" sz="9600" b="1" dirty="0">
                <a:solidFill>
                  <a:schemeClr val="bg1"/>
                </a:solidFill>
                <a:latin typeface="+mj-lt"/>
              </a:rPr>
              <a:t>3</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I</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nventory</a:t>
            </a:r>
            <a:r>
              <a:rPr kumimoji="0" lang="en-US" sz="4000" b="1" i="0" u="none" strike="noStrike" kern="1200" cap="none" spc="0" normalizeH="0" baseline="0" noProof="0" dirty="0">
                <a:ln>
                  <a:noFill/>
                </a:ln>
                <a:solidFill>
                  <a:schemeClr val="bg1"/>
                </a:solidFill>
                <a:effectLst/>
                <a:uLnTx/>
                <a:uFillTx/>
                <a:latin typeface="+mj-lt"/>
                <a:ea typeface="+mn-ea"/>
                <a:cs typeface="Arial" charset="0"/>
              </a:rPr>
              <a:t>: </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O</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verhang</a:t>
            </a:r>
            <a:r>
              <a:rPr kumimoji="0" lang="en-US" sz="6600" b="1" i="0" u="none" strike="noStrike" kern="1200" cap="none" spc="0" normalizeH="0" baseline="0" noProof="0" dirty="0">
                <a:ln>
                  <a:noFill/>
                </a:ln>
                <a:solidFill>
                  <a:schemeClr val="bg1"/>
                </a:solidFill>
                <a:effectLst/>
                <a:uLnTx/>
                <a:uFillTx/>
                <a:latin typeface="+mj-lt"/>
                <a:ea typeface="+mn-ea"/>
                <a:cs typeface="Arial" charset="0"/>
              </a:rPr>
              <a:t> R</a:t>
            </a:r>
            <a:r>
              <a:rPr lang="en-US" sz="4800" b="1" dirty="0">
                <a:solidFill>
                  <a:schemeClr val="bg1"/>
                </a:solidFill>
                <a:latin typeface="+mj-lt"/>
                <a:cs typeface="Arial" charset="0"/>
              </a:rPr>
              <a:t>educes</a:t>
            </a:r>
          </a:p>
        </p:txBody>
      </p:sp>
    </p:spTree>
    <p:extLst>
      <p:ext uri="{BB962C8B-B14F-4D97-AF65-F5344CB8AC3E}">
        <p14:creationId xmlns:p14="http://schemas.microsoft.com/office/powerpoint/2010/main" val="178578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Inventory overhang improves, reaches at less than 3 years of sales velocity</a:t>
            </a:r>
          </a:p>
        </p:txBody>
      </p:sp>
      <p:sp>
        <p:nvSpPr>
          <p:cNvPr id="3" name="TextBox 2">
            <a:extLst>
              <a:ext uri="{FF2B5EF4-FFF2-40B4-BE49-F238E27FC236}">
                <a16:creationId xmlns:a16="http://schemas.microsoft.com/office/drawing/2014/main" id="{5FB301DB-18AD-4523-86F7-77E7C7D3D477}"/>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graphicFrame>
        <p:nvGraphicFramePr>
          <p:cNvPr id="4" name="Chart 3">
            <a:extLst>
              <a:ext uri="{FF2B5EF4-FFF2-40B4-BE49-F238E27FC236}">
                <a16:creationId xmlns:a16="http://schemas.microsoft.com/office/drawing/2014/main" id="{206118E5-BC9F-4C93-8E85-67A1A8BDAEFC}"/>
              </a:ext>
            </a:extLst>
          </p:cNvPr>
          <p:cNvGraphicFramePr/>
          <p:nvPr>
            <p:extLst>
              <p:ext uri="{D42A27DB-BD31-4B8C-83A1-F6EECF244321}">
                <p14:modId xmlns:p14="http://schemas.microsoft.com/office/powerpoint/2010/main" val="793552253"/>
              </p:ext>
            </p:extLst>
          </p:nvPr>
        </p:nvGraphicFramePr>
        <p:xfrm>
          <a:off x="1143000" y="1104900"/>
          <a:ext cx="990886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AA7AC4A-2968-4C7F-846C-6735EB8069A5}"/>
              </a:ext>
            </a:extLst>
          </p:cNvPr>
          <p:cNvSpPr txBox="1"/>
          <p:nvPr/>
        </p:nvSpPr>
        <p:spPr>
          <a:xfrm>
            <a:off x="76332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months</a:t>
            </a:r>
          </a:p>
        </p:txBody>
      </p:sp>
    </p:spTree>
    <p:extLst>
      <p:ext uri="{BB962C8B-B14F-4D97-AF65-F5344CB8AC3E}">
        <p14:creationId xmlns:p14="http://schemas.microsoft.com/office/powerpoint/2010/main" val="361711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t>Executive Summary – Q1 FY’20</a:t>
            </a:r>
          </a:p>
        </p:txBody>
      </p:sp>
      <p:sp>
        <p:nvSpPr>
          <p:cNvPr id="7" name="TextBox 6"/>
          <p:cNvSpPr txBox="1"/>
          <p:nvPr/>
        </p:nvSpPr>
        <p:spPr>
          <a:xfrm>
            <a:off x="1143000" y="1092200"/>
            <a:ext cx="9906000" cy="458324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400" dirty="0"/>
              <a:t>New supply continued its downtrend, declining 47% over last year and 32% over the previous quarter. Except Gurugram, new launches reduced across cities during the June quarter</a:t>
            </a:r>
          </a:p>
          <a:p>
            <a:pPr marL="285750" indent="-285750" algn="just">
              <a:lnSpc>
                <a:spcPct val="150000"/>
              </a:lnSpc>
              <a:buFont typeface="Arial" panose="020B0604020202020204" pitchFamily="34" charset="0"/>
              <a:buChar char="•"/>
            </a:pPr>
            <a:r>
              <a:rPr lang="en-US" sz="1400" dirty="0"/>
              <a:t>Overall sales in 9 cities also decreased by 11% over last year. Except Gurugram, Hyderabad, Kolkata and Pune, all other cities recorded decline in sales as compared to Q1FY’19. Gurugram witnessed the highest increase of 32% YoY in sales</a:t>
            </a:r>
          </a:p>
          <a:p>
            <a:pPr marL="285750" indent="-285750" algn="just">
              <a:lnSpc>
                <a:spcPct val="150000"/>
              </a:lnSpc>
              <a:buFont typeface="Arial" panose="020B0604020202020204" pitchFamily="34" charset="0"/>
              <a:buChar char="•"/>
            </a:pPr>
            <a:r>
              <a:rPr lang="en-US" sz="1400" dirty="0"/>
              <a:t>Over 18% decline was recorded in the sales of under construction properties against the previous quarter</a:t>
            </a:r>
          </a:p>
          <a:p>
            <a:pPr marL="285750" indent="-285750" algn="just">
              <a:lnSpc>
                <a:spcPct val="150000"/>
              </a:lnSpc>
              <a:buFont typeface="Arial" panose="020B0604020202020204" pitchFamily="34" charset="0"/>
              <a:buChar char="•"/>
            </a:pPr>
            <a:r>
              <a:rPr lang="en-US" sz="1400" dirty="0"/>
              <a:t>Unsold inventory of top 9 cities further reduced by 12% year-on-year and overall inventory overhang reduced marginally to 30 months. Hyderabad has the lowest inventory overhang of 15 months whereas Noida has the highest of 41 months</a:t>
            </a:r>
          </a:p>
          <a:p>
            <a:pPr marL="285750" indent="-285750" algn="just">
              <a:lnSpc>
                <a:spcPct val="150000"/>
              </a:lnSpc>
              <a:buFont typeface="Arial" panose="020B0604020202020204" pitchFamily="34" charset="0"/>
              <a:buChar char="•"/>
            </a:pPr>
            <a:r>
              <a:rPr lang="en-US" sz="1400" dirty="0"/>
              <a:t>Ahmedabad and Chennai have the highest share of ready-to-move-in units in the overall unsold inventory stock</a:t>
            </a:r>
          </a:p>
          <a:p>
            <a:pPr marL="285750" indent="-285750" algn="just">
              <a:lnSpc>
                <a:spcPct val="150000"/>
              </a:lnSpc>
              <a:buFont typeface="Arial" panose="020B0604020202020204" pitchFamily="34" charset="0"/>
              <a:buChar char="•"/>
            </a:pPr>
            <a:r>
              <a:rPr lang="en-US" sz="1400" dirty="0"/>
              <a:t>Hyderabad continued its price rally during the quarter, with 17% appreciation over the previous year. Except NCR &amp; Chennai whereas prices saw some correction, all other cities witnessed marginal price appreciation in the past one year</a:t>
            </a:r>
          </a:p>
          <a:p>
            <a:pPr marL="285750" indent="-285750" algn="just">
              <a:lnSpc>
                <a:spcPct val="150000"/>
              </a:lnSpc>
              <a:buFont typeface="Arial" panose="020B0604020202020204" pitchFamily="34" charset="0"/>
              <a:buChar char="•"/>
            </a:pPr>
            <a:r>
              <a:rPr lang="en-US" sz="1400" dirty="0"/>
              <a:t>Affordable housing continued to dominate the supply and launches across cities. Ahmedabad, Pune and Kolkata have more than 70% of the unsold inventory in the &lt;Rs.50-Lakhs segment</a:t>
            </a:r>
          </a:p>
          <a:p>
            <a:pPr marL="285750" indent="-285750" algn="just">
              <a:lnSpc>
                <a:spcPct val="150000"/>
              </a:lnSpc>
              <a:buFont typeface="Arial" panose="020B0604020202020204" pitchFamily="34" charset="0"/>
              <a:buChar char="•"/>
            </a:pPr>
            <a:r>
              <a:rPr lang="en-US" sz="1400" dirty="0"/>
              <a:t>In June quarter, over 120,500 units have been offered for possession to customers and nearly 5 Lakhs more units are likely to be delivered till Mar’20</a:t>
            </a:r>
          </a:p>
        </p:txBody>
      </p:sp>
    </p:spTree>
    <p:extLst>
      <p:ext uri="{BB962C8B-B14F-4D97-AF65-F5344CB8AC3E}">
        <p14:creationId xmlns:p14="http://schemas.microsoft.com/office/powerpoint/2010/main" val="137619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Unsold inventory lowest in last 3 years</a:t>
            </a:r>
          </a:p>
        </p:txBody>
      </p:sp>
      <p:graphicFrame>
        <p:nvGraphicFramePr>
          <p:cNvPr id="3" name="Chart 2">
            <a:extLst>
              <a:ext uri="{FF2B5EF4-FFF2-40B4-BE49-F238E27FC236}">
                <a16:creationId xmlns:a16="http://schemas.microsoft.com/office/drawing/2014/main" id="{59FA874A-892D-4CDE-9917-8B2A223C3A4D}"/>
              </a:ext>
            </a:extLst>
          </p:cNvPr>
          <p:cNvGraphicFramePr/>
          <p:nvPr>
            <p:extLst>
              <p:ext uri="{D42A27DB-BD31-4B8C-83A1-F6EECF244321}">
                <p14:modId xmlns:p14="http://schemas.microsoft.com/office/powerpoint/2010/main" val="1798385599"/>
              </p:ext>
            </p:extLst>
          </p:nvPr>
        </p:nvGraphicFramePr>
        <p:xfrm>
          <a:off x="1143000" y="1104900"/>
          <a:ext cx="9906000" cy="48387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FAF7DF5B-19BB-451A-B611-E4836064DF22}"/>
              </a:ext>
            </a:extLst>
          </p:cNvPr>
          <p:cNvCxnSpPr>
            <a:cxnSpLocks/>
          </p:cNvCxnSpPr>
          <p:nvPr/>
        </p:nvCxnSpPr>
        <p:spPr bwMode="auto">
          <a:xfrm>
            <a:off x="10577841" y="2474306"/>
            <a:ext cx="670956" cy="0"/>
          </a:xfrm>
          <a:prstGeom prst="line">
            <a:avLst/>
          </a:prstGeom>
          <a:solidFill>
            <a:schemeClr val="accent1"/>
          </a:solidFill>
          <a:ln w="9525" cap="flat" cmpd="sng" algn="ctr">
            <a:solidFill>
              <a:srgbClr val="00B05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6" name="Down Arrow 28">
            <a:extLst>
              <a:ext uri="{FF2B5EF4-FFF2-40B4-BE49-F238E27FC236}">
                <a16:creationId xmlns:a16="http://schemas.microsoft.com/office/drawing/2014/main" id="{BC51A6F4-DE9F-408D-9477-E8AAC863A719}"/>
              </a:ext>
            </a:extLst>
          </p:cNvPr>
          <p:cNvSpPr/>
          <p:nvPr/>
        </p:nvSpPr>
        <p:spPr bwMode="auto">
          <a:xfrm>
            <a:off x="11065697" y="2106536"/>
            <a:ext cx="183100" cy="355534"/>
          </a:xfrm>
          <a:prstGeom prst="downArrow">
            <a:avLst/>
          </a:prstGeom>
          <a:solidFill>
            <a:srgbClr val="00B050"/>
          </a:solidFill>
          <a:ln>
            <a:noFill/>
            <a:headEnd type="none" w="lg" len="lg"/>
            <a:tailEnd type="none" w="lg" len="lg"/>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91440" tIns="91440" rIns="91440" bIns="91440" numCol="1" rtlCol="0" anchor="ctr" anchorCtr="0" compatLnSpc="1">
            <a:prstTxWarp prst="textNoShape">
              <a:avLst/>
            </a:prstTxWarp>
          </a:bodyPr>
          <a:lstStyle/>
          <a:p>
            <a:endParaRPr lang="en-US" dirty="0">
              <a:solidFill>
                <a:srgbClr val="000000"/>
              </a:solidFill>
            </a:endParaRPr>
          </a:p>
        </p:txBody>
      </p:sp>
      <p:cxnSp>
        <p:nvCxnSpPr>
          <p:cNvPr id="7" name="Straight Connector 6">
            <a:extLst>
              <a:ext uri="{FF2B5EF4-FFF2-40B4-BE49-F238E27FC236}">
                <a16:creationId xmlns:a16="http://schemas.microsoft.com/office/drawing/2014/main" id="{11863785-CD8C-4A13-87BD-0D496BD121A0}"/>
              </a:ext>
            </a:extLst>
          </p:cNvPr>
          <p:cNvCxnSpPr>
            <a:cxnSpLocks/>
          </p:cNvCxnSpPr>
          <p:nvPr/>
        </p:nvCxnSpPr>
        <p:spPr bwMode="auto">
          <a:xfrm>
            <a:off x="7809475" y="2061515"/>
            <a:ext cx="3471409" cy="8431"/>
          </a:xfrm>
          <a:prstGeom prst="line">
            <a:avLst/>
          </a:prstGeom>
          <a:solidFill>
            <a:schemeClr val="accent1"/>
          </a:solidFill>
          <a:ln w="9525" cap="flat" cmpd="sng" algn="ctr">
            <a:solidFill>
              <a:srgbClr val="00B05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8" name="TextBox 7">
            <a:extLst>
              <a:ext uri="{FF2B5EF4-FFF2-40B4-BE49-F238E27FC236}">
                <a16:creationId xmlns:a16="http://schemas.microsoft.com/office/drawing/2014/main" id="{4B5E9B2E-6E43-4DFF-8687-06CEDDF4B4D0}"/>
              </a:ext>
            </a:extLst>
          </p:cNvPr>
          <p:cNvSpPr txBox="1"/>
          <p:nvPr/>
        </p:nvSpPr>
        <p:spPr>
          <a:xfrm>
            <a:off x="11213150" y="2163411"/>
            <a:ext cx="571308" cy="276999"/>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Arial" charset="0"/>
              </a:rPr>
              <a:t>12%</a:t>
            </a:r>
          </a:p>
        </p:txBody>
      </p:sp>
      <p:sp>
        <p:nvSpPr>
          <p:cNvPr id="9" name="TextBox 8">
            <a:extLst>
              <a:ext uri="{FF2B5EF4-FFF2-40B4-BE49-F238E27FC236}">
                <a16:creationId xmlns:a16="http://schemas.microsoft.com/office/drawing/2014/main" id="{191D99D5-FBC3-4A23-97EB-FB8C9A18C670}"/>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
        <p:nvSpPr>
          <p:cNvPr id="10" name="TextBox 9">
            <a:extLst>
              <a:ext uri="{FF2B5EF4-FFF2-40B4-BE49-F238E27FC236}">
                <a16:creationId xmlns:a16="http://schemas.microsoft.com/office/drawing/2014/main" id="{C322254A-B13C-4C31-9727-6A16EC9C2B34}"/>
              </a:ext>
            </a:extLst>
          </p:cNvPr>
          <p:cNvSpPr txBox="1"/>
          <p:nvPr/>
        </p:nvSpPr>
        <p:spPr>
          <a:xfrm>
            <a:off x="1066802" y="1361301"/>
            <a:ext cx="1027527" cy="3077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lumMod val="95000"/>
                    <a:lumOff val="5000"/>
                  </a:srgbClr>
                </a:solidFill>
                <a:effectLst/>
                <a:uLnTx/>
                <a:uFillTx/>
                <a:latin typeface="+mj-lt"/>
                <a:ea typeface="+mn-ea"/>
                <a:cs typeface="Arial" charset="0"/>
              </a:rPr>
              <a:t># of units</a:t>
            </a:r>
          </a:p>
        </p:txBody>
      </p:sp>
    </p:spTree>
    <p:extLst>
      <p:ext uri="{BB962C8B-B14F-4D97-AF65-F5344CB8AC3E}">
        <p14:creationId xmlns:p14="http://schemas.microsoft.com/office/powerpoint/2010/main" val="104930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5" y="286748"/>
            <a:ext cx="10121538" cy="523149"/>
          </a:xfrm>
        </p:spPr>
        <p:txBody>
          <a:bodyPr>
            <a:noAutofit/>
          </a:bodyPr>
          <a:lstStyle/>
          <a:p>
            <a:r>
              <a:rPr lang="en-US" sz="2400" dirty="0"/>
              <a:t>NCR holds the highest share of unsold inventory aged above 3 years</a:t>
            </a:r>
          </a:p>
        </p:txBody>
      </p:sp>
      <p:graphicFrame>
        <p:nvGraphicFramePr>
          <p:cNvPr id="3" name="Chart 2">
            <a:extLst>
              <a:ext uri="{FF2B5EF4-FFF2-40B4-BE49-F238E27FC236}">
                <a16:creationId xmlns:a16="http://schemas.microsoft.com/office/drawing/2014/main" id="{7F3D4274-F317-4ED1-91B4-3D364B682771}"/>
              </a:ext>
            </a:extLst>
          </p:cNvPr>
          <p:cNvGraphicFramePr/>
          <p:nvPr>
            <p:extLst>
              <p:ext uri="{D42A27DB-BD31-4B8C-83A1-F6EECF244321}">
                <p14:modId xmlns:p14="http://schemas.microsoft.com/office/powerpoint/2010/main" val="1052175488"/>
              </p:ext>
            </p:extLst>
          </p:nvPr>
        </p:nvGraphicFramePr>
        <p:xfrm>
          <a:off x="1143000" y="1104901"/>
          <a:ext cx="9905999"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10B679D-BCE2-42FE-8BCA-EA8E289537F6}"/>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sp>
        <p:nvSpPr>
          <p:cNvPr id="5" name="Rectangle 4">
            <a:extLst>
              <a:ext uri="{FF2B5EF4-FFF2-40B4-BE49-F238E27FC236}">
                <a16:creationId xmlns:a16="http://schemas.microsoft.com/office/drawing/2014/main" id="{B99E1BCB-FBB0-4A42-A02D-DE1C42B69159}"/>
              </a:ext>
            </a:extLst>
          </p:cNvPr>
          <p:cNvSpPr/>
          <p:nvPr/>
        </p:nvSpPr>
        <p:spPr bwMode="auto">
          <a:xfrm>
            <a:off x="9159313" y="1671570"/>
            <a:ext cx="674914" cy="2707095"/>
          </a:xfrm>
          <a:prstGeom prst="rect">
            <a:avLst/>
          </a:prstGeom>
          <a:noFill/>
          <a:ln w="19050"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Rectangle 5">
            <a:extLst>
              <a:ext uri="{FF2B5EF4-FFF2-40B4-BE49-F238E27FC236}">
                <a16:creationId xmlns:a16="http://schemas.microsoft.com/office/drawing/2014/main" id="{51813E9C-4FD4-4707-B96C-2E065AA674B7}"/>
              </a:ext>
            </a:extLst>
          </p:cNvPr>
          <p:cNvSpPr/>
          <p:nvPr/>
        </p:nvSpPr>
        <p:spPr bwMode="auto">
          <a:xfrm>
            <a:off x="5008579" y="1627583"/>
            <a:ext cx="674914" cy="2149287"/>
          </a:xfrm>
          <a:prstGeom prst="rect">
            <a:avLst/>
          </a:prstGeom>
          <a:noFill/>
          <a:ln w="19050"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8" name="TextBox 7">
            <a:extLst>
              <a:ext uri="{FF2B5EF4-FFF2-40B4-BE49-F238E27FC236}">
                <a16:creationId xmlns:a16="http://schemas.microsoft.com/office/drawing/2014/main" id="{D8FAFE97-2CF5-4BF5-AC20-A99582B2DC4D}"/>
              </a:ext>
            </a:extLst>
          </p:cNvPr>
          <p:cNvSpPr txBox="1"/>
          <p:nvPr/>
        </p:nvSpPr>
        <p:spPr>
          <a:xfrm>
            <a:off x="1148805" y="5848721"/>
            <a:ext cx="7722973" cy="646331"/>
          </a:xfrm>
          <a:prstGeom prst="rect">
            <a:avLst/>
          </a:prstGeom>
          <a:noFill/>
        </p:spPr>
        <p:txBody>
          <a:bodyPr wrap="square" lIns="0" rtlCol="0" anchor="ctr">
            <a:spAutoFit/>
          </a:bodyPr>
          <a:lstStyle/>
          <a:p>
            <a:pPr algn="l"/>
            <a:r>
              <a:rPr lang="en-US" sz="900" dirty="0">
                <a:latin typeface="+mj-lt"/>
              </a:rPr>
              <a:t>Notes: * Noida includes Greater Noida and Yamuna Expressway.</a:t>
            </a:r>
          </a:p>
          <a:p>
            <a:pPr algn="l"/>
            <a:r>
              <a:rPr lang="en-US" sz="900" dirty="0">
                <a:latin typeface="+mj-lt"/>
              </a:rPr>
              <a:t>            ** MMR – Mumbai Metropolitan Region (Mumbai includes Navi Mumbai and Thane.)</a:t>
            </a:r>
          </a:p>
          <a:p>
            <a:pPr algn="l"/>
            <a:r>
              <a:rPr lang="en-US" sz="900" dirty="0">
                <a:latin typeface="+mj-lt"/>
              </a:rPr>
              <a:t>            ^ Gurugram includes Bhiwadi, </a:t>
            </a:r>
            <a:r>
              <a:rPr lang="en-US" sz="900" dirty="0">
                <a:solidFill>
                  <a:srgbClr val="000000"/>
                </a:solidFill>
                <a:latin typeface="+mj-lt"/>
              </a:rPr>
              <a:t>Dharuhera</a:t>
            </a:r>
            <a:r>
              <a:rPr lang="en-US" sz="900" dirty="0">
                <a:latin typeface="+mj-lt"/>
              </a:rPr>
              <a:t> and Sohna.</a:t>
            </a:r>
          </a:p>
          <a:p>
            <a:pPr algn="l"/>
            <a:r>
              <a:rPr lang="en-US" sz="900" dirty="0">
                <a:latin typeface="+mj-lt"/>
              </a:rPr>
              <a:t>            Analysis includes apartments and villas across the regions.</a:t>
            </a:r>
          </a:p>
        </p:txBody>
      </p:sp>
    </p:spTree>
    <p:extLst>
      <p:ext uri="{BB962C8B-B14F-4D97-AF65-F5344CB8AC3E}">
        <p14:creationId xmlns:p14="http://schemas.microsoft.com/office/powerpoint/2010/main" val="145585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Hyderabad has the best inventory profile (lowest age as well as lowest overhang)</a:t>
            </a:r>
          </a:p>
        </p:txBody>
      </p:sp>
      <p:sp>
        <p:nvSpPr>
          <p:cNvPr id="3" name="TextBox 2">
            <a:extLst>
              <a:ext uri="{FF2B5EF4-FFF2-40B4-BE49-F238E27FC236}">
                <a16:creationId xmlns:a16="http://schemas.microsoft.com/office/drawing/2014/main" id="{C51E682B-6AF2-4BC1-961C-BD97232C2889}"/>
              </a:ext>
            </a:extLst>
          </p:cNvPr>
          <p:cNvSpPr txBox="1"/>
          <p:nvPr/>
        </p:nvSpPr>
        <p:spPr>
          <a:xfrm>
            <a:off x="1136105" y="5876129"/>
            <a:ext cx="9915755" cy="646331"/>
          </a:xfrm>
          <a:prstGeom prst="rect">
            <a:avLst/>
          </a:prstGeom>
          <a:noFill/>
        </p:spPr>
        <p:txBody>
          <a:bodyPr wrap="square" lIns="0" rtlCol="0">
            <a:spAutoFit/>
          </a:bodyPr>
          <a:lstStyle/>
          <a:p>
            <a:r>
              <a:rPr lang="en-US" sz="900" dirty="0">
                <a:solidFill>
                  <a:srgbClr val="000000"/>
                </a:solidFill>
                <a:latin typeface="+mj-lt"/>
              </a:rPr>
              <a:t>Notes: *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a:p>
            <a:r>
              <a:rPr lang="en-US" sz="900" dirty="0">
                <a:solidFill>
                  <a:srgbClr val="000000"/>
                </a:solidFill>
                <a:latin typeface="+mj-lt"/>
              </a:rPr>
              <a:t>            Size of the bubble indicates total inventory in units.</a:t>
            </a:r>
          </a:p>
        </p:txBody>
      </p:sp>
      <p:sp>
        <p:nvSpPr>
          <p:cNvPr id="5" name="TextBox 4">
            <a:extLst>
              <a:ext uri="{FF2B5EF4-FFF2-40B4-BE49-F238E27FC236}">
                <a16:creationId xmlns:a16="http://schemas.microsoft.com/office/drawing/2014/main" id="{277B21A4-80D2-46D7-85A2-E1018C2D9F4C}"/>
              </a:ext>
            </a:extLst>
          </p:cNvPr>
          <p:cNvSpPr txBox="1"/>
          <p:nvPr/>
        </p:nvSpPr>
        <p:spPr>
          <a:xfrm>
            <a:off x="744783" y="1146372"/>
            <a:ext cx="2145718"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Age of unsold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inventory (months)</a:t>
            </a:r>
          </a:p>
        </p:txBody>
      </p:sp>
      <p:sp>
        <p:nvSpPr>
          <p:cNvPr id="7" name="TextBox 6">
            <a:extLst>
              <a:ext uri="{FF2B5EF4-FFF2-40B4-BE49-F238E27FC236}">
                <a16:creationId xmlns:a16="http://schemas.microsoft.com/office/drawing/2014/main" id="{6E21378A-689A-4D84-A0C2-C765E9E3F526}"/>
              </a:ext>
            </a:extLst>
          </p:cNvPr>
          <p:cNvSpPr txBox="1"/>
          <p:nvPr/>
        </p:nvSpPr>
        <p:spPr>
          <a:xfrm>
            <a:off x="5276399" y="5409803"/>
            <a:ext cx="163516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Inventory overhang (months)</a:t>
            </a:r>
          </a:p>
        </p:txBody>
      </p:sp>
      <p:graphicFrame>
        <p:nvGraphicFramePr>
          <p:cNvPr id="8" name="Chart 7">
            <a:extLst>
              <a:ext uri="{FF2B5EF4-FFF2-40B4-BE49-F238E27FC236}">
                <a16:creationId xmlns:a16="http://schemas.microsoft.com/office/drawing/2014/main" id="{C7D61130-CB76-45F2-9E68-DD6235BD3EF2}"/>
              </a:ext>
            </a:extLst>
          </p:cNvPr>
          <p:cNvGraphicFramePr/>
          <p:nvPr>
            <p:extLst>
              <p:ext uri="{D42A27DB-BD31-4B8C-83A1-F6EECF244321}">
                <p14:modId xmlns:p14="http://schemas.microsoft.com/office/powerpoint/2010/main" val="3594407962"/>
              </p:ext>
            </p:extLst>
          </p:nvPr>
        </p:nvGraphicFramePr>
        <p:xfrm>
          <a:off x="1138122" y="1144134"/>
          <a:ext cx="9915755" cy="4819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574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Half of unsold units is sized below &lt;60 sq mts carpet area</a:t>
            </a:r>
          </a:p>
        </p:txBody>
      </p:sp>
      <p:graphicFrame>
        <p:nvGraphicFramePr>
          <p:cNvPr id="5" name="Chart 4">
            <a:extLst>
              <a:ext uri="{FF2B5EF4-FFF2-40B4-BE49-F238E27FC236}">
                <a16:creationId xmlns:a16="http://schemas.microsoft.com/office/drawing/2014/main" id="{70182D50-6C20-4261-B06A-487AA9190D9C}"/>
              </a:ext>
            </a:extLst>
          </p:cNvPr>
          <p:cNvGraphicFramePr/>
          <p:nvPr>
            <p:extLst>
              <p:ext uri="{D42A27DB-BD31-4B8C-83A1-F6EECF244321}">
                <p14:modId xmlns:p14="http://schemas.microsoft.com/office/powerpoint/2010/main" val="3303591858"/>
              </p:ext>
            </p:extLst>
          </p:nvPr>
        </p:nvGraphicFramePr>
        <p:xfrm>
          <a:off x="1143000" y="1104900"/>
          <a:ext cx="9906000" cy="48263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68B2516-D56D-4B35-9E72-6ED1F40A42C3}"/>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sp>
        <p:nvSpPr>
          <p:cNvPr id="6" name="TextBox 5">
            <a:extLst>
              <a:ext uri="{FF2B5EF4-FFF2-40B4-BE49-F238E27FC236}">
                <a16:creationId xmlns:a16="http://schemas.microsoft.com/office/drawing/2014/main" id="{A349F218-5D4E-47A4-948B-C020FDD94F9B}"/>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Tree>
    <p:extLst>
      <p:ext uri="{BB962C8B-B14F-4D97-AF65-F5344CB8AC3E}">
        <p14:creationId xmlns:p14="http://schemas.microsoft.com/office/powerpoint/2010/main" val="275330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Ahmedabad, Pune and Kolkata have more than 70% of the unsold inventory in the &lt;Rs.50-Lakhs segment</a:t>
            </a:r>
          </a:p>
        </p:txBody>
      </p:sp>
      <p:sp>
        <p:nvSpPr>
          <p:cNvPr id="3" name="TextBox 2">
            <a:extLst>
              <a:ext uri="{FF2B5EF4-FFF2-40B4-BE49-F238E27FC236}">
                <a16:creationId xmlns:a16="http://schemas.microsoft.com/office/drawing/2014/main" id="{4F1EDE5B-D5DD-494E-9571-735A7DE85D04}"/>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graphicFrame>
        <p:nvGraphicFramePr>
          <p:cNvPr id="4" name="Chart 3">
            <a:extLst>
              <a:ext uri="{FF2B5EF4-FFF2-40B4-BE49-F238E27FC236}">
                <a16:creationId xmlns:a16="http://schemas.microsoft.com/office/drawing/2014/main" id="{FAF551B9-8964-48DE-9ECA-EDAAAECB49A6}"/>
              </a:ext>
            </a:extLst>
          </p:cNvPr>
          <p:cNvGraphicFramePr/>
          <p:nvPr>
            <p:extLst>
              <p:ext uri="{D42A27DB-BD31-4B8C-83A1-F6EECF244321}">
                <p14:modId xmlns:p14="http://schemas.microsoft.com/office/powerpoint/2010/main" val="1944694971"/>
              </p:ext>
            </p:extLst>
          </p:nvPr>
        </p:nvGraphicFramePr>
        <p:xfrm>
          <a:off x="1143000" y="1104901"/>
          <a:ext cx="9906000" cy="483869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C5D4F5C-C820-4BDC-91E6-14AC7E3850EA}"/>
              </a:ext>
            </a:extLst>
          </p:cNvPr>
          <p:cNvSpPr/>
          <p:nvPr/>
        </p:nvSpPr>
        <p:spPr bwMode="auto">
          <a:xfrm>
            <a:off x="1877333" y="2504208"/>
            <a:ext cx="737930" cy="2768665"/>
          </a:xfrm>
          <a:prstGeom prst="rect">
            <a:avLst/>
          </a:prstGeom>
          <a:noFill/>
          <a:ln w="19050"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7" name="Rectangle 6">
            <a:extLst>
              <a:ext uri="{FF2B5EF4-FFF2-40B4-BE49-F238E27FC236}">
                <a16:creationId xmlns:a16="http://schemas.microsoft.com/office/drawing/2014/main" id="{17E852FA-5C7D-42F9-A1F5-5D98DEB0E2AA}"/>
              </a:ext>
            </a:extLst>
          </p:cNvPr>
          <p:cNvSpPr/>
          <p:nvPr/>
        </p:nvSpPr>
        <p:spPr bwMode="auto">
          <a:xfrm>
            <a:off x="7064046" y="2637183"/>
            <a:ext cx="737930" cy="2626489"/>
          </a:xfrm>
          <a:prstGeom prst="rect">
            <a:avLst/>
          </a:prstGeom>
          <a:noFill/>
          <a:ln w="19050"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8" name="Rectangle 7">
            <a:extLst>
              <a:ext uri="{FF2B5EF4-FFF2-40B4-BE49-F238E27FC236}">
                <a16:creationId xmlns:a16="http://schemas.microsoft.com/office/drawing/2014/main" id="{3BCA3245-BE28-4E97-B9D8-DDE23EAC5123}"/>
              </a:ext>
            </a:extLst>
          </p:cNvPr>
          <p:cNvSpPr/>
          <p:nvPr/>
        </p:nvSpPr>
        <p:spPr bwMode="auto">
          <a:xfrm>
            <a:off x="10156388" y="2482948"/>
            <a:ext cx="737930" cy="2768665"/>
          </a:xfrm>
          <a:prstGeom prst="rect">
            <a:avLst/>
          </a:prstGeom>
          <a:noFill/>
          <a:ln w="19050"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9" name="TextBox 8">
            <a:extLst>
              <a:ext uri="{FF2B5EF4-FFF2-40B4-BE49-F238E27FC236}">
                <a16:creationId xmlns:a16="http://schemas.microsoft.com/office/drawing/2014/main" id="{65043626-0F5E-4F9C-8AF5-CC6725AC1427}"/>
              </a:ext>
            </a:extLst>
          </p:cNvPr>
          <p:cNvSpPr txBox="1"/>
          <p:nvPr/>
        </p:nvSpPr>
        <p:spPr>
          <a:xfrm>
            <a:off x="1148805" y="5917971"/>
            <a:ext cx="7722973" cy="507831"/>
          </a:xfrm>
          <a:prstGeom prst="rect">
            <a:avLst/>
          </a:prstGeom>
          <a:noFill/>
        </p:spPr>
        <p:txBody>
          <a:bodyPr wrap="square" lIns="0" rtlCol="0" anchor="ctr">
            <a:spAutoFit/>
          </a:bodyPr>
          <a:lstStyle/>
          <a:p>
            <a:r>
              <a:rPr lang="en-US" sz="900" dirty="0">
                <a:latin typeface="+mj-lt"/>
              </a:rPr>
              <a:t>Notes: 1. Budget is based on basic price and does not include additional costs as well as taxes, stamp duty and registration costs * Noida includes Greater Noida and Yamuna Expressway. ** MMR – Mumbai Metropolitan Region (Mumbai includes Navi Mumbai and Thane) ^ Gurugram includes Bhiwadi, </a:t>
            </a:r>
            <a:r>
              <a:rPr lang="en-US" sz="900" dirty="0">
                <a:solidFill>
                  <a:srgbClr val="000000"/>
                </a:solidFill>
                <a:latin typeface="+mj-lt"/>
              </a:rPr>
              <a:t>Dharuhera</a:t>
            </a:r>
            <a:r>
              <a:rPr lang="en-US" sz="900" dirty="0">
                <a:latin typeface="+mj-lt"/>
              </a:rPr>
              <a:t> and Sohna.</a:t>
            </a:r>
          </a:p>
          <a:p>
            <a:pPr algn="l"/>
            <a:r>
              <a:rPr lang="en-US" sz="900" dirty="0">
                <a:latin typeface="+mj-lt"/>
              </a:rPr>
              <a:t>            Analysis includes apartments and villas across the regions.</a:t>
            </a:r>
          </a:p>
        </p:txBody>
      </p:sp>
    </p:spTree>
    <p:extLst>
      <p:ext uri="{BB962C8B-B14F-4D97-AF65-F5344CB8AC3E}">
        <p14:creationId xmlns:p14="http://schemas.microsoft.com/office/powerpoint/2010/main" val="344935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Ahmedabad and Chennai have the highest share of completed units in unsold inventory</a:t>
            </a:r>
          </a:p>
        </p:txBody>
      </p:sp>
      <p:sp>
        <p:nvSpPr>
          <p:cNvPr id="3" name="TextBox 2">
            <a:extLst>
              <a:ext uri="{FF2B5EF4-FFF2-40B4-BE49-F238E27FC236}">
                <a16:creationId xmlns:a16="http://schemas.microsoft.com/office/drawing/2014/main" id="{29CB8342-62D9-428A-9E7F-9CA4F0918B4E}"/>
              </a:ext>
            </a:extLst>
          </p:cNvPr>
          <p:cNvSpPr txBox="1"/>
          <p:nvPr/>
        </p:nvSpPr>
        <p:spPr>
          <a:xfrm>
            <a:off x="1148805" y="5848721"/>
            <a:ext cx="7722973" cy="646331"/>
          </a:xfrm>
          <a:prstGeom prst="rect">
            <a:avLst/>
          </a:prstGeom>
          <a:noFill/>
        </p:spPr>
        <p:txBody>
          <a:bodyPr wrap="square" lIns="0" rtlCol="0" anchor="ctr">
            <a:spAutoFit/>
          </a:bodyPr>
          <a:lstStyle/>
          <a:p>
            <a:pPr algn="l"/>
            <a:r>
              <a:rPr lang="en-US" sz="900" dirty="0">
                <a:latin typeface="+mj-lt"/>
              </a:rPr>
              <a:t>Notes: * Noida includes Greater Noida and Yamuna Expressway.</a:t>
            </a:r>
          </a:p>
          <a:p>
            <a:pPr algn="l"/>
            <a:r>
              <a:rPr lang="en-US" sz="900" dirty="0">
                <a:latin typeface="+mj-lt"/>
              </a:rPr>
              <a:t>            ** MMR – Mumbai Metropolitan Region (Mumbai includes Navi Mumbai and Thane)</a:t>
            </a:r>
          </a:p>
          <a:p>
            <a:pPr algn="l"/>
            <a:r>
              <a:rPr lang="en-US" sz="900" dirty="0">
                <a:latin typeface="+mj-lt"/>
              </a:rPr>
              <a:t>            ^ Gurugram includes Bhiwadi, </a:t>
            </a:r>
            <a:r>
              <a:rPr lang="en-US" sz="900" dirty="0">
                <a:solidFill>
                  <a:srgbClr val="000000"/>
                </a:solidFill>
                <a:latin typeface="+mj-lt"/>
              </a:rPr>
              <a:t>Dharuhera</a:t>
            </a:r>
            <a:r>
              <a:rPr lang="en-US" sz="900" dirty="0">
                <a:latin typeface="+mj-lt"/>
              </a:rPr>
              <a:t> and Sohna.</a:t>
            </a:r>
          </a:p>
          <a:p>
            <a:pPr algn="l"/>
            <a:r>
              <a:rPr lang="en-US" sz="900" dirty="0">
                <a:latin typeface="+mj-lt"/>
              </a:rPr>
              <a:t>            Analysis includes apartments and villas across the regions.</a:t>
            </a:r>
          </a:p>
        </p:txBody>
      </p:sp>
      <p:sp>
        <p:nvSpPr>
          <p:cNvPr id="4" name="TextBox 3">
            <a:extLst>
              <a:ext uri="{FF2B5EF4-FFF2-40B4-BE49-F238E27FC236}">
                <a16:creationId xmlns:a16="http://schemas.microsoft.com/office/drawing/2014/main" id="{52B8574D-1592-4573-94EA-C15E638473FB}"/>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graphicFrame>
        <p:nvGraphicFramePr>
          <p:cNvPr id="5" name="Chart 4">
            <a:extLst>
              <a:ext uri="{FF2B5EF4-FFF2-40B4-BE49-F238E27FC236}">
                <a16:creationId xmlns:a16="http://schemas.microsoft.com/office/drawing/2014/main" id="{F573DCFA-31E1-4F28-ACF8-D21FE0282689}"/>
              </a:ext>
            </a:extLst>
          </p:cNvPr>
          <p:cNvGraphicFramePr/>
          <p:nvPr>
            <p:extLst>
              <p:ext uri="{D42A27DB-BD31-4B8C-83A1-F6EECF244321}">
                <p14:modId xmlns:p14="http://schemas.microsoft.com/office/powerpoint/2010/main" val="3336031332"/>
              </p:ext>
            </p:extLst>
          </p:nvPr>
        </p:nvGraphicFramePr>
        <p:xfrm>
          <a:off x="1148805" y="1104900"/>
          <a:ext cx="9900195" cy="483870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D654E436-9177-4153-9564-026FFDD43D52}"/>
              </a:ext>
            </a:extLst>
          </p:cNvPr>
          <p:cNvSpPr/>
          <p:nvPr/>
        </p:nvSpPr>
        <p:spPr bwMode="auto">
          <a:xfrm>
            <a:off x="3955595" y="4140925"/>
            <a:ext cx="701855" cy="1105847"/>
          </a:xfrm>
          <a:prstGeom prst="rect">
            <a:avLst/>
          </a:prstGeom>
          <a:noFill/>
          <a:ln w="19050"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9" name="Rectangle 8">
            <a:extLst>
              <a:ext uri="{FF2B5EF4-FFF2-40B4-BE49-F238E27FC236}">
                <a16:creationId xmlns:a16="http://schemas.microsoft.com/office/drawing/2014/main" id="{088F4333-EB4C-4EE0-A0B1-C83509798827}"/>
              </a:ext>
            </a:extLst>
          </p:cNvPr>
          <p:cNvSpPr/>
          <p:nvPr/>
        </p:nvSpPr>
        <p:spPr bwMode="auto">
          <a:xfrm>
            <a:off x="1891271" y="3931920"/>
            <a:ext cx="701855" cy="1312778"/>
          </a:xfrm>
          <a:prstGeom prst="rect">
            <a:avLst/>
          </a:prstGeom>
          <a:noFill/>
          <a:ln w="19050" cap="flat" cmpd="sng" algn="ctr">
            <a:solidFill>
              <a:srgbClr val="FF0000"/>
            </a:solidFill>
            <a:prstDash val="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65290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7A3C9E-2C5D-48AE-91C9-5A44E0B57A75}"/>
              </a:ext>
            </a:extLst>
          </p:cNvPr>
          <p:cNvSpPr txBox="1"/>
          <p:nvPr/>
        </p:nvSpPr>
        <p:spPr>
          <a:xfrm>
            <a:off x="1143001" y="1906524"/>
            <a:ext cx="9905999" cy="3044952"/>
          </a:xfrm>
          <a:prstGeom prst="rect">
            <a:avLst/>
          </a:prstGeom>
          <a:solidFill>
            <a:schemeClr val="accent1"/>
          </a:solidFill>
          <a:ln>
            <a:solidFill>
              <a:schemeClr val="tx2">
                <a:lumMod val="75000"/>
              </a:schemeClr>
            </a:solidFill>
            <a:prstDash val="sysDash"/>
          </a:ln>
        </p:spPr>
        <p:txBody>
          <a:bodyPr wrap="square" rtlCol="0" anchor="ctr">
            <a:spAutoFit/>
          </a:bodyPr>
          <a:lstStyle/>
          <a:p>
            <a:pPr marL="0" marR="0" lvl="0" indent="0" algn="ctr" defTabSz="914400" rtl="0" eaLnBrk="1" fontAlgn="base" latinLnBrk="0" hangingPunct="1">
              <a:lnSpc>
                <a:spcPct val="100000"/>
              </a:lnSpc>
              <a:spcBef>
                <a:spcPts val="0"/>
              </a:spcBef>
              <a:spcAft>
                <a:spcPct val="0"/>
              </a:spcAft>
              <a:buClr>
                <a:srgbClr val="F68100"/>
              </a:buClr>
              <a:buSzTx/>
              <a:buFontTx/>
              <a:buNone/>
              <a:tabLst/>
              <a:defRPr/>
            </a:pPr>
            <a:r>
              <a:rPr lang="en-US" sz="9600" b="1" dirty="0">
                <a:solidFill>
                  <a:schemeClr val="bg1"/>
                </a:solidFill>
                <a:latin typeface="+mj-lt"/>
              </a:rPr>
              <a:t>4</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P</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ricing:</a:t>
            </a:r>
            <a:r>
              <a:rPr kumimoji="0" lang="en-US" sz="4000" b="1" i="0" u="none" strike="noStrike" kern="1200" cap="none" spc="0" normalizeH="0" baseline="0" noProof="0" dirty="0">
                <a:ln>
                  <a:noFill/>
                </a:ln>
                <a:solidFill>
                  <a:schemeClr val="bg1"/>
                </a:solidFill>
                <a:effectLst/>
                <a:uLnTx/>
                <a:uFillTx/>
                <a:latin typeface="+mj-lt"/>
                <a:ea typeface="+mn-ea"/>
                <a:cs typeface="Arial" charset="0"/>
              </a:rPr>
              <a:t> </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P</a:t>
            </a:r>
            <a:r>
              <a:rPr lang="en-US" sz="4800" b="1" dirty="0">
                <a:solidFill>
                  <a:schemeClr val="bg1"/>
                </a:solidFill>
                <a:latin typeface="+mj-lt"/>
              </a:rPr>
              <a:t>ositive</a:t>
            </a:r>
            <a:r>
              <a:rPr lang="en-US" sz="4000" b="1" dirty="0">
                <a:solidFill>
                  <a:schemeClr val="bg1"/>
                </a:solidFill>
                <a:latin typeface="+mj-lt"/>
              </a:rPr>
              <a:t> </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C</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hanges</a:t>
            </a:r>
          </a:p>
        </p:txBody>
      </p:sp>
    </p:spTree>
    <p:extLst>
      <p:ext uri="{BB962C8B-B14F-4D97-AF65-F5344CB8AC3E}">
        <p14:creationId xmlns:p14="http://schemas.microsoft.com/office/powerpoint/2010/main" val="140923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Hyderabad continues its price rally whereas NCR sees minor correction</a:t>
            </a:r>
          </a:p>
        </p:txBody>
      </p:sp>
      <p:sp>
        <p:nvSpPr>
          <p:cNvPr id="3" name="TextBox 2">
            <a:extLst>
              <a:ext uri="{FF2B5EF4-FFF2-40B4-BE49-F238E27FC236}">
                <a16:creationId xmlns:a16="http://schemas.microsoft.com/office/drawing/2014/main" id="{59315FFA-853A-4212-B5F5-C1DFB1D23006}"/>
              </a:ext>
            </a:extLst>
          </p:cNvPr>
          <p:cNvSpPr txBox="1"/>
          <p:nvPr/>
        </p:nvSpPr>
        <p:spPr>
          <a:xfrm>
            <a:off x="1143000" y="5683411"/>
            <a:ext cx="7722973" cy="784830"/>
          </a:xfrm>
          <a:prstGeom prst="rect">
            <a:avLst/>
          </a:prstGeom>
          <a:noFill/>
        </p:spPr>
        <p:txBody>
          <a:bodyPr wrap="square" lIns="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Arial" charset="0"/>
              </a:rPr>
              <a:t>Notes:  ^^ Price weighted on number of units supply in respective projects in a city.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Arial" charset="0"/>
              </a:rPr>
              <a:t>             * Noida includes Greater Noida and Yamuna Expressway.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Arial" charset="0"/>
              </a:rPr>
              <a:t>             ** MMR – Mumbai Metropolitan Region (Mumbai includes Navi Mumbai and Thane)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Arial" charset="0"/>
              </a:rPr>
              <a:t>             ^ Gurugram includes Bhiwadi, Dharuhera and Sohna.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Arial" charset="0"/>
              </a:rPr>
              <a:t>             Analysis includes apartments across the regions.</a:t>
            </a:r>
          </a:p>
        </p:txBody>
      </p:sp>
      <p:graphicFrame>
        <p:nvGraphicFramePr>
          <p:cNvPr id="4" name="Table 3">
            <a:extLst>
              <a:ext uri="{FF2B5EF4-FFF2-40B4-BE49-F238E27FC236}">
                <a16:creationId xmlns:a16="http://schemas.microsoft.com/office/drawing/2014/main" id="{330BDE15-FB71-438D-B9C1-AFBAC2E2D4CD}"/>
              </a:ext>
            </a:extLst>
          </p:cNvPr>
          <p:cNvGraphicFramePr>
            <a:graphicFrameLocks noGrp="1"/>
          </p:cNvGraphicFramePr>
          <p:nvPr>
            <p:extLst>
              <p:ext uri="{D42A27DB-BD31-4B8C-83A1-F6EECF244321}">
                <p14:modId xmlns:p14="http://schemas.microsoft.com/office/powerpoint/2010/main" val="698239571"/>
              </p:ext>
            </p:extLst>
          </p:nvPr>
        </p:nvGraphicFramePr>
        <p:xfrm>
          <a:off x="1143000" y="1562100"/>
          <a:ext cx="9906000" cy="4121317"/>
        </p:xfrm>
        <a:graphic>
          <a:graphicData uri="http://schemas.openxmlformats.org/drawingml/2006/table">
            <a:tbl>
              <a:tblPr bandRow="1">
                <a:tableStyleId>{5C22544A-7EE6-4342-B048-85BDC9FD1C3A}</a:tableStyleId>
              </a:tblPr>
              <a:tblGrid>
                <a:gridCol w="2174744">
                  <a:extLst>
                    <a:ext uri="{9D8B030D-6E8A-4147-A177-3AD203B41FA5}">
                      <a16:colId xmlns:a16="http://schemas.microsoft.com/office/drawing/2014/main" val="20000"/>
                    </a:ext>
                  </a:extLst>
                </a:gridCol>
                <a:gridCol w="2349606">
                  <a:extLst>
                    <a:ext uri="{9D8B030D-6E8A-4147-A177-3AD203B41FA5}">
                      <a16:colId xmlns:a16="http://schemas.microsoft.com/office/drawing/2014/main" val="20001"/>
                    </a:ext>
                  </a:extLst>
                </a:gridCol>
                <a:gridCol w="2434799">
                  <a:extLst>
                    <a:ext uri="{9D8B030D-6E8A-4147-A177-3AD203B41FA5}">
                      <a16:colId xmlns:a16="http://schemas.microsoft.com/office/drawing/2014/main" val="20002"/>
                    </a:ext>
                  </a:extLst>
                </a:gridCol>
                <a:gridCol w="2946851">
                  <a:extLst>
                    <a:ext uri="{9D8B030D-6E8A-4147-A177-3AD203B41FA5}">
                      <a16:colId xmlns:a16="http://schemas.microsoft.com/office/drawing/2014/main" val="20003"/>
                    </a:ext>
                  </a:extLst>
                </a:gridCol>
              </a:tblGrid>
              <a:tr h="693921">
                <a:tc>
                  <a:txBody>
                    <a:bodyPr/>
                    <a:lstStyle/>
                    <a:p>
                      <a:pPr algn="ctr" fontAlgn="t"/>
                      <a:r>
                        <a:rPr lang="en-US" sz="1600" b="1" u="none" strike="noStrike" dirty="0">
                          <a:solidFill>
                            <a:schemeClr val="bg1"/>
                          </a:solidFill>
                          <a:effectLst/>
                          <a:latin typeface="+mj-lt"/>
                        </a:rPr>
                        <a:t>City</a:t>
                      </a:r>
                      <a:endParaRPr lang="en-US" sz="1600" b="1" i="0" u="none" strike="noStrike" dirty="0">
                        <a:solidFill>
                          <a:schemeClr val="bg1"/>
                        </a:solidFill>
                        <a:effectLst/>
                        <a:latin typeface="+mj-lt"/>
                        <a:cs typeface="Arial" panose="020B0604020202020204" pitchFamily="34" charset="0"/>
                      </a:endParaRPr>
                    </a:p>
                  </a:txBody>
                  <a:tcPr marL="9525" marR="9525" marT="9525" marB="0" anchor="ctr">
                    <a:solidFill>
                      <a:schemeClr val="accent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a:solidFill>
                            <a:schemeClr val="bg1"/>
                          </a:solidFill>
                          <a:effectLst/>
                          <a:latin typeface="+mj-lt"/>
                        </a:rPr>
                        <a:t>Q1 FY’19</a:t>
                      </a:r>
                      <a:endParaRPr lang="en-US" sz="1600" b="1" i="0" u="none" strike="noStrike" dirty="0">
                        <a:solidFill>
                          <a:schemeClr val="bg1"/>
                        </a:solidFill>
                        <a:effectLst/>
                        <a:latin typeface="+mj-lt"/>
                        <a:cs typeface="Arial" panose="020B0604020202020204" pitchFamily="34" charset="0"/>
                      </a:endParaRPr>
                    </a:p>
                  </a:txBody>
                  <a:tcPr marL="9525" marR="9525" marT="9525" marB="0" anchor="ctr">
                    <a:solidFill>
                      <a:schemeClr val="accent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u="none" strike="noStrike" dirty="0">
                          <a:solidFill>
                            <a:schemeClr val="bg1"/>
                          </a:solidFill>
                          <a:effectLst/>
                          <a:latin typeface="+mj-lt"/>
                        </a:rPr>
                        <a:t>Q1 FY’20</a:t>
                      </a:r>
                      <a:endParaRPr lang="en-US" sz="1600" b="1" i="0" u="none" strike="noStrike" dirty="0">
                        <a:solidFill>
                          <a:schemeClr val="bg1"/>
                        </a:solidFill>
                        <a:effectLst/>
                        <a:latin typeface="+mj-lt"/>
                        <a:cs typeface="Arial" panose="020B0604020202020204" pitchFamily="34" charset="0"/>
                      </a:endParaRPr>
                    </a:p>
                  </a:txBody>
                  <a:tcPr marL="9525" marR="9525" marT="9525" marB="0" anchor="ctr">
                    <a:solidFill>
                      <a:schemeClr val="accent1"/>
                    </a:solidFill>
                  </a:tcPr>
                </a:tc>
                <a:tc>
                  <a:txBody>
                    <a:bodyPr/>
                    <a:lstStyle/>
                    <a:p>
                      <a:pPr algn="ctr" fontAlgn="t"/>
                      <a:r>
                        <a:rPr lang="en-US" sz="1600" b="1" u="none" strike="noStrike" dirty="0">
                          <a:solidFill>
                            <a:schemeClr val="bg1"/>
                          </a:solidFill>
                          <a:effectLst/>
                          <a:latin typeface="+mj-lt"/>
                        </a:rPr>
                        <a:t>Price Change</a:t>
                      </a:r>
                      <a:br>
                        <a:rPr lang="en-US" sz="1600" b="1" u="none" strike="noStrike" dirty="0">
                          <a:solidFill>
                            <a:schemeClr val="bg1"/>
                          </a:solidFill>
                          <a:effectLst/>
                          <a:latin typeface="+mj-lt"/>
                        </a:rPr>
                      </a:br>
                      <a:r>
                        <a:rPr lang="en-US" sz="1600" b="1" u="none" strike="noStrike" dirty="0">
                          <a:solidFill>
                            <a:schemeClr val="bg1"/>
                          </a:solidFill>
                          <a:effectLst/>
                          <a:latin typeface="+mj-lt"/>
                        </a:rPr>
                        <a:t>(Y-o-Y)</a:t>
                      </a:r>
                      <a:endParaRPr lang="en-US" sz="1600" b="1" i="0" u="none" strike="noStrike" dirty="0">
                        <a:solidFill>
                          <a:schemeClr val="bg1"/>
                        </a:solidFill>
                        <a:effectLst/>
                        <a:latin typeface="+mj-lt"/>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373149">
                <a:tc>
                  <a:txBody>
                    <a:bodyPr/>
                    <a:lstStyle/>
                    <a:p>
                      <a:pPr algn="ctr" fontAlgn="b"/>
                      <a:r>
                        <a:rPr lang="en-US" sz="1400" u="none" strike="noStrike" dirty="0">
                          <a:effectLst/>
                          <a:latin typeface="+mj-lt"/>
                        </a:rPr>
                        <a:t>Ahmedabad</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US" sz="1400" b="0" i="0" u="none" strike="noStrike" dirty="0">
                          <a:solidFill>
                            <a:srgbClr val="000000"/>
                          </a:solidFill>
                          <a:effectLst/>
                          <a:latin typeface="+mj-lt"/>
                        </a:rPr>
                        <a:t>2,816</a:t>
                      </a:r>
                    </a:p>
                  </a:txBody>
                  <a:tcPr marL="9525" marR="9525" marT="9525" marB="0" anchor="ctr"/>
                </a:tc>
                <a:tc>
                  <a:txBody>
                    <a:bodyPr/>
                    <a:lstStyle/>
                    <a:p>
                      <a:pPr algn="ctr" fontAlgn="b"/>
                      <a:r>
                        <a:rPr lang="en-US" sz="1400" b="0" i="0" u="none" strike="noStrike" dirty="0">
                          <a:solidFill>
                            <a:srgbClr val="000000"/>
                          </a:solidFill>
                          <a:effectLst/>
                          <a:latin typeface="+mj-lt"/>
                        </a:rPr>
                        <a:t>2,857</a:t>
                      </a:r>
                    </a:p>
                  </a:txBody>
                  <a:tcPr marL="9525" marR="9525" marT="9525" marB="0" anchor="ctr"/>
                </a:tc>
                <a:tc>
                  <a:txBody>
                    <a:bodyPr/>
                    <a:lstStyle/>
                    <a:p>
                      <a:pPr algn="ctr" fontAlgn="b"/>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0001"/>
                  </a:ext>
                </a:extLst>
              </a:tr>
              <a:tr h="373149">
                <a:tc>
                  <a:txBody>
                    <a:bodyPr/>
                    <a:lstStyle/>
                    <a:p>
                      <a:pPr algn="ctr" fontAlgn="b"/>
                      <a:r>
                        <a:rPr lang="en-US" sz="1400" u="none" strike="noStrike" dirty="0">
                          <a:effectLst/>
                          <a:latin typeface="+mj-lt"/>
                        </a:rPr>
                        <a:t>Bengaluru</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IN" sz="1400" b="0" i="0" u="none" strike="noStrike" dirty="0">
                          <a:solidFill>
                            <a:srgbClr val="000000"/>
                          </a:solidFill>
                          <a:effectLst/>
                          <a:latin typeface="+mj-lt"/>
                        </a:rPr>
                        <a:t>4,986</a:t>
                      </a:r>
                    </a:p>
                  </a:txBody>
                  <a:tcPr marL="9525" marR="9525" marT="9525" marB="0" anchor="ctr"/>
                </a:tc>
                <a:tc>
                  <a:txBody>
                    <a:bodyPr/>
                    <a:lstStyle/>
                    <a:p>
                      <a:pPr algn="ctr" fontAlgn="b"/>
                      <a:r>
                        <a:rPr lang="en-IN" sz="1400" b="0" i="0" u="none" strike="noStrike" dirty="0">
                          <a:solidFill>
                            <a:srgbClr val="000000"/>
                          </a:solidFill>
                          <a:effectLst/>
                          <a:latin typeface="+mj-lt"/>
                        </a:rPr>
                        <a:t>5,157</a:t>
                      </a:r>
                    </a:p>
                  </a:txBody>
                  <a:tcPr marL="9525" marR="9525" marT="9525" marB="0" anchor="ctr"/>
                </a:tc>
                <a:tc>
                  <a:txBody>
                    <a:bodyPr/>
                    <a:lstStyle/>
                    <a:p>
                      <a:pPr algn="ctr" fontAlgn="b"/>
                      <a:r>
                        <a:rPr lang="en-US" sz="1400" b="0" i="0" u="none" strike="noStrike" dirty="0">
                          <a:solidFill>
                            <a:srgbClr val="000000"/>
                          </a:solidFill>
                          <a:effectLst/>
                          <a:latin typeface="+mj-lt"/>
                        </a:rPr>
                        <a:t>3%</a:t>
                      </a:r>
                    </a:p>
                  </a:txBody>
                  <a:tcPr marL="9525" marR="9525" marT="9525" marB="0" anchor="ctr"/>
                </a:tc>
                <a:extLst>
                  <a:ext uri="{0D108BD9-81ED-4DB2-BD59-A6C34878D82A}">
                    <a16:rowId xmlns:a16="http://schemas.microsoft.com/office/drawing/2014/main" val="10002"/>
                  </a:ext>
                </a:extLst>
              </a:tr>
              <a:tr h="373149">
                <a:tc>
                  <a:txBody>
                    <a:bodyPr/>
                    <a:lstStyle/>
                    <a:p>
                      <a:pPr algn="ctr" fontAlgn="b"/>
                      <a:r>
                        <a:rPr lang="en-US" sz="1400" u="none" strike="noStrike" dirty="0">
                          <a:effectLst/>
                          <a:latin typeface="+mj-lt"/>
                        </a:rPr>
                        <a:t>Chennai</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IN" sz="1400" b="0" i="0" u="none" strike="noStrike" dirty="0">
                          <a:solidFill>
                            <a:srgbClr val="000000"/>
                          </a:solidFill>
                          <a:effectLst/>
                          <a:latin typeface="+mj-lt"/>
                        </a:rPr>
                        <a:t>5,169</a:t>
                      </a:r>
                    </a:p>
                  </a:txBody>
                  <a:tcPr marL="9525" marR="9525" marT="9525" marB="0" anchor="ctr"/>
                </a:tc>
                <a:tc>
                  <a:txBody>
                    <a:bodyPr/>
                    <a:lstStyle/>
                    <a:p>
                      <a:pPr algn="ctr" fontAlgn="b"/>
                      <a:r>
                        <a:rPr lang="en-IN" sz="1400" b="0" i="0" u="none" strike="noStrike" dirty="0">
                          <a:solidFill>
                            <a:srgbClr val="000000"/>
                          </a:solidFill>
                          <a:effectLst/>
                          <a:latin typeface="+mj-lt"/>
                        </a:rPr>
                        <a:t>5,174</a:t>
                      </a:r>
                    </a:p>
                  </a:txBody>
                  <a:tcPr marL="9525" marR="9525" marT="9525" marB="0" anchor="ctr"/>
                </a:tc>
                <a:tc>
                  <a:txBody>
                    <a:bodyPr/>
                    <a:lstStyle/>
                    <a:p>
                      <a:pPr algn="ctr" fontAlgn="b"/>
                      <a:r>
                        <a:rPr lang="en-US" sz="1400" b="0" i="0" u="none" strike="noStrike" dirty="0">
                          <a:solidFill>
                            <a:srgbClr val="000000"/>
                          </a:solidFill>
                          <a:effectLst/>
                          <a:latin typeface="+mj-lt"/>
                        </a:rPr>
                        <a:t>0%</a:t>
                      </a:r>
                    </a:p>
                  </a:txBody>
                  <a:tcPr marL="9525" marR="9525" marT="9525" marB="0" anchor="ctr"/>
                </a:tc>
                <a:extLst>
                  <a:ext uri="{0D108BD9-81ED-4DB2-BD59-A6C34878D82A}">
                    <a16:rowId xmlns:a16="http://schemas.microsoft.com/office/drawing/2014/main" val="10003"/>
                  </a:ext>
                </a:extLst>
              </a:tr>
              <a:tr h="442204">
                <a:tc>
                  <a:txBody>
                    <a:bodyPr/>
                    <a:lstStyle/>
                    <a:p>
                      <a:pPr algn="ctr" fontAlgn="b"/>
                      <a:r>
                        <a:rPr lang="en-US" sz="1400" u="none" strike="noStrike" dirty="0">
                          <a:effectLst/>
                          <a:latin typeface="+mj-lt"/>
                        </a:rPr>
                        <a:t>Gurugram^</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US" sz="1400" b="0" i="0" u="none" strike="noStrike" dirty="0">
                          <a:solidFill>
                            <a:srgbClr val="000000"/>
                          </a:solidFill>
                          <a:effectLst/>
                          <a:latin typeface="+mj-lt"/>
                        </a:rPr>
                        <a:t>5,090</a:t>
                      </a:r>
                    </a:p>
                  </a:txBody>
                  <a:tcPr marL="9525" marR="9525" marT="9525" marB="0" anchor="ctr"/>
                </a:tc>
                <a:tc>
                  <a:txBody>
                    <a:bodyPr/>
                    <a:lstStyle/>
                    <a:p>
                      <a:pPr algn="ctr" fontAlgn="b"/>
                      <a:r>
                        <a:rPr lang="en-US" sz="1400" b="0" i="0" u="none" strike="noStrike" dirty="0">
                          <a:solidFill>
                            <a:srgbClr val="000000"/>
                          </a:solidFill>
                          <a:effectLst/>
                          <a:latin typeface="+mj-lt"/>
                        </a:rPr>
                        <a:t>4,950</a:t>
                      </a:r>
                    </a:p>
                  </a:txBody>
                  <a:tcPr marL="9525" marR="9525" marT="9525" marB="0" anchor="ctr"/>
                </a:tc>
                <a:tc>
                  <a:txBody>
                    <a:bodyPr/>
                    <a:lstStyle/>
                    <a:p>
                      <a:pPr algn="ctr" fontAlgn="b"/>
                      <a:r>
                        <a:rPr lang="en-US" sz="1400" b="0" i="0" u="none" strike="noStrike" dirty="0">
                          <a:solidFill>
                            <a:srgbClr val="000000"/>
                          </a:solidFill>
                          <a:effectLst/>
                          <a:latin typeface="+mj-lt"/>
                        </a:rPr>
                        <a:t>-3%</a:t>
                      </a:r>
                    </a:p>
                  </a:txBody>
                  <a:tcPr marL="9525" marR="9525" marT="9525" marB="0" anchor="ctr"/>
                </a:tc>
                <a:extLst>
                  <a:ext uri="{0D108BD9-81ED-4DB2-BD59-A6C34878D82A}">
                    <a16:rowId xmlns:a16="http://schemas.microsoft.com/office/drawing/2014/main" val="10004"/>
                  </a:ext>
                </a:extLst>
              </a:tr>
              <a:tr h="373149">
                <a:tc>
                  <a:txBody>
                    <a:bodyPr/>
                    <a:lstStyle/>
                    <a:p>
                      <a:pPr algn="ctr" fontAlgn="b"/>
                      <a:r>
                        <a:rPr lang="en-US" sz="1400" u="none" strike="noStrike" dirty="0">
                          <a:effectLst/>
                          <a:latin typeface="+mj-lt"/>
                        </a:rPr>
                        <a:t>Hyderabad</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IN" sz="1400" b="0" i="0" u="none" strike="noStrike" dirty="0">
                          <a:solidFill>
                            <a:srgbClr val="000000"/>
                          </a:solidFill>
                          <a:effectLst/>
                          <a:latin typeface="+mj-lt"/>
                        </a:rPr>
                        <a:t>4,399</a:t>
                      </a:r>
                    </a:p>
                  </a:txBody>
                  <a:tcPr marL="9525" marR="9525" marT="9525" marB="0" anchor="ctr"/>
                </a:tc>
                <a:tc>
                  <a:txBody>
                    <a:bodyPr/>
                    <a:lstStyle/>
                    <a:p>
                      <a:pPr algn="ctr" fontAlgn="b"/>
                      <a:r>
                        <a:rPr lang="en-IN" sz="1400" b="0" i="0" u="none" strike="noStrike" dirty="0">
                          <a:solidFill>
                            <a:srgbClr val="000000"/>
                          </a:solidFill>
                          <a:effectLst/>
                          <a:latin typeface="+mj-lt"/>
                        </a:rPr>
                        <a:t>5,131</a:t>
                      </a:r>
                    </a:p>
                  </a:txBody>
                  <a:tcPr marL="9525" marR="9525" marT="9525" marB="0" anchor="ctr"/>
                </a:tc>
                <a:tc>
                  <a:txBody>
                    <a:bodyPr/>
                    <a:lstStyle/>
                    <a:p>
                      <a:pPr algn="ctr" fontAlgn="b"/>
                      <a:r>
                        <a:rPr lang="en-US" sz="1400" b="0" i="0" u="none" strike="noStrike" dirty="0">
                          <a:solidFill>
                            <a:srgbClr val="000000"/>
                          </a:solidFill>
                          <a:effectLst/>
                          <a:latin typeface="+mj-lt"/>
                        </a:rPr>
                        <a:t>17%</a:t>
                      </a:r>
                    </a:p>
                  </a:txBody>
                  <a:tcPr marL="9525" marR="9525" marT="9525" marB="0" anchor="ctr"/>
                </a:tc>
                <a:extLst>
                  <a:ext uri="{0D108BD9-81ED-4DB2-BD59-A6C34878D82A}">
                    <a16:rowId xmlns:a16="http://schemas.microsoft.com/office/drawing/2014/main" val="10005"/>
                  </a:ext>
                </a:extLst>
              </a:tr>
              <a:tr h="373149">
                <a:tc>
                  <a:txBody>
                    <a:bodyPr/>
                    <a:lstStyle/>
                    <a:p>
                      <a:pPr algn="ctr" fontAlgn="b"/>
                      <a:r>
                        <a:rPr lang="en-US" sz="1400" u="none" strike="noStrike" dirty="0">
                          <a:effectLst/>
                          <a:latin typeface="+mj-lt"/>
                        </a:rPr>
                        <a:t>Kolkata</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IN" sz="1400" b="0" i="0" u="none" strike="noStrike" dirty="0">
                          <a:solidFill>
                            <a:srgbClr val="000000"/>
                          </a:solidFill>
                          <a:effectLst/>
                          <a:latin typeface="+mj-lt"/>
                        </a:rPr>
                        <a:t>3,882</a:t>
                      </a:r>
                    </a:p>
                  </a:txBody>
                  <a:tcPr marL="9525" marR="9525" marT="9525" marB="0" anchor="ctr"/>
                </a:tc>
                <a:tc>
                  <a:txBody>
                    <a:bodyPr/>
                    <a:lstStyle/>
                    <a:p>
                      <a:pPr algn="ctr" fontAlgn="b"/>
                      <a:r>
                        <a:rPr lang="en-IN" sz="1400" b="0" i="0" u="none" strike="noStrike" dirty="0">
                          <a:solidFill>
                            <a:srgbClr val="000000"/>
                          </a:solidFill>
                          <a:effectLst/>
                          <a:latin typeface="+mj-lt"/>
                        </a:rPr>
                        <a:t>3,936</a:t>
                      </a:r>
                    </a:p>
                  </a:txBody>
                  <a:tcPr marL="9525" marR="9525" marT="9525" marB="0" anchor="ctr"/>
                </a:tc>
                <a:tc>
                  <a:txBody>
                    <a:bodyPr/>
                    <a:lstStyle/>
                    <a:p>
                      <a:pPr algn="ctr" fontAlgn="b"/>
                      <a:r>
                        <a:rPr lang="en-US" sz="1400" b="0" i="0" u="none" strike="noStrike" dirty="0">
                          <a:solidFill>
                            <a:srgbClr val="000000"/>
                          </a:solidFill>
                          <a:effectLst/>
                          <a:latin typeface="+mj-lt"/>
                        </a:rPr>
                        <a:t>1%</a:t>
                      </a:r>
                    </a:p>
                  </a:txBody>
                  <a:tcPr marL="9525" marR="9525" marT="9525" marB="0" anchor="ctr"/>
                </a:tc>
                <a:extLst>
                  <a:ext uri="{0D108BD9-81ED-4DB2-BD59-A6C34878D82A}">
                    <a16:rowId xmlns:a16="http://schemas.microsoft.com/office/drawing/2014/main" val="10006"/>
                  </a:ext>
                </a:extLst>
              </a:tr>
              <a:tr h="373149">
                <a:tc>
                  <a:txBody>
                    <a:bodyPr/>
                    <a:lstStyle/>
                    <a:p>
                      <a:pPr algn="ctr" fontAlgn="b"/>
                      <a:r>
                        <a:rPr lang="en-US" sz="1400" u="none" strike="noStrike" dirty="0">
                          <a:effectLst/>
                          <a:latin typeface="+mj-lt"/>
                        </a:rPr>
                        <a:t>MMR**</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IN" sz="1400" b="0" i="0" u="none" strike="noStrike" dirty="0">
                          <a:solidFill>
                            <a:srgbClr val="000000"/>
                          </a:solidFill>
                          <a:effectLst/>
                          <a:latin typeface="+mj-lt"/>
                        </a:rPr>
                        <a:t>9,164</a:t>
                      </a:r>
                    </a:p>
                  </a:txBody>
                  <a:tcPr marL="9525" marR="9525" marT="9525" marB="0" anchor="ctr"/>
                </a:tc>
                <a:tc>
                  <a:txBody>
                    <a:bodyPr/>
                    <a:lstStyle/>
                    <a:p>
                      <a:pPr algn="ctr" fontAlgn="b"/>
                      <a:r>
                        <a:rPr lang="en-IN" sz="1400" b="0" i="0" u="none" strike="noStrike" dirty="0">
                          <a:solidFill>
                            <a:srgbClr val="000000"/>
                          </a:solidFill>
                          <a:effectLst/>
                          <a:latin typeface="+mj-lt"/>
                        </a:rPr>
                        <a:t>9,396</a:t>
                      </a:r>
                    </a:p>
                  </a:txBody>
                  <a:tcPr marL="9525" marR="9525" marT="9525" marB="0" anchor="ctr"/>
                </a:tc>
                <a:tc>
                  <a:txBody>
                    <a:bodyPr/>
                    <a:lstStyle/>
                    <a:p>
                      <a:pPr algn="ctr" fontAlgn="b"/>
                      <a:r>
                        <a:rPr lang="en-US" sz="1400" b="0" i="0" u="none" strike="noStrike" dirty="0">
                          <a:solidFill>
                            <a:srgbClr val="000000"/>
                          </a:solidFill>
                          <a:effectLst/>
                          <a:latin typeface="+mj-lt"/>
                        </a:rPr>
                        <a:t>3%</a:t>
                      </a:r>
                    </a:p>
                  </a:txBody>
                  <a:tcPr marL="9525" marR="9525" marT="9525" marB="0" anchor="ctr"/>
                </a:tc>
                <a:extLst>
                  <a:ext uri="{0D108BD9-81ED-4DB2-BD59-A6C34878D82A}">
                    <a16:rowId xmlns:a16="http://schemas.microsoft.com/office/drawing/2014/main" val="10007"/>
                  </a:ext>
                </a:extLst>
              </a:tr>
              <a:tr h="373149">
                <a:tc>
                  <a:txBody>
                    <a:bodyPr/>
                    <a:lstStyle/>
                    <a:p>
                      <a:pPr algn="ctr" fontAlgn="b"/>
                      <a:r>
                        <a:rPr lang="en-US" sz="1400" u="none" strike="noStrike" dirty="0">
                          <a:effectLst/>
                          <a:latin typeface="+mj-lt"/>
                        </a:rPr>
                        <a:t>Noida*</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US" sz="1400" b="0" i="0" u="none" strike="noStrike" dirty="0">
                          <a:solidFill>
                            <a:srgbClr val="000000"/>
                          </a:solidFill>
                          <a:effectLst/>
                          <a:latin typeface="+mj-lt"/>
                        </a:rPr>
                        <a:t>3,899</a:t>
                      </a:r>
                    </a:p>
                  </a:txBody>
                  <a:tcPr marL="9525" marR="9525" marT="9525" marB="0" anchor="ctr"/>
                </a:tc>
                <a:tc>
                  <a:txBody>
                    <a:bodyPr/>
                    <a:lstStyle/>
                    <a:p>
                      <a:pPr algn="ctr" fontAlgn="b"/>
                      <a:r>
                        <a:rPr lang="en-US" sz="1400" b="0" i="0" u="none" strike="noStrike" dirty="0">
                          <a:solidFill>
                            <a:srgbClr val="000000"/>
                          </a:solidFill>
                          <a:effectLst/>
                          <a:latin typeface="+mj-lt"/>
                        </a:rPr>
                        <a:t>3,899</a:t>
                      </a:r>
                    </a:p>
                  </a:txBody>
                  <a:tcPr marL="9525" marR="9525" marT="9525" marB="0" anchor="ctr"/>
                </a:tc>
                <a:tc>
                  <a:txBody>
                    <a:bodyPr/>
                    <a:lstStyle/>
                    <a:p>
                      <a:pPr algn="ctr" fontAlgn="b"/>
                      <a:r>
                        <a:rPr lang="en-US" sz="1400" b="0" i="0" u="none" strike="noStrike" dirty="0">
                          <a:solidFill>
                            <a:srgbClr val="000000"/>
                          </a:solidFill>
                          <a:effectLst/>
                          <a:latin typeface="+mj-lt"/>
                        </a:rPr>
                        <a:t>0%</a:t>
                      </a:r>
                    </a:p>
                  </a:txBody>
                  <a:tcPr marL="9525" marR="9525" marT="9525" marB="0" anchor="ctr"/>
                </a:tc>
                <a:extLst>
                  <a:ext uri="{0D108BD9-81ED-4DB2-BD59-A6C34878D82A}">
                    <a16:rowId xmlns:a16="http://schemas.microsoft.com/office/drawing/2014/main" val="10008"/>
                  </a:ext>
                </a:extLst>
              </a:tr>
              <a:tr h="373149">
                <a:tc>
                  <a:txBody>
                    <a:bodyPr/>
                    <a:lstStyle/>
                    <a:p>
                      <a:pPr algn="ctr" fontAlgn="b"/>
                      <a:r>
                        <a:rPr lang="en-US" sz="1400" u="none" strike="noStrike" dirty="0">
                          <a:effectLst/>
                          <a:latin typeface="+mj-lt"/>
                        </a:rPr>
                        <a:t>Pune</a:t>
                      </a:r>
                      <a:endParaRPr lang="en-US" sz="1400" b="0" i="0" u="none" strike="noStrike" dirty="0">
                        <a:solidFill>
                          <a:srgbClr val="000000"/>
                        </a:solidFill>
                        <a:effectLst/>
                        <a:latin typeface="+mj-lt"/>
                      </a:endParaRPr>
                    </a:p>
                  </a:txBody>
                  <a:tcPr marL="9525" marR="9525" marT="9525" marB="0" anchor="ctr"/>
                </a:tc>
                <a:tc>
                  <a:txBody>
                    <a:bodyPr/>
                    <a:lstStyle/>
                    <a:p>
                      <a:pPr algn="ctr" fontAlgn="b"/>
                      <a:r>
                        <a:rPr lang="en-IN" sz="1400" b="0" i="0" u="none" strike="noStrike" dirty="0">
                          <a:solidFill>
                            <a:srgbClr val="000000"/>
                          </a:solidFill>
                          <a:effectLst/>
                          <a:latin typeface="+mj-lt"/>
                        </a:rPr>
                        <a:t>4,722</a:t>
                      </a:r>
                    </a:p>
                  </a:txBody>
                  <a:tcPr marL="9525" marR="9525" marT="9525" marB="0" anchor="ctr"/>
                </a:tc>
                <a:tc>
                  <a:txBody>
                    <a:bodyPr/>
                    <a:lstStyle/>
                    <a:p>
                      <a:pPr algn="ctr" fontAlgn="b"/>
                      <a:r>
                        <a:rPr lang="en-IN" sz="1400" b="0" i="0" u="none" strike="noStrike" dirty="0">
                          <a:solidFill>
                            <a:srgbClr val="000000"/>
                          </a:solidFill>
                          <a:effectLst/>
                          <a:latin typeface="+mj-lt"/>
                        </a:rPr>
                        <a:t>4,821</a:t>
                      </a:r>
                    </a:p>
                  </a:txBody>
                  <a:tcPr marL="9525" marR="9525" marT="9525" marB="0" anchor="ctr"/>
                </a:tc>
                <a:tc>
                  <a:txBody>
                    <a:bodyPr/>
                    <a:lstStyle/>
                    <a:p>
                      <a:pPr algn="ctr" fontAlgn="b"/>
                      <a:r>
                        <a:rPr lang="en-US" sz="1400" b="0" i="0" u="none" strike="noStrike" dirty="0">
                          <a:solidFill>
                            <a:srgbClr val="000000"/>
                          </a:solidFill>
                          <a:effectLst/>
                          <a:latin typeface="+mj-lt"/>
                        </a:rPr>
                        <a:t>2%</a:t>
                      </a:r>
                    </a:p>
                  </a:txBody>
                  <a:tcPr marL="9525" marR="9525" marT="9525" marB="0" anchor="ctr"/>
                </a:tc>
                <a:extLst>
                  <a:ext uri="{0D108BD9-81ED-4DB2-BD59-A6C34878D82A}">
                    <a16:rowId xmlns:a16="http://schemas.microsoft.com/office/drawing/2014/main" val="10015"/>
                  </a:ext>
                </a:extLst>
              </a:tr>
            </a:tbl>
          </a:graphicData>
        </a:graphic>
      </p:graphicFrame>
      <p:sp>
        <p:nvSpPr>
          <p:cNvPr id="5" name="TextBox 4">
            <a:extLst>
              <a:ext uri="{FF2B5EF4-FFF2-40B4-BE49-F238E27FC236}">
                <a16:creationId xmlns:a16="http://schemas.microsoft.com/office/drawing/2014/main" id="{676A8CFA-1C45-4775-9E0C-53236915143D}"/>
              </a:ext>
            </a:extLst>
          </p:cNvPr>
          <p:cNvSpPr txBox="1"/>
          <p:nvPr/>
        </p:nvSpPr>
        <p:spPr>
          <a:xfrm>
            <a:off x="2181182" y="1157675"/>
            <a:ext cx="7829637"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lumMod val="85000"/>
                    <a:lumOff val="15000"/>
                  </a:srgbClr>
                </a:solidFill>
                <a:effectLst/>
                <a:uLnTx/>
                <a:uFillTx/>
                <a:latin typeface="+mj-lt"/>
                <a:ea typeface="+mn-ea"/>
                <a:cs typeface="Arial" charset="0"/>
              </a:rPr>
              <a:t>Weighted average^^ BSP (Rs./sq.ft.) of apartment units as at the end of quarter</a:t>
            </a:r>
          </a:p>
        </p:txBody>
      </p:sp>
    </p:spTree>
    <p:extLst>
      <p:ext uri="{BB962C8B-B14F-4D97-AF65-F5344CB8AC3E}">
        <p14:creationId xmlns:p14="http://schemas.microsoft.com/office/powerpoint/2010/main" val="343022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7A3C9E-2C5D-48AE-91C9-5A44E0B57A75}"/>
              </a:ext>
            </a:extLst>
          </p:cNvPr>
          <p:cNvSpPr txBox="1"/>
          <p:nvPr/>
        </p:nvSpPr>
        <p:spPr>
          <a:xfrm>
            <a:off x="1143001" y="1923726"/>
            <a:ext cx="9905999" cy="3044952"/>
          </a:xfrm>
          <a:prstGeom prst="rect">
            <a:avLst/>
          </a:prstGeom>
          <a:solidFill>
            <a:schemeClr val="accent1"/>
          </a:solidFill>
          <a:ln>
            <a:solidFill>
              <a:schemeClr val="tx2">
                <a:lumMod val="75000"/>
              </a:schemeClr>
            </a:solidFill>
            <a:prstDash val="sysDash"/>
          </a:ln>
        </p:spPr>
        <p:txBody>
          <a:bodyPr wrap="square" rtlCol="0" anchor="ctr">
            <a:spAutoFit/>
          </a:bodyPr>
          <a:lstStyle/>
          <a:p>
            <a:pPr marL="0" marR="0" lvl="0" indent="0" algn="ctr" defTabSz="914400" rtl="0" eaLnBrk="1" fontAlgn="base" latinLnBrk="0" hangingPunct="1">
              <a:lnSpc>
                <a:spcPct val="100000"/>
              </a:lnSpc>
              <a:spcBef>
                <a:spcPts val="0"/>
              </a:spcBef>
              <a:spcAft>
                <a:spcPct val="0"/>
              </a:spcAft>
              <a:buClr>
                <a:srgbClr val="F68100"/>
              </a:buClr>
              <a:buSzTx/>
              <a:buFontTx/>
              <a:buNone/>
              <a:tabLst/>
              <a:defRPr/>
            </a:pPr>
            <a:r>
              <a:rPr kumimoji="0" lang="en-US" sz="9600" b="1" i="0" u="none" strike="noStrike" kern="1200" cap="none" spc="0" normalizeH="0" baseline="0" noProof="0" dirty="0">
                <a:ln>
                  <a:noFill/>
                </a:ln>
                <a:solidFill>
                  <a:schemeClr val="bg1"/>
                </a:solidFill>
                <a:effectLst/>
                <a:uLnTx/>
                <a:uFillTx/>
                <a:latin typeface="+mj-lt"/>
                <a:ea typeface="+mn-ea"/>
                <a:cs typeface="Arial" charset="0"/>
              </a:rPr>
              <a:t>5</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M</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acro </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I</a:t>
            </a:r>
            <a:r>
              <a:rPr lang="en-US" sz="4800" b="1" dirty="0" err="1">
                <a:solidFill>
                  <a:schemeClr val="bg1"/>
                </a:solidFill>
                <a:latin typeface="+mj-lt"/>
              </a:rPr>
              <a:t>ndicators</a:t>
            </a:r>
            <a:endParaRPr kumimoji="0" lang="en-US" sz="4800" b="1" i="0" u="none" strike="noStrike" kern="1200" cap="none" spc="0" normalizeH="0" baseline="0" noProof="0" dirty="0">
              <a:ln>
                <a:noFill/>
              </a:ln>
              <a:solidFill>
                <a:schemeClr val="bg1"/>
              </a:solidFill>
              <a:effectLst/>
              <a:uLnTx/>
              <a:uFillTx/>
              <a:latin typeface="+mj-lt"/>
              <a:ea typeface="+mn-ea"/>
              <a:cs typeface="Arial" charset="0"/>
            </a:endParaRPr>
          </a:p>
        </p:txBody>
      </p:sp>
    </p:spTree>
    <p:extLst>
      <p:ext uri="{BB962C8B-B14F-4D97-AF65-F5344CB8AC3E}">
        <p14:creationId xmlns:p14="http://schemas.microsoft.com/office/powerpoint/2010/main" val="296010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Key Developments</a:t>
            </a:r>
          </a:p>
        </p:txBody>
      </p:sp>
      <p:sp>
        <p:nvSpPr>
          <p:cNvPr id="3" name="TextBox 2">
            <a:extLst>
              <a:ext uri="{FF2B5EF4-FFF2-40B4-BE49-F238E27FC236}">
                <a16:creationId xmlns:a16="http://schemas.microsoft.com/office/drawing/2014/main" id="{EEBDF4E7-4753-467A-A658-5A578E7AF78F}"/>
              </a:ext>
            </a:extLst>
          </p:cNvPr>
          <p:cNvSpPr txBox="1"/>
          <p:nvPr/>
        </p:nvSpPr>
        <p:spPr>
          <a:xfrm>
            <a:off x="1047204" y="1092200"/>
            <a:ext cx="9874795" cy="2723823"/>
          </a:xfrm>
          <a:prstGeom prst="rect">
            <a:avLst/>
          </a:prstGeom>
          <a:noFill/>
        </p:spPr>
        <p:txBody>
          <a:bodyPr wrap="square" rtlCol="0">
            <a:spAutoFit/>
          </a:bodyPr>
          <a:lstStyle/>
          <a:p>
            <a:pPr algn="just">
              <a:spcBef>
                <a:spcPts val="600"/>
              </a:spcBef>
              <a:spcAft>
                <a:spcPts val="600"/>
              </a:spcAft>
            </a:pPr>
            <a:r>
              <a:rPr lang="en-US" sz="1500" b="1" dirty="0"/>
              <a:t>Policy Changes</a:t>
            </a:r>
            <a:endParaRPr lang="en-US" sz="1500" dirty="0"/>
          </a:p>
          <a:p>
            <a:pPr marL="285750" indent="-285750" algn="just">
              <a:spcBef>
                <a:spcPts val="600"/>
              </a:spcBef>
              <a:spcAft>
                <a:spcPts val="600"/>
              </a:spcAft>
              <a:buFont typeface="Arial" panose="020B0604020202020204" pitchFamily="34" charset="0"/>
              <a:buChar char="•"/>
            </a:pPr>
            <a:r>
              <a:rPr lang="en-US" sz="1400" dirty="0"/>
              <a:t>In order to promote affordable housing, the Central government gave additional incentive of Rs. 1.5 lakhs as deduction on interest paid for affordable housing loans. As a result, buyers of houses worth up to Rs. 45 lakhs will get total interest deduction of Rs. 3.5 lakhs from FY 2019-20. The government has announced this additional deduction for all housing loans issued till March 2020</a:t>
            </a:r>
          </a:p>
          <a:p>
            <a:pPr marL="285750" indent="-285750" algn="just">
              <a:spcBef>
                <a:spcPts val="600"/>
              </a:spcBef>
              <a:spcAft>
                <a:spcPts val="600"/>
              </a:spcAft>
              <a:buFont typeface="Arial" panose="020B0604020202020204" pitchFamily="34" charset="0"/>
              <a:buChar char="•"/>
            </a:pPr>
            <a:r>
              <a:rPr lang="en-US" sz="1400" dirty="0"/>
              <a:t>In the Budget announcement of FY 2019-20, Foreign Portfolio Investors (FPI’s) and NRIs allowed to invest in listed REITs. This leads to inflow of more funds in REITs from FPIs &amp;  NRIs. Also, the RBI will regulate housing finance companies from FY 2019-20 in place of the National Housing Board (NHB)</a:t>
            </a:r>
          </a:p>
          <a:p>
            <a:pPr marL="285750" indent="-285750" algn="just">
              <a:spcBef>
                <a:spcPts val="600"/>
              </a:spcBef>
              <a:spcAft>
                <a:spcPts val="600"/>
              </a:spcAft>
              <a:buFont typeface="Arial" panose="020B0604020202020204" pitchFamily="34" charset="0"/>
              <a:buChar char="•"/>
            </a:pPr>
            <a:r>
              <a:rPr lang="en-US" sz="1400" dirty="0"/>
              <a:t>Real estate sector can hope for revival in housing sales in forthcoming months after RBI decision to cut repo rate by 25 bps to 5.75 per cent. Reduction in repo rate will make home loans cheaper for the home buyers provided the public sector banks and other lending institutions pass on the repo rate benefit to their customers </a:t>
            </a:r>
          </a:p>
        </p:txBody>
      </p:sp>
      <p:sp>
        <p:nvSpPr>
          <p:cNvPr id="4" name="TextBox 3">
            <a:extLst>
              <a:ext uri="{FF2B5EF4-FFF2-40B4-BE49-F238E27FC236}">
                <a16:creationId xmlns:a16="http://schemas.microsoft.com/office/drawing/2014/main" id="{67140183-C26A-43F3-96DB-1E4EC6071901}"/>
              </a:ext>
            </a:extLst>
          </p:cNvPr>
          <p:cNvSpPr txBox="1"/>
          <p:nvPr/>
        </p:nvSpPr>
        <p:spPr>
          <a:xfrm>
            <a:off x="1158602" y="3876048"/>
            <a:ext cx="9874795" cy="2077492"/>
          </a:xfrm>
          <a:prstGeom prst="rect">
            <a:avLst/>
          </a:prstGeom>
          <a:noFill/>
        </p:spPr>
        <p:txBody>
          <a:bodyPr wrap="square" rtlCol="0">
            <a:spAutoFit/>
          </a:bodyPr>
          <a:lstStyle/>
          <a:p>
            <a:pPr algn="just">
              <a:spcBef>
                <a:spcPts val="600"/>
              </a:spcBef>
              <a:spcAft>
                <a:spcPts val="600"/>
              </a:spcAft>
            </a:pPr>
            <a:r>
              <a:rPr lang="en-US" sz="1500" b="1" dirty="0"/>
              <a:t>Infrastructure Developments</a:t>
            </a:r>
            <a:endParaRPr lang="en-US" sz="1500" dirty="0"/>
          </a:p>
          <a:p>
            <a:pPr marL="285750" indent="-285750" algn="just">
              <a:spcBef>
                <a:spcPts val="600"/>
              </a:spcBef>
              <a:spcAft>
                <a:spcPts val="600"/>
              </a:spcAft>
              <a:buFont typeface="Arial" panose="020B0604020202020204" pitchFamily="34" charset="0"/>
              <a:buChar char="•"/>
            </a:pPr>
            <a:r>
              <a:rPr lang="en-US" sz="1400" dirty="0"/>
              <a:t>Agra Metro project worth over Rs. 8,000 Cr. receives approval from the Union Cabinet. As per final report, Agra Metro comprises two corridors and will connect famous tourist destinations like Taj Mahal, Agra Fort, </a:t>
            </a:r>
            <a:r>
              <a:rPr lang="en-US" sz="1400" dirty="0" err="1"/>
              <a:t>Sikandra</a:t>
            </a:r>
            <a:r>
              <a:rPr lang="en-US" sz="1400" dirty="0"/>
              <a:t>, </a:t>
            </a:r>
            <a:r>
              <a:rPr lang="en-US" sz="1400" dirty="0" err="1"/>
              <a:t>etc</a:t>
            </a:r>
            <a:endParaRPr lang="en-US" sz="1400" dirty="0"/>
          </a:p>
          <a:p>
            <a:pPr marL="285750" indent="-285750" algn="just">
              <a:spcBef>
                <a:spcPts val="600"/>
              </a:spcBef>
              <a:spcAft>
                <a:spcPts val="600"/>
              </a:spcAft>
              <a:buFont typeface="Arial" panose="020B0604020202020204" pitchFamily="34" charset="0"/>
              <a:buChar char="•"/>
            </a:pPr>
            <a:r>
              <a:rPr lang="en-US" sz="1400" dirty="0"/>
              <a:t>In order to ease traffic within Gurugram, the Haryana government has approved detailed project report (DPR) of Gurugram Metro of 31+ km. Total estimated cost of this project will be over Rs. 5,000 Cr. and will have 25 stations, including 6 interchange stations</a:t>
            </a:r>
          </a:p>
          <a:p>
            <a:pPr marL="285750" indent="-285750" algn="just">
              <a:spcBef>
                <a:spcPts val="600"/>
              </a:spcBef>
              <a:spcAft>
                <a:spcPts val="600"/>
              </a:spcAft>
              <a:buFont typeface="Arial" panose="020B0604020202020204" pitchFamily="34" charset="0"/>
              <a:buChar char="•"/>
            </a:pPr>
            <a:r>
              <a:rPr lang="en-US" sz="1400" dirty="0"/>
              <a:t>Central government had increased allocation in 2019 Budget to restructure national highways to ensure interlinking of highways through grid. It will connect major ports, major cities, state capitals with tourist places </a:t>
            </a:r>
          </a:p>
        </p:txBody>
      </p:sp>
    </p:spTree>
    <p:extLst>
      <p:ext uri="{BB962C8B-B14F-4D97-AF65-F5344CB8AC3E}">
        <p14:creationId xmlns:p14="http://schemas.microsoft.com/office/powerpoint/2010/main" val="342998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Residential Landscape: Top-9 cities as of Q1 FY’20 over last year</a:t>
            </a:r>
          </a:p>
        </p:txBody>
      </p:sp>
      <p:sp>
        <p:nvSpPr>
          <p:cNvPr id="4" name="TextBox 3">
            <a:extLst>
              <a:ext uri="{FF2B5EF4-FFF2-40B4-BE49-F238E27FC236}">
                <a16:creationId xmlns:a16="http://schemas.microsoft.com/office/drawing/2014/main" id="{F41B02F3-3690-4A69-86E0-9E19EC2971BA}"/>
              </a:ext>
            </a:extLst>
          </p:cNvPr>
          <p:cNvSpPr txBox="1"/>
          <p:nvPr/>
        </p:nvSpPr>
        <p:spPr>
          <a:xfrm>
            <a:off x="1151789" y="5812069"/>
            <a:ext cx="8777822" cy="507831"/>
          </a:xfrm>
          <a:prstGeom prst="rect">
            <a:avLst/>
          </a:prstGeom>
          <a:noFill/>
        </p:spPr>
        <p:txBody>
          <a:bodyPr wrap="square" lIns="0" rtlCol="0">
            <a:spAutoFit/>
          </a:bodyPr>
          <a:lstStyle/>
          <a:p>
            <a:pPr algn="l"/>
            <a:r>
              <a:rPr lang="en-US" sz="900" dirty="0">
                <a:solidFill>
                  <a:srgbClr val="000000"/>
                </a:solidFill>
                <a:latin typeface="+mj-lt"/>
              </a:rPr>
              <a:t>Notes: </a:t>
            </a:r>
          </a:p>
          <a:p>
            <a:pPr algn="l"/>
            <a:r>
              <a:rPr lang="en-US" sz="900" dirty="0">
                <a:solidFill>
                  <a:srgbClr val="000000"/>
                </a:solidFill>
                <a:latin typeface="+mj-lt"/>
              </a:rPr>
              <a:t>1. Y-o-Y is comparison between the corresponding quarter of the previous year and the current quarter 2. BSP is represented in Rs./sq.ft. over super area </a:t>
            </a:r>
          </a:p>
          <a:p>
            <a:pPr algn="l"/>
            <a:r>
              <a:rPr lang="en-US" sz="900" dirty="0">
                <a:solidFill>
                  <a:srgbClr val="000000"/>
                </a:solidFill>
                <a:latin typeface="+mj-lt"/>
              </a:rPr>
              <a:t>3. Inventory overhang is represented in months. 4. MMR is Mumbai Metropolitan Region which includes Navi Mumbai and Thane</a:t>
            </a:r>
          </a:p>
        </p:txBody>
      </p:sp>
      <p:graphicFrame>
        <p:nvGraphicFramePr>
          <p:cNvPr id="34" name="Table 33">
            <a:extLst>
              <a:ext uri="{FF2B5EF4-FFF2-40B4-BE49-F238E27FC236}">
                <a16:creationId xmlns:a16="http://schemas.microsoft.com/office/drawing/2014/main" id="{D8D7AD3F-EB90-443A-BD44-957904D22D51}"/>
              </a:ext>
            </a:extLst>
          </p:cNvPr>
          <p:cNvGraphicFramePr>
            <a:graphicFrameLocks noGrp="1"/>
          </p:cNvGraphicFramePr>
          <p:nvPr>
            <p:extLst>
              <p:ext uri="{D42A27DB-BD31-4B8C-83A1-F6EECF244321}">
                <p14:modId xmlns:p14="http://schemas.microsoft.com/office/powerpoint/2010/main" val="3580823744"/>
              </p:ext>
            </p:extLst>
          </p:nvPr>
        </p:nvGraphicFramePr>
        <p:xfrm>
          <a:off x="2326124" y="1565793"/>
          <a:ext cx="1991876" cy="1304612"/>
        </p:xfrm>
        <a:graphic>
          <a:graphicData uri="http://schemas.openxmlformats.org/drawingml/2006/table">
            <a:tbl>
              <a:tblPr firstRow="1" bandRow="1">
                <a:tableStyleId>{5C22544A-7EE6-4342-B048-85BDC9FD1C3A}</a:tableStyleId>
              </a:tblPr>
              <a:tblGrid>
                <a:gridCol w="929542">
                  <a:extLst>
                    <a:ext uri="{9D8B030D-6E8A-4147-A177-3AD203B41FA5}">
                      <a16:colId xmlns:a16="http://schemas.microsoft.com/office/drawing/2014/main" val="20000"/>
                    </a:ext>
                  </a:extLst>
                </a:gridCol>
                <a:gridCol w="1062334">
                  <a:extLst>
                    <a:ext uri="{9D8B030D-6E8A-4147-A177-3AD203B41FA5}">
                      <a16:colId xmlns:a16="http://schemas.microsoft.com/office/drawing/2014/main" val="20001"/>
                    </a:ext>
                  </a:extLst>
                </a:gridCol>
              </a:tblGrid>
              <a:tr h="203294">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u="none" strike="noStrike" cap="none" normalizeH="0" baseline="0" dirty="0">
                          <a:ln>
                            <a:noFill/>
                          </a:ln>
                          <a:effectLst/>
                          <a:latin typeface="+mn-lt"/>
                        </a:rPr>
                        <a:t>Y-o-Y (%)</a:t>
                      </a:r>
                      <a:endPar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endParaRPr>
                    </a:p>
                  </a:txBody>
                  <a:tcPr marT="45754" marB="45754" anchor="ctr" horzOverflow="overflow"/>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57509">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Launches</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-89%</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1"/>
                  </a:ext>
                </a:extLst>
              </a:tr>
              <a:tr h="157509">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-36%</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2"/>
                  </a:ext>
                </a:extLst>
              </a:tr>
              <a:tr h="284532">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-1%</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u="none" strike="noStrike" kern="1200" cap="none" normalizeH="0" baseline="0" dirty="0">
                          <a:ln>
                            <a:noFill/>
                          </a:ln>
                          <a:effectLst/>
                          <a:latin typeface="+mn-lt"/>
                        </a:rPr>
                        <a:t>(2,857)</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84532">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Inventory Overhang</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-21%</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(38)</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4"/>
                  </a:ext>
                </a:extLst>
              </a:tr>
            </a:tbl>
          </a:graphicData>
        </a:graphic>
      </p:graphicFrame>
      <p:sp>
        <p:nvSpPr>
          <p:cNvPr id="35" name="Title 1">
            <a:extLst>
              <a:ext uri="{FF2B5EF4-FFF2-40B4-BE49-F238E27FC236}">
                <a16:creationId xmlns:a16="http://schemas.microsoft.com/office/drawing/2014/main" id="{C8F2B99D-9F40-4EB8-929F-55FD45402B09}"/>
              </a:ext>
            </a:extLst>
          </p:cNvPr>
          <p:cNvSpPr txBox="1">
            <a:spLocks/>
          </p:cNvSpPr>
          <p:nvPr/>
        </p:nvSpPr>
        <p:spPr bwMode="auto">
          <a:xfrm>
            <a:off x="1165644" y="1574164"/>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AHMEDABAD</a:t>
            </a:r>
            <a:endParaRPr lang="en-US" sz="1200" b="0" kern="0" dirty="0">
              <a:solidFill>
                <a:schemeClr val="bg1"/>
              </a:solidFill>
              <a:latin typeface="+mn-lt"/>
            </a:endParaRPr>
          </a:p>
        </p:txBody>
      </p:sp>
      <p:pic>
        <p:nvPicPr>
          <p:cNvPr id="36" name="Picture 35">
            <a:extLst>
              <a:ext uri="{FF2B5EF4-FFF2-40B4-BE49-F238E27FC236}">
                <a16:creationId xmlns:a16="http://schemas.microsoft.com/office/drawing/2014/main" id="{14029F84-5F3E-4857-86CD-98B29071CBA9}"/>
              </a:ext>
            </a:extLst>
          </p:cNvPr>
          <p:cNvPicPr>
            <a:picLocks noChangeAspect="1"/>
          </p:cNvPicPr>
          <p:nvPr/>
        </p:nvPicPr>
        <p:blipFill rotWithShape="1">
          <a:blip r:embed="rId2"/>
          <a:srcRect l="17933" r="18726"/>
          <a:stretch/>
        </p:blipFill>
        <p:spPr>
          <a:xfrm>
            <a:off x="1165644" y="1786139"/>
            <a:ext cx="1014982" cy="1079938"/>
          </a:xfrm>
          <a:prstGeom prst="rect">
            <a:avLst/>
          </a:prstGeom>
        </p:spPr>
      </p:pic>
      <p:sp>
        <p:nvSpPr>
          <p:cNvPr id="37" name="Title 1">
            <a:extLst>
              <a:ext uri="{FF2B5EF4-FFF2-40B4-BE49-F238E27FC236}">
                <a16:creationId xmlns:a16="http://schemas.microsoft.com/office/drawing/2014/main" id="{C1EE1825-0AFF-4FC8-B969-48758C04FDA9}"/>
              </a:ext>
            </a:extLst>
          </p:cNvPr>
          <p:cNvSpPr txBox="1">
            <a:spLocks/>
          </p:cNvSpPr>
          <p:nvPr/>
        </p:nvSpPr>
        <p:spPr bwMode="auto">
          <a:xfrm>
            <a:off x="4510814" y="1572506"/>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BENGALURU</a:t>
            </a:r>
            <a:endParaRPr lang="en-US" sz="1200" b="0" kern="0" dirty="0">
              <a:solidFill>
                <a:schemeClr val="bg1"/>
              </a:solidFill>
              <a:latin typeface="+mn-lt"/>
            </a:endParaRPr>
          </a:p>
        </p:txBody>
      </p:sp>
      <p:graphicFrame>
        <p:nvGraphicFramePr>
          <p:cNvPr id="38" name="Table 37">
            <a:extLst>
              <a:ext uri="{FF2B5EF4-FFF2-40B4-BE49-F238E27FC236}">
                <a16:creationId xmlns:a16="http://schemas.microsoft.com/office/drawing/2014/main" id="{17B8E167-31AA-483E-A2B1-76770B6EE134}"/>
              </a:ext>
            </a:extLst>
          </p:cNvPr>
          <p:cNvGraphicFramePr>
            <a:graphicFrameLocks noGrp="1"/>
          </p:cNvGraphicFramePr>
          <p:nvPr>
            <p:extLst>
              <p:ext uri="{D42A27DB-BD31-4B8C-83A1-F6EECF244321}">
                <p14:modId xmlns:p14="http://schemas.microsoft.com/office/powerpoint/2010/main" val="1803337051"/>
              </p:ext>
            </p:extLst>
          </p:nvPr>
        </p:nvGraphicFramePr>
        <p:xfrm>
          <a:off x="5671294" y="1555114"/>
          <a:ext cx="1993392" cy="1304612"/>
        </p:xfrm>
        <a:graphic>
          <a:graphicData uri="http://schemas.openxmlformats.org/drawingml/2006/table">
            <a:tbl>
              <a:tblPr firstRow="1" bandRow="1">
                <a:tableStyleId>{5C22544A-7EE6-4342-B048-85BDC9FD1C3A}</a:tableStyleId>
              </a:tblPr>
              <a:tblGrid>
                <a:gridCol w="930250">
                  <a:extLst>
                    <a:ext uri="{9D8B030D-6E8A-4147-A177-3AD203B41FA5}">
                      <a16:colId xmlns:a16="http://schemas.microsoft.com/office/drawing/2014/main" val="20000"/>
                    </a:ext>
                  </a:extLst>
                </a:gridCol>
                <a:gridCol w="1063142">
                  <a:extLst>
                    <a:ext uri="{9D8B030D-6E8A-4147-A177-3AD203B41FA5}">
                      <a16:colId xmlns:a16="http://schemas.microsoft.com/office/drawing/2014/main" val="20001"/>
                    </a:ext>
                  </a:extLst>
                </a:gridCol>
              </a:tblGrid>
              <a:tr h="214257">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Y-o-Y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66003">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-41%</a:t>
                      </a:r>
                    </a:p>
                  </a:txBody>
                  <a:tcPr marT="18288" marB="18288" anchor="ctr" horzOverflow="overflow"/>
                </a:tc>
                <a:extLst>
                  <a:ext uri="{0D108BD9-81ED-4DB2-BD59-A6C34878D82A}">
                    <a16:rowId xmlns:a16="http://schemas.microsoft.com/office/drawing/2014/main" val="10001"/>
                  </a:ext>
                </a:extLst>
              </a:tr>
              <a:tr h="166003">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-17%</a:t>
                      </a:r>
                    </a:p>
                  </a:txBody>
                  <a:tcPr marT="18288" marB="18288" anchor="ctr" horzOverflow="overflow"/>
                </a:tc>
                <a:extLst>
                  <a:ext uri="{0D108BD9-81ED-4DB2-BD59-A6C34878D82A}">
                    <a16:rowId xmlns:a16="http://schemas.microsoft.com/office/drawing/2014/main" val="10002"/>
                  </a:ext>
                </a:extLst>
              </a:tr>
              <a:tr h="2998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(5,157)</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998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-13%</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(24)</a:t>
                      </a:r>
                    </a:p>
                  </a:txBody>
                  <a:tcPr marT="18288" marB="18288" anchor="ctr" horzOverflow="overflow"/>
                </a:tc>
                <a:extLst>
                  <a:ext uri="{0D108BD9-81ED-4DB2-BD59-A6C34878D82A}">
                    <a16:rowId xmlns:a16="http://schemas.microsoft.com/office/drawing/2014/main" val="10004"/>
                  </a:ext>
                </a:extLst>
              </a:tr>
            </a:tbl>
          </a:graphicData>
        </a:graphic>
      </p:graphicFrame>
      <p:pic>
        <p:nvPicPr>
          <p:cNvPr id="39" name="Picture 38">
            <a:extLst>
              <a:ext uri="{FF2B5EF4-FFF2-40B4-BE49-F238E27FC236}">
                <a16:creationId xmlns:a16="http://schemas.microsoft.com/office/drawing/2014/main" id="{14B54294-A2FA-43E7-AC57-95F29E6BFE36}"/>
              </a:ext>
            </a:extLst>
          </p:cNvPr>
          <p:cNvPicPr>
            <a:picLocks noChangeAspect="1"/>
          </p:cNvPicPr>
          <p:nvPr/>
        </p:nvPicPr>
        <p:blipFill rotWithShape="1">
          <a:blip r:embed="rId3"/>
          <a:srcRect l="11170" r="17366"/>
          <a:stretch/>
        </p:blipFill>
        <p:spPr>
          <a:xfrm>
            <a:off x="4510814" y="1786027"/>
            <a:ext cx="1012031" cy="1073699"/>
          </a:xfrm>
          <a:prstGeom prst="rect">
            <a:avLst/>
          </a:prstGeom>
        </p:spPr>
      </p:pic>
      <p:graphicFrame>
        <p:nvGraphicFramePr>
          <p:cNvPr id="40" name="Table 39">
            <a:extLst>
              <a:ext uri="{FF2B5EF4-FFF2-40B4-BE49-F238E27FC236}">
                <a16:creationId xmlns:a16="http://schemas.microsoft.com/office/drawing/2014/main" id="{57507C8A-0701-451C-8D55-BA40070F7590}"/>
              </a:ext>
            </a:extLst>
          </p:cNvPr>
          <p:cNvGraphicFramePr>
            <a:graphicFrameLocks noGrp="1"/>
          </p:cNvGraphicFramePr>
          <p:nvPr>
            <p:extLst>
              <p:ext uri="{D42A27DB-BD31-4B8C-83A1-F6EECF244321}">
                <p14:modId xmlns:p14="http://schemas.microsoft.com/office/powerpoint/2010/main" val="3668260676"/>
              </p:ext>
            </p:extLst>
          </p:nvPr>
        </p:nvGraphicFramePr>
        <p:xfrm>
          <a:off x="9050129" y="1561464"/>
          <a:ext cx="1993392" cy="1304612"/>
        </p:xfrm>
        <a:graphic>
          <a:graphicData uri="http://schemas.openxmlformats.org/drawingml/2006/table">
            <a:tbl>
              <a:tblPr firstRow="1" bandRow="1">
                <a:tableStyleId>{5C22544A-7EE6-4342-B048-85BDC9FD1C3A}</a:tableStyleId>
              </a:tblPr>
              <a:tblGrid>
                <a:gridCol w="930250">
                  <a:extLst>
                    <a:ext uri="{9D8B030D-6E8A-4147-A177-3AD203B41FA5}">
                      <a16:colId xmlns:a16="http://schemas.microsoft.com/office/drawing/2014/main" val="20000"/>
                    </a:ext>
                  </a:extLst>
                </a:gridCol>
                <a:gridCol w="1063142">
                  <a:extLst>
                    <a:ext uri="{9D8B030D-6E8A-4147-A177-3AD203B41FA5}">
                      <a16:colId xmlns:a16="http://schemas.microsoft.com/office/drawing/2014/main" val="20001"/>
                    </a:ext>
                  </a:extLst>
                </a:gridCol>
              </a:tblGrid>
              <a:tr h="169263">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Y-o-Y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51571">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-32%</a:t>
                      </a:r>
                    </a:p>
                  </a:txBody>
                  <a:tcPr marT="18288" marB="18288" anchor="ctr" horzOverflow="overflow"/>
                </a:tc>
                <a:extLst>
                  <a:ext uri="{0D108BD9-81ED-4DB2-BD59-A6C34878D82A}">
                    <a16:rowId xmlns:a16="http://schemas.microsoft.com/office/drawing/2014/main" val="10001"/>
                  </a:ext>
                </a:extLst>
              </a:tr>
              <a:tr h="151571">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a:t>
                      </a:r>
                    </a:p>
                  </a:txBody>
                  <a:tcPr marT="18288" marB="18288" anchor="ctr" horzOverflow="overflow"/>
                </a:tc>
                <a:extLst>
                  <a:ext uri="{0D108BD9-81ED-4DB2-BD59-A6C34878D82A}">
                    <a16:rowId xmlns:a16="http://schemas.microsoft.com/office/drawing/2014/main" val="10002"/>
                  </a:ext>
                </a:extLst>
              </a:tr>
              <a:tr h="236902">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0%</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(5,174)</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36902">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(24)</a:t>
                      </a:r>
                    </a:p>
                  </a:txBody>
                  <a:tcPr marT="18288" marB="18288" anchor="ctr" horzOverflow="overflow"/>
                </a:tc>
                <a:extLst>
                  <a:ext uri="{0D108BD9-81ED-4DB2-BD59-A6C34878D82A}">
                    <a16:rowId xmlns:a16="http://schemas.microsoft.com/office/drawing/2014/main" val="10004"/>
                  </a:ext>
                </a:extLst>
              </a:tr>
            </a:tbl>
          </a:graphicData>
        </a:graphic>
      </p:graphicFrame>
      <p:sp>
        <p:nvSpPr>
          <p:cNvPr id="41" name="Title 1">
            <a:extLst>
              <a:ext uri="{FF2B5EF4-FFF2-40B4-BE49-F238E27FC236}">
                <a16:creationId xmlns:a16="http://schemas.microsoft.com/office/drawing/2014/main" id="{05A23B97-0DCC-4B08-B12A-56EC1534C42B}"/>
              </a:ext>
            </a:extLst>
          </p:cNvPr>
          <p:cNvSpPr txBox="1">
            <a:spLocks/>
          </p:cNvSpPr>
          <p:nvPr/>
        </p:nvSpPr>
        <p:spPr bwMode="auto">
          <a:xfrm>
            <a:off x="7889649" y="1574164"/>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CHENNAI</a:t>
            </a:r>
            <a:endParaRPr lang="en-US" sz="1200" b="0" kern="0" dirty="0">
              <a:solidFill>
                <a:schemeClr val="bg1"/>
              </a:solidFill>
              <a:latin typeface="+mn-lt"/>
            </a:endParaRPr>
          </a:p>
        </p:txBody>
      </p:sp>
      <p:pic>
        <p:nvPicPr>
          <p:cNvPr id="42" name="Picture 41">
            <a:extLst>
              <a:ext uri="{FF2B5EF4-FFF2-40B4-BE49-F238E27FC236}">
                <a16:creationId xmlns:a16="http://schemas.microsoft.com/office/drawing/2014/main" id="{7EBFA7DD-A4E7-4D69-8EB9-2E54D700D7EF}"/>
              </a:ext>
            </a:extLst>
          </p:cNvPr>
          <p:cNvPicPr>
            <a:picLocks noChangeAspect="1"/>
          </p:cNvPicPr>
          <p:nvPr/>
        </p:nvPicPr>
        <p:blipFill rotWithShape="1">
          <a:blip r:embed="rId4"/>
          <a:srcRect l="17572" t="-1122" r="18639" b="1122"/>
          <a:stretch/>
        </p:blipFill>
        <p:spPr>
          <a:xfrm>
            <a:off x="7889649" y="1787686"/>
            <a:ext cx="1014413" cy="1078390"/>
          </a:xfrm>
          <a:prstGeom prst="rect">
            <a:avLst/>
          </a:prstGeom>
        </p:spPr>
      </p:pic>
      <p:graphicFrame>
        <p:nvGraphicFramePr>
          <p:cNvPr id="43" name="Table 42">
            <a:extLst>
              <a:ext uri="{FF2B5EF4-FFF2-40B4-BE49-F238E27FC236}">
                <a16:creationId xmlns:a16="http://schemas.microsoft.com/office/drawing/2014/main" id="{5CCCC52D-A1B9-407B-A173-8303AC089953}"/>
              </a:ext>
            </a:extLst>
          </p:cNvPr>
          <p:cNvGraphicFramePr>
            <a:graphicFrameLocks noGrp="1"/>
          </p:cNvGraphicFramePr>
          <p:nvPr>
            <p:extLst>
              <p:ext uri="{D42A27DB-BD31-4B8C-83A1-F6EECF244321}">
                <p14:modId xmlns:p14="http://schemas.microsoft.com/office/powerpoint/2010/main" val="3331973428"/>
              </p:ext>
            </p:extLst>
          </p:nvPr>
        </p:nvGraphicFramePr>
        <p:xfrm>
          <a:off x="2326123" y="3044869"/>
          <a:ext cx="1973923" cy="1304612"/>
        </p:xfrm>
        <a:graphic>
          <a:graphicData uri="http://schemas.openxmlformats.org/drawingml/2006/table">
            <a:tbl>
              <a:tblPr firstRow="1" bandRow="1">
                <a:tableStyleId>{5C22544A-7EE6-4342-B048-85BDC9FD1C3A}</a:tableStyleId>
              </a:tblPr>
              <a:tblGrid>
                <a:gridCol w="921164">
                  <a:extLst>
                    <a:ext uri="{9D8B030D-6E8A-4147-A177-3AD203B41FA5}">
                      <a16:colId xmlns:a16="http://schemas.microsoft.com/office/drawing/2014/main" val="20000"/>
                    </a:ext>
                  </a:extLst>
                </a:gridCol>
                <a:gridCol w="1052759">
                  <a:extLst>
                    <a:ext uri="{9D8B030D-6E8A-4147-A177-3AD203B41FA5}">
                      <a16:colId xmlns:a16="http://schemas.microsoft.com/office/drawing/2014/main" val="20001"/>
                    </a:ext>
                  </a:extLst>
                </a:gridCol>
              </a:tblGrid>
              <a:tr h="184183">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56990">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130%</a:t>
                      </a:r>
                    </a:p>
                  </a:txBody>
                  <a:tcPr marT="18288" marB="18288" anchor="ctr" horzOverflow="overflow"/>
                </a:tc>
                <a:extLst>
                  <a:ext uri="{0D108BD9-81ED-4DB2-BD59-A6C34878D82A}">
                    <a16:rowId xmlns:a16="http://schemas.microsoft.com/office/drawing/2014/main" val="10001"/>
                  </a:ext>
                </a:extLst>
              </a:tr>
              <a:tr h="156990">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32%</a:t>
                      </a:r>
                    </a:p>
                  </a:txBody>
                  <a:tcPr marT="18288" marB="18288" anchor="ctr" horzOverflow="overflow"/>
                </a:tc>
                <a:extLst>
                  <a:ext uri="{0D108BD9-81ED-4DB2-BD59-A6C34878D82A}">
                    <a16:rowId xmlns:a16="http://schemas.microsoft.com/office/drawing/2014/main" val="10002"/>
                  </a:ext>
                </a:extLst>
              </a:tr>
              <a:tr h="257784">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(4,950)</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57784">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-10%</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(28)</a:t>
                      </a:r>
                    </a:p>
                  </a:txBody>
                  <a:tcPr marT="18288" marB="18288" anchor="ctr" horzOverflow="overflow"/>
                </a:tc>
                <a:extLst>
                  <a:ext uri="{0D108BD9-81ED-4DB2-BD59-A6C34878D82A}">
                    <a16:rowId xmlns:a16="http://schemas.microsoft.com/office/drawing/2014/main" val="10004"/>
                  </a:ext>
                </a:extLst>
              </a:tr>
            </a:tbl>
          </a:graphicData>
        </a:graphic>
      </p:graphicFrame>
      <p:sp>
        <p:nvSpPr>
          <p:cNvPr id="44" name="Title 1">
            <a:extLst>
              <a:ext uri="{FF2B5EF4-FFF2-40B4-BE49-F238E27FC236}">
                <a16:creationId xmlns:a16="http://schemas.microsoft.com/office/drawing/2014/main" id="{0FF32D54-81BB-4B5E-B9E0-EC579758BD75}"/>
              </a:ext>
            </a:extLst>
          </p:cNvPr>
          <p:cNvSpPr txBox="1">
            <a:spLocks/>
          </p:cNvSpPr>
          <p:nvPr/>
        </p:nvSpPr>
        <p:spPr bwMode="auto">
          <a:xfrm>
            <a:off x="1165644" y="3044870"/>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GURUGRAM</a:t>
            </a:r>
            <a:endParaRPr lang="en-US" sz="1200" b="0" kern="0" dirty="0">
              <a:solidFill>
                <a:schemeClr val="bg1"/>
              </a:solidFill>
              <a:latin typeface="+mn-lt"/>
            </a:endParaRPr>
          </a:p>
        </p:txBody>
      </p:sp>
      <p:pic>
        <p:nvPicPr>
          <p:cNvPr id="45" name="Picture 44">
            <a:extLst>
              <a:ext uri="{FF2B5EF4-FFF2-40B4-BE49-F238E27FC236}">
                <a16:creationId xmlns:a16="http://schemas.microsoft.com/office/drawing/2014/main" id="{23C75A9D-D3FD-4EC5-BE7F-516B05E39C8E}"/>
              </a:ext>
            </a:extLst>
          </p:cNvPr>
          <p:cNvPicPr>
            <a:picLocks noChangeAspect="1"/>
          </p:cNvPicPr>
          <p:nvPr/>
        </p:nvPicPr>
        <p:blipFill>
          <a:blip r:embed="rId5"/>
          <a:stretch>
            <a:fillRect/>
          </a:stretch>
        </p:blipFill>
        <p:spPr>
          <a:xfrm>
            <a:off x="1165644" y="3256845"/>
            <a:ext cx="1014984" cy="1064625"/>
          </a:xfrm>
          <a:prstGeom prst="rect">
            <a:avLst/>
          </a:prstGeom>
        </p:spPr>
      </p:pic>
      <p:graphicFrame>
        <p:nvGraphicFramePr>
          <p:cNvPr id="46" name="Table 45">
            <a:extLst>
              <a:ext uri="{FF2B5EF4-FFF2-40B4-BE49-F238E27FC236}">
                <a16:creationId xmlns:a16="http://schemas.microsoft.com/office/drawing/2014/main" id="{2D5C3A59-023E-4A69-B4A9-EFFA0A9E2A33}"/>
              </a:ext>
            </a:extLst>
          </p:cNvPr>
          <p:cNvGraphicFramePr>
            <a:graphicFrameLocks noGrp="1"/>
          </p:cNvGraphicFramePr>
          <p:nvPr>
            <p:extLst>
              <p:ext uri="{D42A27DB-BD31-4B8C-83A1-F6EECF244321}">
                <p14:modId xmlns:p14="http://schemas.microsoft.com/office/powerpoint/2010/main" val="2160192780"/>
              </p:ext>
            </p:extLst>
          </p:nvPr>
        </p:nvGraphicFramePr>
        <p:xfrm>
          <a:off x="5670779" y="3044869"/>
          <a:ext cx="1974952" cy="1304612"/>
        </p:xfrm>
        <a:graphic>
          <a:graphicData uri="http://schemas.openxmlformats.org/drawingml/2006/table">
            <a:tbl>
              <a:tblPr firstRow="1" bandRow="1">
                <a:tableStyleId>{5C22544A-7EE6-4342-B048-85BDC9FD1C3A}</a:tableStyleId>
              </a:tblPr>
              <a:tblGrid>
                <a:gridCol w="921645">
                  <a:extLst>
                    <a:ext uri="{9D8B030D-6E8A-4147-A177-3AD203B41FA5}">
                      <a16:colId xmlns:a16="http://schemas.microsoft.com/office/drawing/2014/main" val="20000"/>
                    </a:ext>
                  </a:extLst>
                </a:gridCol>
                <a:gridCol w="1053307">
                  <a:extLst>
                    <a:ext uri="{9D8B030D-6E8A-4147-A177-3AD203B41FA5}">
                      <a16:colId xmlns:a16="http://schemas.microsoft.com/office/drawing/2014/main" val="20001"/>
                    </a:ext>
                  </a:extLst>
                </a:gridCol>
              </a:tblGrid>
              <a:tr h="197663">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67950">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-56%</a:t>
                      </a:r>
                    </a:p>
                  </a:txBody>
                  <a:tcPr marT="18288" marB="18288" anchor="ctr" horzOverflow="overflow"/>
                </a:tc>
                <a:extLst>
                  <a:ext uri="{0D108BD9-81ED-4DB2-BD59-A6C34878D82A}">
                    <a16:rowId xmlns:a16="http://schemas.microsoft.com/office/drawing/2014/main" val="10001"/>
                  </a:ext>
                </a:extLst>
              </a:tr>
              <a:tr h="15314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10%</a:t>
                      </a:r>
                    </a:p>
                  </a:txBody>
                  <a:tcPr marT="18288" marB="18288" anchor="ctr" horzOverflow="overflow"/>
                </a:tc>
                <a:extLst>
                  <a:ext uri="{0D108BD9-81ED-4DB2-BD59-A6C34878D82A}">
                    <a16:rowId xmlns:a16="http://schemas.microsoft.com/office/drawing/2014/main" val="10002"/>
                  </a:ext>
                </a:extLst>
              </a:tr>
              <a:tr h="276651">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17%</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(5,131)</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76651">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-42%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(15)</a:t>
                      </a:r>
                    </a:p>
                  </a:txBody>
                  <a:tcPr marT="18288" marB="18288" anchor="ctr" horzOverflow="overflow"/>
                </a:tc>
                <a:extLst>
                  <a:ext uri="{0D108BD9-81ED-4DB2-BD59-A6C34878D82A}">
                    <a16:rowId xmlns:a16="http://schemas.microsoft.com/office/drawing/2014/main" val="10004"/>
                  </a:ext>
                </a:extLst>
              </a:tr>
            </a:tbl>
          </a:graphicData>
        </a:graphic>
      </p:graphicFrame>
      <p:sp>
        <p:nvSpPr>
          <p:cNvPr id="47" name="Title 1">
            <a:extLst>
              <a:ext uri="{FF2B5EF4-FFF2-40B4-BE49-F238E27FC236}">
                <a16:creationId xmlns:a16="http://schemas.microsoft.com/office/drawing/2014/main" id="{F80ABC5E-0595-4A97-87A6-38B770E5DF6F}"/>
              </a:ext>
            </a:extLst>
          </p:cNvPr>
          <p:cNvSpPr txBox="1">
            <a:spLocks/>
          </p:cNvSpPr>
          <p:nvPr/>
        </p:nvSpPr>
        <p:spPr bwMode="auto">
          <a:xfrm>
            <a:off x="4510814" y="3044870"/>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HYDERABAD</a:t>
            </a:r>
            <a:endParaRPr lang="en-US" sz="1200" b="0" kern="0" dirty="0">
              <a:solidFill>
                <a:schemeClr val="bg1"/>
              </a:solidFill>
              <a:latin typeface="+mn-lt"/>
            </a:endParaRPr>
          </a:p>
        </p:txBody>
      </p:sp>
      <p:pic>
        <p:nvPicPr>
          <p:cNvPr id="48" name="Picture 47">
            <a:extLst>
              <a:ext uri="{FF2B5EF4-FFF2-40B4-BE49-F238E27FC236}">
                <a16:creationId xmlns:a16="http://schemas.microsoft.com/office/drawing/2014/main" id="{536C482F-3CEB-4E75-904C-00367B6E75FA}"/>
              </a:ext>
            </a:extLst>
          </p:cNvPr>
          <p:cNvPicPr>
            <a:picLocks noChangeAspect="1"/>
          </p:cNvPicPr>
          <p:nvPr/>
        </p:nvPicPr>
        <p:blipFill rotWithShape="1">
          <a:blip r:embed="rId6"/>
          <a:srcRect l="22311" r="22995"/>
          <a:stretch/>
        </p:blipFill>
        <p:spPr>
          <a:xfrm>
            <a:off x="4510814" y="3256845"/>
            <a:ext cx="1015246" cy="1060704"/>
          </a:xfrm>
          <a:prstGeom prst="rect">
            <a:avLst/>
          </a:prstGeom>
        </p:spPr>
      </p:pic>
      <p:graphicFrame>
        <p:nvGraphicFramePr>
          <p:cNvPr id="49" name="Table 48">
            <a:extLst>
              <a:ext uri="{FF2B5EF4-FFF2-40B4-BE49-F238E27FC236}">
                <a16:creationId xmlns:a16="http://schemas.microsoft.com/office/drawing/2014/main" id="{AD1FFC8E-1122-4BC4-A27F-D92D878ABD0E}"/>
              </a:ext>
            </a:extLst>
          </p:cNvPr>
          <p:cNvGraphicFramePr>
            <a:graphicFrameLocks noGrp="1"/>
          </p:cNvGraphicFramePr>
          <p:nvPr>
            <p:extLst>
              <p:ext uri="{D42A27DB-BD31-4B8C-83A1-F6EECF244321}">
                <p14:modId xmlns:p14="http://schemas.microsoft.com/office/powerpoint/2010/main" val="1262752394"/>
              </p:ext>
            </p:extLst>
          </p:nvPr>
        </p:nvGraphicFramePr>
        <p:xfrm>
          <a:off x="9050129" y="3045600"/>
          <a:ext cx="2007616" cy="1304612"/>
        </p:xfrm>
        <a:graphic>
          <a:graphicData uri="http://schemas.openxmlformats.org/drawingml/2006/table">
            <a:tbl>
              <a:tblPr firstRow="1" bandRow="1">
                <a:tableStyleId>{5C22544A-7EE6-4342-B048-85BDC9FD1C3A}</a:tableStyleId>
              </a:tblPr>
              <a:tblGrid>
                <a:gridCol w="936887">
                  <a:extLst>
                    <a:ext uri="{9D8B030D-6E8A-4147-A177-3AD203B41FA5}">
                      <a16:colId xmlns:a16="http://schemas.microsoft.com/office/drawing/2014/main" val="20000"/>
                    </a:ext>
                  </a:extLst>
                </a:gridCol>
                <a:gridCol w="1070729">
                  <a:extLst>
                    <a:ext uri="{9D8B030D-6E8A-4147-A177-3AD203B41FA5}">
                      <a16:colId xmlns:a16="http://schemas.microsoft.com/office/drawing/2014/main" val="20001"/>
                    </a:ext>
                  </a:extLst>
                </a:gridCol>
              </a:tblGrid>
              <a:tr h="196294">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57470">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-30%</a:t>
                      </a:r>
                    </a:p>
                  </a:txBody>
                  <a:tcPr marT="18288" marB="18288" anchor="ctr" horzOverflow="overflow"/>
                </a:tc>
                <a:extLst>
                  <a:ext uri="{0D108BD9-81ED-4DB2-BD59-A6C34878D82A}">
                    <a16:rowId xmlns:a16="http://schemas.microsoft.com/office/drawing/2014/main" val="10001"/>
                  </a:ext>
                </a:extLst>
              </a:tr>
              <a:tr h="157470">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10%</a:t>
                      </a:r>
                    </a:p>
                  </a:txBody>
                  <a:tcPr marT="18288" marB="18288" anchor="ctr" horzOverflow="overflow"/>
                </a:tc>
                <a:extLst>
                  <a:ext uri="{0D108BD9-81ED-4DB2-BD59-A6C34878D82A}">
                    <a16:rowId xmlns:a16="http://schemas.microsoft.com/office/drawing/2014/main" val="10002"/>
                  </a:ext>
                </a:extLst>
              </a:tr>
              <a:tr h="274735">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(3,936)</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74735">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-11%</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(36)</a:t>
                      </a:r>
                    </a:p>
                  </a:txBody>
                  <a:tcPr marT="18288" marB="18288" anchor="ctr" horzOverflow="overflow"/>
                </a:tc>
                <a:extLst>
                  <a:ext uri="{0D108BD9-81ED-4DB2-BD59-A6C34878D82A}">
                    <a16:rowId xmlns:a16="http://schemas.microsoft.com/office/drawing/2014/main" val="10004"/>
                  </a:ext>
                </a:extLst>
              </a:tr>
            </a:tbl>
          </a:graphicData>
        </a:graphic>
      </p:graphicFrame>
      <p:sp>
        <p:nvSpPr>
          <p:cNvPr id="50" name="Title 1">
            <a:extLst>
              <a:ext uri="{FF2B5EF4-FFF2-40B4-BE49-F238E27FC236}">
                <a16:creationId xmlns:a16="http://schemas.microsoft.com/office/drawing/2014/main" id="{8DE718B3-CD0E-43F9-A920-7985E3BB9484}"/>
              </a:ext>
            </a:extLst>
          </p:cNvPr>
          <p:cNvSpPr txBox="1">
            <a:spLocks/>
          </p:cNvSpPr>
          <p:nvPr/>
        </p:nvSpPr>
        <p:spPr bwMode="auto">
          <a:xfrm>
            <a:off x="7891953" y="3050755"/>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KOLKATA</a:t>
            </a:r>
            <a:endParaRPr lang="en-US" sz="1200" b="0" kern="0" dirty="0">
              <a:solidFill>
                <a:schemeClr val="bg1"/>
              </a:solidFill>
              <a:latin typeface="+mn-lt"/>
            </a:endParaRPr>
          </a:p>
        </p:txBody>
      </p:sp>
      <p:pic>
        <p:nvPicPr>
          <p:cNvPr id="51" name="Picture 50">
            <a:extLst>
              <a:ext uri="{FF2B5EF4-FFF2-40B4-BE49-F238E27FC236}">
                <a16:creationId xmlns:a16="http://schemas.microsoft.com/office/drawing/2014/main" id="{C0423AC3-CED1-4058-87FA-C66CC3A0C276}"/>
              </a:ext>
            </a:extLst>
          </p:cNvPr>
          <p:cNvPicPr>
            <a:picLocks noChangeAspect="1"/>
          </p:cNvPicPr>
          <p:nvPr/>
        </p:nvPicPr>
        <p:blipFill rotWithShape="1">
          <a:blip r:embed="rId7"/>
          <a:srcRect l="31303" r="26583"/>
          <a:stretch/>
        </p:blipFill>
        <p:spPr>
          <a:xfrm>
            <a:off x="7891953" y="3264277"/>
            <a:ext cx="1012411" cy="1060704"/>
          </a:xfrm>
          <a:prstGeom prst="rect">
            <a:avLst/>
          </a:prstGeom>
        </p:spPr>
      </p:pic>
      <p:sp>
        <p:nvSpPr>
          <p:cNvPr id="52" name="Title 1">
            <a:extLst>
              <a:ext uri="{FF2B5EF4-FFF2-40B4-BE49-F238E27FC236}">
                <a16:creationId xmlns:a16="http://schemas.microsoft.com/office/drawing/2014/main" id="{B151BE5E-0A33-42CE-8492-C472933F1DC2}"/>
              </a:ext>
            </a:extLst>
          </p:cNvPr>
          <p:cNvSpPr txBox="1">
            <a:spLocks/>
          </p:cNvSpPr>
          <p:nvPr/>
        </p:nvSpPr>
        <p:spPr bwMode="auto">
          <a:xfrm>
            <a:off x="1165644" y="4479821"/>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MMR</a:t>
            </a:r>
            <a:endParaRPr lang="en-US" sz="1200" b="0" kern="0" dirty="0">
              <a:solidFill>
                <a:schemeClr val="bg1"/>
              </a:solidFill>
              <a:latin typeface="+mn-lt"/>
            </a:endParaRPr>
          </a:p>
        </p:txBody>
      </p:sp>
      <p:graphicFrame>
        <p:nvGraphicFramePr>
          <p:cNvPr id="53" name="Table 52">
            <a:extLst>
              <a:ext uri="{FF2B5EF4-FFF2-40B4-BE49-F238E27FC236}">
                <a16:creationId xmlns:a16="http://schemas.microsoft.com/office/drawing/2014/main" id="{ABD33160-61E3-4C8E-B13C-5E4C7E03F13F}"/>
              </a:ext>
            </a:extLst>
          </p:cNvPr>
          <p:cNvGraphicFramePr>
            <a:graphicFrameLocks noGrp="1"/>
          </p:cNvGraphicFramePr>
          <p:nvPr>
            <p:extLst>
              <p:ext uri="{D42A27DB-BD31-4B8C-83A1-F6EECF244321}">
                <p14:modId xmlns:p14="http://schemas.microsoft.com/office/powerpoint/2010/main" val="2890635454"/>
              </p:ext>
            </p:extLst>
          </p:nvPr>
        </p:nvGraphicFramePr>
        <p:xfrm>
          <a:off x="2326124" y="4481479"/>
          <a:ext cx="1973922" cy="1304612"/>
        </p:xfrm>
        <a:graphic>
          <a:graphicData uri="http://schemas.openxmlformats.org/drawingml/2006/table">
            <a:tbl>
              <a:tblPr firstRow="1" bandRow="1">
                <a:tableStyleId>{5C22544A-7EE6-4342-B048-85BDC9FD1C3A}</a:tableStyleId>
              </a:tblPr>
              <a:tblGrid>
                <a:gridCol w="921164">
                  <a:extLst>
                    <a:ext uri="{9D8B030D-6E8A-4147-A177-3AD203B41FA5}">
                      <a16:colId xmlns:a16="http://schemas.microsoft.com/office/drawing/2014/main" val="20000"/>
                    </a:ext>
                  </a:extLst>
                </a:gridCol>
                <a:gridCol w="1052758">
                  <a:extLst>
                    <a:ext uri="{9D8B030D-6E8A-4147-A177-3AD203B41FA5}">
                      <a16:colId xmlns:a16="http://schemas.microsoft.com/office/drawing/2014/main" val="20001"/>
                    </a:ext>
                  </a:extLst>
                </a:gridCol>
              </a:tblGrid>
              <a:tr h="198307">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53645">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-62%</a:t>
                      </a:r>
                    </a:p>
                  </a:txBody>
                  <a:tcPr marT="18288" marB="18288" anchor="ctr" horzOverflow="overflow"/>
                </a:tc>
                <a:extLst>
                  <a:ext uri="{0D108BD9-81ED-4DB2-BD59-A6C34878D82A}">
                    <a16:rowId xmlns:a16="http://schemas.microsoft.com/office/drawing/2014/main" val="10001"/>
                  </a:ext>
                </a:extLst>
              </a:tr>
              <a:tr h="153645">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-14%</a:t>
                      </a:r>
                    </a:p>
                  </a:txBody>
                  <a:tcPr marT="18288" marB="18288" anchor="ctr" horzOverflow="overflow"/>
                </a:tc>
                <a:extLst>
                  <a:ext uri="{0D108BD9-81ED-4DB2-BD59-A6C34878D82A}">
                    <a16:rowId xmlns:a16="http://schemas.microsoft.com/office/drawing/2014/main" val="10002"/>
                  </a:ext>
                </a:extLst>
              </a:tr>
              <a:tr h="277553">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(9,396)</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77553">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-28%</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(32)</a:t>
                      </a:r>
                    </a:p>
                  </a:txBody>
                  <a:tcPr marT="18288" marB="18288" anchor="ctr" horzOverflow="overflow"/>
                </a:tc>
                <a:extLst>
                  <a:ext uri="{0D108BD9-81ED-4DB2-BD59-A6C34878D82A}">
                    <a16:rowId xmlns:a16="http://schemas.microsoft.com/office/drawing/2014/main" val="10004"/>
                  </a:ext>
                </a:extLst>
              </a:tr>
            </a:tbl>
          </a:graphicData>
        </a:graphic>
      </p:graphicFrame>
      <p:pic>
        <p:nvPicPr>
          <p:cNvPr id="54" name="Picture 53">
            <a:extLst>
              <a:ext uri="{FF2B5EF4-FFF2-40B4-BE49-F238E27FC236}">
                <a16:creationId xmlns:a16="http://schemas.microsoft.com/office/drawing/2014/main" id="{0D0AE662-C732-4482-A219-B4E4C2ADCA1A}"/>
              </a:ext>
            </a:extLst>
          </p:cNvPr>
          <p:cNvPicPr>
            <a:picLocks noChangeAspect="1"/>
          </p:cNvPicPr>
          <p:nvPr/>
        </p:nvPicPr>
        <p:blipFill rotWithShape="1">
          <a:blip r:embed="rId8"/>
          <a:srcRect l="13469" r="14814"/>
          <a:stretch/>
        </p:blipFill>
        <p:spPr>
          <a:xfrm>
            <a:off x="1165644" y="4693343"/>
            <a:ext cx="1015622" cy="1060704"/>
          </a:xfrm>
          <a:prstGeom prst="rect">
            <a:avLst/>
          </a:prstGeom>
        </p:spPr>
      </p:pic>
      <p:sp>
        <p:nvSpPr>
          <p:cNvPr id="55" name="Title 1">
            <a:extLst>
              <a:ext uri="{FF2B5EF4-FFF2-40B4-BE49-F238E27FC236}">
                <a16:creationId xmlns:a16="http://schemas.microsoft.com/office/drawing/2014/main" id="{E76E5721-A8F9-4A5C-AE9F-24AC68FB93AA}"/>
              </a:ext>
            </a:extLst>
          </p:cNvPr>
          <p:cNvSpPr txBox="1">
            <a:spLocks/>
          </p:cNvSpPr>
          <p:nvPr/>
        </p:nvSpPr>
        <p:spPr bwMode="auto">
          <a:xfrm>
            <a:off x="4510810" y="4478400"/>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NOIDA</a:t>
            </a:r>
            <a:endParaRPr lang="en-US" sz="1200" b="0" kern="0" dirty="0">
              <a:solidFill>
                <a:schemeClr val="bg1"/>
              </a:solidFill>
              <a:latin typeface="+mn-lt"/>
            </a:endParaRPr>
          </a:p>
        </p:txBody>
      </p:sp>
      <p:graphicFrame>
        <p:nvGraphicFramePr>
          <p:cNvPr id="56" name="Table 55">
            <a:extLst>
              <a:ext uri="{FF2B5EF4-FFF2-40B4-BE49-F238E27FC236}">
                <a16:creationId xmlns:a16="http://schemas.microsoft.com/office/drawing/2014/main" id="{5AE118AC-C296-4091-9DBD-7D5400FEBFE0}"/>
              </a:ext>
            </a:extLst>
          </p:cNvPr>
          <p:cNvGraphicFramePr>
            <a:graphicFrameLocks noGrp="1"/>
          </p:cNvGraphicFramePr>
          <p:nvPr>
            <p:extLst>
              <p:ext uri="{D42A27DB-BD31-4B8C-83A1-F6EECF244321}">
                <p14:modId xmlns:p14="http://schemas.microsoft.com/office/powerpoint/2010/main" val="3468318897"/>
              </p:ext>
            </p:extLst>
          </p:nvPr>
        </p:nvGraphicFramePr>
        <p:xfrm>
          <a:off x="5671294" y="4482000"/>
          <a:ext cx="1973922" cy="1304612"/>
        </p:xfrm>
        <a:graphic>
          <a:graphicData uri="http://schemas.openxmlformats.org/drawingml/2006/table">
            <a:tbl>
              <a:tblPr firstRow="1" bandRow="1">
                <a:tableStyleId>{5C22544A-7EE6-4342-B048-85BDC9FD1C3A}</a:tableStyleId>
              </a:tblPr>
              <a:tblGrid>
                <a:gridCol w="921164">
                  <a:extLst>
                    <a:ext uri="{9D8B030D-6E8A-4147-A177-3AD203B41FA5}">
                      <a16:colId xmlns:a16="http://schemas.microsoft.com/office/drawing/2014/main" val="20000"/>
                    </a:ext>
                  </a:extLst>
                </a:gridCol>
                <a:gridCol w="1052758">
                  <a:extLst>
                    <a:ext uri="{9D8B030D-6E8A-4147-A177-3AD203B41FA5}">
                      <a16:colId xmlns:a16="http://schemas.microsoft.com/office/drawing/2014/main" val="20001"/>
                    </a:ext>
                  </a:extLst>
                </a:gridCol>
              </a:tblGrid>
              <a:tr h="201419">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5605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-52%</a:t>
                      </a:r>
                    </a:p>
                  </a:txBody>
                  <a:tcPr marT="18288" marB="18288" anchor="ctr" horzOverflow="overflow"/>
                </a:tc>
                <a:extLst>
                  <a:ext uri="{0D108BD9-81ED-4DB2-BD59-A6C34878D82A}">
                    <a16:rowId xmlns:a16="http://schemas.microsoft.com/office/drawing/2014/main" val="10001"/>
                  </a:ext>
                </a:extLst>
              </a:tr>
              <a:tr h="15605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-56%</a:t>
                      </a:r>
                    </a:p>
                  </a:txBody>
                  <a:tcPr marT="18288" marB="18288" anchor="ctr" horzOverflow="overflow"/>
                </a:tc>
                <a:extLst>
                  <a:ext uri="{0D108BD9-81ED-4DB2-BD59-A6C34878D82A}">
                    <a16:rowId xmlns:a16="http://schemas.microsoft.com/office/drawing/2014/main" val="10002"/>
                  </a:ext>
                </a:extLst>
              </a:tr>
              <a:tr h="281908">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0%</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(3,899)</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81908">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(41)</a:t>
                      </a:r>
                    </a:p>
                  </a:txBody>
                  <a:tcPr marT="18288" marB="18288" anchor="ctr" horzOverflow="overflow"/>
                </a:tc>
                <a:extLst>
                  <a:ext uri="{0D108BD9-81ED-4DB2-BD59-A6C34878D82A}">
                    <a16:rowId xmlns:a16="http://schemas.microsoft.com/office/drawing/2014/main" val="10004"/>
                  </a:ext>
                </a:extLst>
              </a:tr>
            </a:tbl>
          </a:graphicData>
        </a:graphic>
      </p:graphicFrame>
      <p:pic>
        <p:nvPicPr>
          <p:cNvPr id="57" name="Picture 56">
            <a:extLst>
              <a:ext uri="{FF2B5EF4-FFF2-40B4-BE49-F238E27FC236}">
                <a16:creationId xmlns:a16="http://schemas.microsoft.com/office/drawing/2014/main" id="{C63493B9-B86A-429F-B9E3-CAFD4E70FBE9}"/>
              </a:ext>
            </a:extLst>
          </p:cNvPr>
          <p:cNvPicPr>
            <a:picLocks/>
          </p:cNvPicPr>
          <p:nvPr/>
        </p:nvPicPr>
        <p:blipFill rotWithShape="1">
          <a:blip r:embed="rId9"/>
          <a:srcRect l="26068" r="21066"/>
          <a:stretch/>
        </p:blipFill>
        <p:spPr>
          <a:xfrm>
            <a:off x="4510810" y="4707352"/>
            <a:ext cx="1014984" cy="1060704"/>
          </a:xfrm>
          <a:prstGeom prst="rect">
            <a:avLst/>
          </a:prstGeom>
        </p:spPr>
      </p:pic>
      <p:graphicFrame>
        <p:nvGraphicFramePr>
          <p:cNvPr id="58" name="Table 57">
            <a:extLst>
              <a:ext uri="{FF2B5EF4-FFF2-40B4-BE49-F238E27FC236}">
                <a16:creationId xmlns:a16="http://schemas.microsoft.com/office/drawing/2014/main" id="{76DD6049-8B33-4D38-89CD-72429C282CC7}"/>
              </a:ext>
            </a:extLst>
          </p:cNvPr>
          <p:cNvGraphicFramePr>
            <a:graphicFrameLocks noGrp="1"/>
          </p:cNvGraphicFramePr>
          <p:nvPr>
            <p:extLst>
              <p:ext uri="{D42A27DB-BD31-4B8C-83A1-F6EECF244321}">
                <p14:modId xmlns:p14="http://schemas.microsoft.com/office/powerpoint/2010/main" val="2430327671"/>
              </p:ext>
            </p:extLst>
          </p:nvPr>
        </p:nvGraphicFramePr>
        <p:xfrm>
          <a:off x="9050129" y="4482000"/>
          <a:ext cx="2007616" cy="1304612"/>
        </p:xfrm>
        <a:graphic>
          <a:graphicData uri="http://schemas.openxmlformats.org/drawingml/2006/table">
            <a:tbl>
              <a:tblPr firstRow="1" bandRow="1">
                <a:tableStyleId>{5C22544A-7EE6-4342-B048-85BDC9FD1C3A}</a:tableStyleId>
              </a:tblPr>
              <a:tblGrid>
                <a:gridCol w="936888">
                  <a:extLst>
                    <a:ext uri="{9D8B030D-6E8A-4147-A177-3AD203B41FA5}">
                      <a16:colId xmlns:a16="http://schemas.microsoft.com/office/drawing/2014/main" val="20000"/>
                    </a:ext>
                  </a:extLst>
                </a:gridCol>
                <a:gridCol w="1070728">
                  <a:extLst>
                    <a:ext uri="{9D8B030D-6E8A-4147-A177-3AD203B41FA5}">
                      <a16:colId xmlns:a16="http://schemas.microsoft.com/office/drawing/2014/main" val="20001"/>
                    </a:ext>
                  </a:extLst>
                </a:gridCol>
              </a:tblGrid>
              <a:tr h="197077">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1000" b="1" i="0" u="none" strike="noStrike" cap="none" normalizeH="0" baseline="0" dirty="0">
                          <a:ln>
                            <a:noFill/>
                          </a:ln>
                          <a:solidFill>
                            <a:schemeClr val="bg1"/>
                          </a:solidFill>
                          <a:effectLst/>
                          <a:latin typeface="+mn-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155982">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-42%</a:t>
                      </a:r>
                    </a:p>
                  </a:txBody>
                  <a:tcPr marT="18288" marB="18288" anchor="ctr" horzOverflow="overflow"/>
                </a:tc>
                <a:extLst>
                  <a:ext uri="{0D108BD9-81ED-4DB2-BD59-A6C34878D82A}">
                    <a16:rowId xmlns:a16="http://schemas.microsoft.com/office/drawing/2014/main" val="10001"/>
                  </a:ext>
                </a:extLst>
              </a:tr>
              <a:tr h="155982">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Sales</a:t>
                      </a:r>
                      <a:endParaRPr kumimoji="0" lang="en-US" altLang="en-US" sz="1000" b="0" i="0" u="none" strike="noStrike" cap="none" normalizeH="0" baseline="0" dirty="0">
                        <a:ln>
                          <a:noFill/>
                        </a:ln>
                        <a:solidFill>
                          <a:schemeClr val="bg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5%</a:t>
                      </a:r>
                    </a:p>
                  </a:txBody>
                  <a:tcPr marT="18288" marB="18288" anchor="ctr" horzOverflow="overflow"/>
                </a:tc>
                <a:extLst>
                  <a:ext uri="{0D108BD9-81ED-4DB2-BD59-A6C34878D82A}">
                    <a16:rowId xmlns:a16="http://schemas.microsoft.com/office/drawing/2014/main" val="10002"/>
                  </a:ext>
                </a:extLst>
              </a:tr>
              <a:tr h="275831">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u="none" strike="noStrike" cap="none" normalizeH="0" baseline="0" dirty="0">
                          <a:ln>
                            <a:noFill/>
                          </a:ln>
                          <a:effectLst/>
                          <a:latin typeface="+mn-lt"/>
                        </a:rPr>
                        <a:t>BSP</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kern="1200" cap="none" normalizeH="0" baseline="0" dirty="0">
                          <a:ln>
                            <a:noFill/>
                          </a:ln>
                          <a:solidFill>
                            <a:schemeClr val="tx1"/>
                          </a:solidFill>
                          <a:effectLst/>
                          <a:latin typeface="+mn-lt"/>
                          <a:ea typeface="ＭＳ Ｐゴシック" panose="020B0600070205080204" pitchFamily="34" charset="-128"/>
                          <a:cs typeface="+mn-cs"/>
                        </a:rPr>
                        <a:t>(4,821)</a:t>
                      </a:r>
                      <a:endPar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75831">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-35%</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1000" b="0" i="0" u="none" strike="noStrike" cap="none" normalizeH="0" baseline="0" dirty="0">
                          <a:ln>
                            <a:noFill/>
                          </a:ln>
                          <a:solidFill>
                            <a:schemeClr val="tx1"/>
                          </a:solidFill>
                          <a:effectLst/>
                          <a:latin typeface="+mn-lt"/>
                          <a:ea typeface="ＭＳ Ｐゴシック" panose="020B0600070205080204" pitchFamily="34" charset="-128"/>
                        </a:rPr>
                        <a:t>(25)</a:t>
                      </a:r>
                    </a:p>
                  </a:txBody>
                  <a:tcPr marT="18288" marB="18288" anchor="ctr" horzOverflow="overflow"/>
                </a:tc>
                <a:extLst>
                  <a:ext uri="{0D108BD9-81ED-4DB2-BD59-A6C34878D82A}">
                    <a16:rowId xmlns:a16="http://schemas.microsoft.com/office/drawing/2014/main" val="10004"/>
                  </a:ext>
                </a:extLst>
              </a:tr>
            </a:tbl>
          </a:graphicData>
        </a:graphic>
      </p:graphicFrame>
      <p:sp>
        <p:nvSpPr>
          <p:cNvPr id="59" name="Title 1">
            <a:extLst>
              <a:ext uri="{FF2B5EF4-FFF2-40B4-BE49-F238E27FC236}">
                <a16:creationId xmlns:a16="http://schemas.microsoft.com/office/drawing/2014/main" id="{6EE653A8-7EF2-48F8-8285-B5BF10F8DC1D}"/>
              </a:ext>
            </a:extLst>
          </p:cNvPr>
          <p:cNvSpPr txBox="1">
            <a:spLocks/>
          </p:cNvSpPr>
          <p:nvPr/>
        </p:nvSpPr>
        <p:spPr bwMode="auto">
          <a:xfrm>
            <a:off x="7891954" y="4478400"/>
            <a:ext cx="1014984" cy="199139"/>
          </a:xfrm>
          <a:prstGeom prst="rect">
            <a:avLst/>
          </a:prstGeom>
          <a:solidFill>
            <a:srgbClr val="0070C0"/>
          </a:solidFill>
          <a:ln>
            <a:noFill/>
          </a:ln>
          <a:effec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200" kern="0" dirty="0">
                <a:solidFill>
                  <a:schemeClr val="bg1"/>
                </a:solidFill>
                <a:latin typeface="+mn-lt"/>
              </a:rPr>
              <a:t>PUNE</a:t>
            </a:r>
            <a:endParaRPr lang="en-US" sz="1200" b="0" kern="0" dirty="0">
              <a:solidFill>
                <a:schemeClr val="bg1"/>
              </a:solidFill>
              <a:latin typeface="+mn-lt"/>
            </a:endParaRPr>
          </a:p>
        </p:txBody>
      </p:sp>
      <p:pic>
        <p:nvPicPr>
          <p:cNvPr id="60" name="Picture 59">
            <a:extLst>
              <a:ext uri="{FF2B5EF4-FFF2-40B4-BE49-F238E27FC236}">
                <a16:creationId xmlns:a16="http://schemas.microsoft.com/office/drawing/2014/main" id="{905D9344-CE5F-4CFD-8137-258647001A42}"/>
              </a:ext>
            </a:extLst>
          </p:cNvPr>
          <p:cNvPicPr>
            <a:picLocks noChangeAspect="1"/>
          </p:cNvPicPr>
          <p:nvPr/>
        </p:nvPicPr>
        <p:blipFill rotWithShape="1">
          <a:blip r:embed="rId10"/>
          <a:srcRect l="19141" r="17276"/>
          <a:stretch/>
        </p:blipFill>
        <p:spPr>
          <a:xfrm>
            <a:off x="7891954" y="4728611"/>
            <a:ext cx="1013460" cy="1060704"/>
          </a:xfrm>
          <a:prstGeom prst="rect">
            <a:avLst/>
          </a:prstGeom>
        </p:spPr>
      </p:pic>
    </p:spTree>
    <p:extLst>
      <p:ext uri="{BB962C8B-B14F-4D97-AF65-F5344CB8AC3E}">
        <p14:creationId xmlns:p14="http://schemas.microsoft.com/office/powerpoint/2010/main" val="3428410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transactions of last quarter</a:t>
            </a:r>
          </a:p>
        </p:txBody>
      </p:sp>
      <p:graphicFrame>
        <p:nvGraphicFramePr>
          <p:cNvPr id="4" name="Table 3">
            <a:extLst>
              <a:ext uri="{FF2B5EF4-FFF2-40B4-BE49-F238E27FC236}">
                <a16:creationId xmlns:a16="http://schemas.microsoft.com/office/drawing/2014/main" id="{AF5195B9-2B74-4816-B53B-3632CE1DEE88}"/>
              </a:ext>
            </a:extLst>
          </p:cNvPr>
          <p:cNvGraphicFramePr>
            <a:graphicFrameLocks noGrp="1"/>
          </p:cNvGraphicFramePr>
          <p:nvPr>
            <p:extLst>
              <p:ext uri="{D42A27DB-BD31-4B8C-83A1-F6EECF244321}">
                <p14:modId xmlns:p14="http://schemas.microsoft.com/office/powerpoint/2010/main" val="3818432385"/>
              </p:ext>
            </p:extLst>
          </p:nvPr>
        </p:nvGraphicFramePr>
        <p:xfrm>
          <a:off x="1154975" y="1435264"/>
          <a:ext cx="9905998" cy="1342071"/>
        </p:xfrm>
        <a:graphic>
          <a:graphicData uri="http://schemas.openxmlformats.org/drawingml/2006/table">
            <a:tbl>
              <a:tblPr bandRow="1">
                <a:tableStyleId>{5C22544A-7EE6-4342-B048-85BDC9FD1C3A}</a:tableStyleId>
              </a:tblPr>
              <a:tblGrid>
                <a:gridCol w="19431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977900">
                  <a:extLst>
                    <a:ext uri="{9D8B030D-6E8A-4147-A177-3AD203B41FA5}">
                      <a16:colId xmlns:a16="http://schemas.microsoft.com/office/drawing/2014/main" val="2643651948"/>
                    </a:ext>
                  </a:extLst>
                </a:gridCol>
                <a:gridCol w="918132">
                  <a:extLst>
                    <a:ext uri="{9D8B030D-6E8A-4147-A177-3AD203B41FA5}">
                      <a16:colId xmlns:a16="http://schemas.microsoft.com/office/drawing/2014/main" val="20002"/>
                    </a:ext>
                  </a:extLst>
                </a:gridCol>
                <a:gridCol w="2790268">
                  <a:extLst>
                    <a:ext uri="{9D8B030D-6E8A-4147-A177-3AD203B41FA5}">
                      <a16:colId xmlns:a16="http://schemas.microsoft.com/office/drawing/2014/main" val="20003"/>
                    </a:ext>
                  </a:extLst>
                </a:gridCol>
                <a:gridCol w="1028698">
                  <a:extLst>
                    <a:ext uri="{9D8B030D-6E8A-4147-A177-3AD203B41FA5}">
                      <a16:colId xmlns:a16="http://schemas.microsoft.com/office/drawing/2014/main" val="284830474"/>
                    </a:ext>
                  </a:extLst>
                </a:gridCol>
              </a:tblGrid>
              <a:tr h="447242">
                <a:tc>
                  <a:txBody>
                    <a:bodyPr/>
                    <a:lstStyle/>
                    <a:p>
                      <a:pPr algn="ctr" fontAlgn="b"/>
                      <a:r>
                        <a:rPr lang="en-US" sz="1400" b="1" i="0" u="none" strike="noStrike" dirty="0">
                          <a:solidFill>
                            <a:schemeClr val="bg1"/>
                          </a:solidFill>
                          <a:effectLst/>
                          <a:latin typeface="+mn-lt"/>
                        </a:rPr>
                        <a:t>Buyer</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Seller</a:t>
                      </a:r>
                    </a:p>
                  </a:txBody>
                  <a:tcPr marL="9525" marR="9525" marT="9525"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Size</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(Acres)</a:t>
                      </a:r>
                    </a:p>
                  </a:txBody>
                  <a:tcPr marL="9525" marR="9525" marT="9525"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Amount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(Rs. crore)</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Location</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Deal Status</a:t>
                      </a:r>
                    </a:p>
                  </a:txBody>
                  <a:tcPr marL="9525" marR="9525" marT="9525" marB="0" anchor="ctr">
                    <a:solidFill>
                      <a:schemeClr val="accent1"/>
                    </a:solidFill>
                  </a:tcPr>
                </a:tc>
                <a:extLst>
                  <a:ext uri="{0D108BD9-81ED-4DB2-BD59-A6C34878D82A}">
                    <a16:rowId xmlns:a16="http://schemas.microsoft.com/office/drawing/2014/main" val="10000"/>
                  </a:ext>
                </a:extLst>
              </a:tr>
              <a:tr h="365214">
                <a:tc>
                  <a:txBody>
                    <a:bodyPr/>
                    <a:lstStyle/>
                    <a:p>
                      <a:pPr algn="ctr" rtl="0" fontAlgn="b"/>
                      <a:r>
                        <a:rPr lang="en-US" sz="1200" b="0" i="0" u="none" strike="noStrike" dirty="0">
                          <a:solidFill>
                            <a:srgbClr val="000000"/>
                          </a:solidFill>
                          <a:effectLst/>
                          <a:latin typeface="+mn-lt"/>
                        </a:rPr>
                        <a:t>Sumitomo - Japanese Conglomerate</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rtl="0" fontAlgn="b"/>
                      <a:r>
                        <a:rPr lang="en-US" sz="1200" b="0" i="0" u="none" strike="noStrike" dirty="0">
                          <a:solidFill>
                            <a:srgbClr val="000000"/>
                          </a:solidFill>
                          <a:effectLst/>
                          <a:latin typeface="+mn-lt"/>
                        </a:rPr>
                        <a:t>Mumbai Metropolitan Region Development Authority</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rtl="0" fontAlgn="b"/>
                      <a:r>
                        <a:rPr lang="en-US" sz="1200" b="0" i="0" u="none" strike="noStrike" dirty="0">
                          <a:solidFill>
                            <a:srgbClr val="000000"/>
                          </a:solidFill>
                          <a:effectLst/>
                          <a:latin typeface="+mn-lt"/>
                        </a:rPr>
                        <a:t>3.0</a:t>
                      </a:r>
                    </a:p>
                  </a:txBody>
                  <a:tcPr marL="9525" marR="9525" marT="9525" marB="0" anchor="ctr"/>
                </a:tc>
                <a:tc>
                  <a:txBody>
                    <a:bodyPr/>
                    <a:lstStyle/>
                    <a:p>
                      <a:pPr algn="ctr" rtl="0" fontAlgn="b"/>
                      <a:r>
                        <a:rPr lang="en-US" sz="1200" b="0" i="0" u="none" strike="noStrike" dirty="0">
                          <a:solidFill>
                            <a:srgbClr val="000000"/>
                          </a:solidFill>
                          <a:effectLst/>
                          <a:latin typeface="+mn-lt"/>
                        </a:rPr>
                        <a:t>2,238</a:t>
                      </a:r>
                    </a:p>
                  </a:txBody>
                  <a:tcPr marL="9525" marR="9525" marT="9525" marB="0" anchor="ctr"/>
                </a:tc>
                <a:tc>
                  <a:txBody>
                    <a:bodyPr/>
                    <a:lstStyle/>
                    <a:p>
                      <a:pPr algn="ctr" rtl="0" fontAlgn="b"/>
                      <a:r>
                        <a:rPr lang="en-US" sz="1200" b="0" i="0" u="none" strike="noStrike" dirty="0">
                          <a:solidFill>
                            <a:srgbClr val="000000"/>
                          </a:solidFill>
                          <a:effectLst/>
                          <a:latin typeface="+mn-lt"/>
                        </a:rPr>
                        <a:t>Bandra-Kurla Complex, Mumbai</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rtl="0" fontAlgn="b"/>
                      <a:r>
                        <a:rPr lang="en-US" sz="1200" b="0" i="0" u="none" strike="noStrike" dirty="0">
                          <a:solidFill>
                            <a:srgbClr val="000000"/>
                          </a:solidFill>
                          <a:effectLst/>
                          <a:latin typeface="+mn-lt"/>
                        </a:rPr>
                        <a:t>Submitted bid</a:t>
                      </a:r>
                    </a:p>
                  </a:txBody>
                  <a:tcPr marL="9525" marR="9525" marT="9525" marB="0" anchor="ctr"/>
                </a:tc>
                <a:extLst>
                  <a:ext uri="{0D108BD9-81ED-4DB2-BD59-A6C34878D82A}">
                    <a16:rowId xmlns:a16="http://schemas.microsoft.com/office/drawing/2014/main" val="2166370780"/>
                  </a:ext>
                </a:extLst>
              </a:tr>
              <a:tr h="259772">
                <a:tc>
                  <a:txBody>
                    <a:bodyPr/>
                    <a:lstStyle/>
                    <a:p>
                      <a:pPr algn="ctr" rtl="0" fontAlgn="b"/>
                      <a:r>
                        <a:rPr lang="en-US" sz="1200" b="0" i="0" u="none" strike="noStrike" dirty="0">
                          <a:solidFill>
                            <a:srgbClr val="000000"/>
                          </a:solidFill>
                          <a:effectLst/>
                          <a:latin typeface="+mn-lt"/>
                        </a:rPr>
                        <a:t>Brookfield Asset Management</a:t>
                      </a:r>
                    </a:p>
                  </a:txBody>
                  <a:tcPr marL="9525" marR="9525" marT="9525" marB="0" anchor="ctr"/>
                </a:tc>
                <a:tc>
                  <a:txBody>
                    <a:bodyPr/>
                    <a:lstStyle/>
                    <a:p>
                      <a:pPr algn="ctr" rtl="0" fontAlgn="b"/>
                      <a:r>
                        <a:rPr lang="en-US" sz="1200" b="0" i="0" u="none" strike="noStrike" dirty="0">
                          <a:solidFill>
                            <a:srgbClr val="000000"/>
                          </a:solidFill>
                          <a:effectLst/>
                          <a:latin typeface="+mn-lt"/>
                        </a:rPr>
                        <a:t>Mars Enterprises &amp; Hospitality Ltd.</a:t>
                      </a:r>
                    </a:p>
                  </a:txBody>
                  <a:tcPr marL="9525" marR="9525" marT="9525" marB="0" anchor="ctr"/>
                </a:tc>
                <a:tc>
                  <a:txBody>
                    <a:bodyPr/>
                    <a:lstStyle/>
                    <a:p>
                      <a:pPr algn="ctr" rtl="0" fontAlgn="b"/>
                      <a:r>
                        <a:rPr lang="en-US" sz="1200" b="0" i="0" u="none" strike="noStrike" dirty="0">
                          <a:solidFill>
                            <a:srgbClr val="000000"/>
                          </a:solidFill>
                          <a:effectLst/>
                          <a:latin typeface="+mn-lt"/>
                        </a:rPr>
                        <a:t>9.7</a:t>
                      </a:r>
                    </a:p>
                  </a:txBody>
                  <a:tcPr marL="9525" marR="9525" marT="9525" marB="0" anchor="ctr"/>
                </a:tc>
                <a:tc>
                  <a:txBody>
                    <a:bodyPr/>
                    <a:lstStyle/>
                    <a:p>
                      <a:pPr algn="ctr" rtl="0" fontAlgn="b"/>
                      <a:r>
                        <a:rPr lang="en-US" sz="1200" b="0" i="0" u="none" strike="noStrike" dirty="0">
                          <a:solidFill>
                            <a:srgbClr val="000000"/>
                          </a:solidFill>
                          <a:effectLst/>
                          <a:latin typeface="+mn-lt"/>
                        </a:rPr>
                        <a:t>750</a:t>
                      </a:r>
                    </a:p>
                  </a:txBody>
                  <a:tcPr marL="9525" marR="9525" marT="9525" marB="0" anchor="ctr"/>
                </a:tc>
                <a:tc>
                  <a:txBody>
                    <a:bodyPr/>
                    <a:lstStyle/>
                    <a:p>
                      <a:pPr algn="ctr" rtl="0" fontAlgn="b"/>
                      <a:r>
                        <a:rPr lang="en-US" sz="1200" b="0" i="0" u="none" strike="noStrike" dirty="0">
                          <a:solidFill>
                            <a:srgbClr val="000000"/>
                          </a:solidFill>
                          <a:effectLst/>
                          <a:latin typeface="+mn-lt"/>
                        </a:rPr>
                        <a:t>Andheri</a:t>
                      </a:r>
                    </a:p>
                  </a:txBody>
                  <a:tcPr marL="9525" marR="9525" marT="9525" marB="0" anchor="ctr"/>
                </a:tc>
                <a:tc>
                  <a:txBody>
                    <a:bodyPr/>
                    <a:lstStyle/>
                    <a:p>
                      <a:pPr algn="ctr" rtl="0" fontAlgn="b"/>
                      <a:r>
                        <a:rPr lang="en-US" sz="1200" b="0" i="0" u="none" strike="noStrike" dirty="0">
                          <a:solidFill>
                            <a:srgbClr val="000000"/>
                          </a:solidFill>
                          <a:effectLst/>
                          <a:latin typeface="+mn-lt"/>
                        </a:rPr>
                        <a:t>Completed</a:t>
                      </a:r>
                    </a:p>
                  </a:txBody>
                  <a:tcPr marL="9525" marR="9525" marT="9525" marB="0" anchor="ctr"/>
                </a:tc>
                <a:extLst>
                  <a:ext uri="{0D108BD9-81ED-4DB2-BD59-A6C34878D82A}">
                    <a16:rowId xmlns:a16="http://schemas.microsoft.com/office/drawing/2014/main" val="10002"/>
                  </a:ext>
                </a:extLst>
              </a:tr>
              <a:tr h="259772">
                <a:tc>
                  <a:txBody>
                    <a:bodyPr/>
                    <a:lstStyle/>
                    <a:p>
                      <a:pPr algn="ctr" rtl="0" fontAlgn="b"/>
                      <a:r>
                        <a:rPr lang="en-US" sz="1200" b="0" i="0" u="none" strike="noStrike" dirty="0">
                          <a:solidFill>
                            <a:srgbClr val="000000"/>
                          </a:solidFill>
                          <a:effectLst/>
                          <a:latin typeface="+mn-lt"/>
                        </a:rPr>
                        <a:t>Godrej Properties</a:t>
                      </a:r>
                      <a:endParaRPr lang="en-US" sz="1200" b="0" i="0" u="none" strike="noStrike" dirty="0">
                        <a:solidFill>
                          <a:schemeClr val="tx1"/>
                        </a:solidFill>
                        <a:effectLst/>
                        <a:latin typeface="+mn-lt"/>
                      </a:endParaRPr>
                    </a:p>
                  </a:txBody>
                  <a:tcPr marL="9525" marR="9525" marT="9525" marB="0" anchor="ctr"/>
                </a:tc>
                <a:tc>
                  <a:txBody>
                    <a:bodyPr/>
                    <a:lstStyle/>
                    <a:p>
                      <a:pPr algn="ctr" rtl="0" fontAlgn="b"/>
                      <a:r>
                        <a:rPr lang="en-US" sz="1200" b="0" i="0" u="none" strike="noStrike" dirty="0">
                          <a:solidFill>
                            <a:srgbClr val="000000"/>
                          </a:solidFill>
                          <a:effectLst/>
                          <a:latin typeface="+mn-lt"/>
                        </a:rPr>
                        <a:t>R.K. Studios</a:t>
                      </a:r>
                    </a:p>
                  </a:txBody>
                  <a:tcPr marL="9525" marR="9525" marT="9525" marB="0" anchor="ctr"/>
                </a:tc>
                <a:tc>
                  <a:txBody>
                    <a:bodyPr/>
                    <a:lstStyle/>
                    <a:p>
                      <a:pPr algn="ctr" rtl="0" fontAlgn="b"/>
                      <a:r>
                        <a:rPr lang="en-US" sz="1200" b="0" i="0" u="none" strike="noStrike" dirty="0">
                          <a:solidFill>
                            <a:srgbClr val="000000"/>
                          </a:solidFill>
                          <a:effectLst/>
                          <a:latin typeface="+mn-lt"/>
                        </a:rPr>
                        <a:t>2.2</a:t>
                      </a:r>
                    </a:p>
                  </a:txBody>
                  <a:tcPr marL="9525" marR="9525" marT="9525" marB="0" anchor="ctr"/>
                </a:tc>
                <a:tc>
                  <a:txBody>
                    <a:bodyPr/>
                    <a:lstStyle/>
                    <a:p>
                      <a:pPr algn="ctr" rtl="0" fontAlgn="b"/>
                      <a:r>
                        <a:rPr lang="en-US" sz="1200" b="0" i="0" u="none" strike="noStrike" dirty="0">
                          <a:solidFill>
                            <a:srgbClr val="000000"/>
                          </a:solidFill>
                          <a:effectLst/>
                          <a:latin typeface="+mn-lt"/>
                        </a:rPr>
                        <a:t>170-900</a:t>
                      </a:r>
                    </a:p>
                  </a:txBody>
                  <a:tcPr marL="9525" marR="9525" marT="9525" marB="0" anchor="ctr"/>
                </a:tc>
                <a:tc>
                  <a:txBody>
                    <a:bodyPr/>
                    <a:lstStyle/>
                    <a:p>
                      <a:pPr algn="ctr" rtl="0" fontAlgn="b"/>
                      <a:r>
                        <a:rPr lang="en-US" sz="1200" b="0" i="0" u="none" strike="noStrike" dirty="0">
                          <a:solidFill>
                            <a:srgbClr val="000000"/>
                          </a:solidFill>
                          <a:effectLst/>
                          <a:latin typeface="+mn-lt"/>
                        </a:rPr>
                        <a:t>Chembur, Mumbai</a:t>
                      </a:r>
                    </a:p>
                  </a:txBody>
                  <a:tcPr marL="9525" marR="9525" marT="9525" marB="0" anchor="ctr"/>
                </a:tc>
                <a:tc>
                  <a:txBody>
                    <a:bodyPr/>
                    <a:lstStyle/>
                    <a:p>
                      <a:pPr algn="ctr" rtl="0" fontAlgn="b"/>
                      <a:r>
                        <a:rPr lang="en-US" sz="1200" b="0" i="0" u="none" strike="noStrike" dirty="0">
                          <a:solidFill>
                            <a:srgbClr val="000000"/>
                          </a:solidFill>
                          <a:effectLst/>
                          <a:latin typeface="+mn-lt"/>
                        </a:rPr>
                        <a:t>Completed</a:t>
                      </a:r>
                    </a:p>
                  </a:txBody>
                  <a:tcPr marL="9525" marR="9525" marT="9525" marB="0" anchor="ct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F1BBC613-CB60-40C0-9CE5-6306B60762EF}"/>
              </a:ext>
            </a:extLst>
          </p:cNvPr>
          <p:cNvSpPr txBox="1"/>
          <p:nvPr/>
        </p:nvSpPr>
        <p:spPr>
          <a:xfrm>
            <a:off x="1047204" y="1014535"/>
            <a:ext cx="10001794" cy="423449"/>
          </a:xfrm>
          <a:prstGeom prst="rect">
            <a:avLst/>
          </a:prstGeom>
          <a:noFill/>
        </p:spPr>
        <p:txBody>
          <a:bodyPr wrap="square" rtlCol="0">
            <a:spAutoFit/>
          </a:bodyPr>
          <a:lstStyle/>
          <a:p>
            <a:pPr algn="just">
              <a:lnSpc>
                <a:spcPct val="150000"/>
              </a:lnSpc>
              <a:spcBef>
                <a:spcPts val="600"/>
              </a:spcBef>
              <a:spcAft>
                <a:spcPts val="600"/>
              </a:spcAft>
            </a:pPr>
            <a:r>
              <a:rPr lang="en-US" sz="1600" b="1" dirty="0"/>
              <a:t>Land Deals</a:t>
            </a:r>
          </a:p>
        </p:txBody>
      </p:sp>
      <p:graphicFrame>
        <p:nvGraphicFramePr>
          <p:cNvPr id="8" name="Table 7">
            <a:extLst>
              <a:ext uri="{FF2B5EF4-FFF2-40B4-BE49-F238E27FC236}">
                <a16:creationId xmlns:a16="http://schemas.microsoft.com/office/drawing/2014/main" id="{7E4E21CF-B49A-4830-86D2-D57E0BA63A6B}"/>
              </a:ext>
            </a:extLst>
          </p:cNvPr>
          <p:cNvGraphicFramePr>
            <a:graphicFrameLocks noGrp="1"/>
          </p:cNvGraphicFramePr>
          <p:nvPr>
            <p:extLst>
              <p:ext uri="{D42A27DB-BD31-4B8C-83A1-F6EECF244321}">
                <p14:modId xmlns:p14="http://schemas.microsoft.com/office/powerpoint/2010/main" val="2340537302"/>
              </p:ext>
            </p:extLst>
          </p:nvPr>
        </p:nvGraphicFramePr>
        <p:xfrm>
          <a:off x="1154975" y="3083142"/>
          <a:ext cx="9905998" cy="1039530"/>
        </p:xfrm>
        <a:graphic>
          <a:graphicData uri="http://schemas.openxmlformats.org/drawingml/2006/table">
            <a:tbl>
              <a:tblPr bandRow="1">
                <a:tableStyleId>{5C22544A-7EE6-4342-B048-85BDC9FD1C3A}</a:tableStyleId>
              </a:tblPr>
              <a:tblGrid>
                <a:gridCol w="2184398">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2247900">
                  <a:extLst>
                    <a:ext uri="{9D8B030D-6E8A-4147-A177-3AD203B41FA5}">
                      <a16:colId xmlns:a16="http://schemas.microsoft.com/office/drawing/2014/main" val="2643651948"/>
                    </a:ext>
                  </a:extLst>
                </a:gridCol>
                <a:gridCol w="11684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016000">
                  <a:extLst>
                    <a:ext uri="{9D8B030D-6E8A-4147-A177-3AD203B41FA5}">
                      <a16:colId xmlns:a16="http://schemas.microsoft.com/office/drawing/2014/main" val="284830474"/>
                    </a:ext>
                  </a:extLst>
                </a:gridCol>
              </a:tblGrid>
              <a:tr h="419296">
                <a:tc>
                  <a:txBody>
                    <a:bodyPr/>
                    <a:lstStyle/>
                    <a:p>
                      <a:pPr algn="ctr" fontAlgn="b"/>
                      <a:r>
                        <a:rPr lang="en-US" sz="1400" b="1" i="0" u="none" strike="noStrike" dirty="0">
                          <a:solidFill>
                            <a:schemeClr val="bg1"/>
                          </a:solidFill>
                          <a:effectLst/>
                          <a:latin typeface="+mn-lt"/>
                        </a:rPr>
                        <a:t>Buyer</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Seller</a:t>
                      </a:r>
                    </a:p>
                  </a:txBody>
                  <a:tcPr marL="9525" marR="9525" marT="9525"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Property</a:t>
                      </a:r>
                    </a:p>
                  </a:txBody>
                  <a:tcPr marL="9525" marR="9525" marT="9525"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Amount</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(Rs. crore)</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Location</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Deal Status</a:t>
                      </a:r>
                    </a:p>
                  </a:txBody>
                  <a:tcPr marL="9525" marR="9525" marT="9525" marB="0" anchor="ctr">
                    <a:solidFill>
                      <a:schemeClr val="accent1"/>
                    </a:solidFill>
                  </a:tcPr>
                </a:tc>
                <a:extLst>
                  <a:ext uri="{0D108BD9-81ED-4DB2-BD59-A6C34878D82A}">
                    <a16:rowId xmlns:a16="http://schemas.microsoft.com/office/drawing/2014/main" val="10000"/>
                  </a:ext>
                </a:extLst>
              </a:tr>
              <a:tr h="228000">
                <a:tc>
                  <a:txBody>
                    <a:bodyPr/>
                    <a:lstStyle/>
                    <a:p>
                      <a:pPr algn="ctr" fontAlgn="b"/>
                      <a:r>
                        <a:rPr lang="en-US" sz="1200" b="0" i="0" u="none" strike="noStrike" dirty="0">
                          <a:solidFill>
                            <a:srgbClr val="000000"/>
                          </a:solidFill>
                          <a:effectLst/>
                          <a:latin typeface="+mn-lt"/>
                        </a:rPr>
                        <a:t>Blackstone Group</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Radius Group</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Wing A - One BKC</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2,500</a:t>
                      </a:r>
                    </a:p>
                  </a:txBody>
                  <a:tcPr marL="9525" marR="9525" marT="9525" marB="0" anchor="ctr"/>
                </a:tc>
                <a:tc>
                  <a:txBody>
                    <a:bodyPr/>
                    <a:lstStyle/>
                    <a:p>
                      <a:pPr algn="ctr" fontAlgn="b"/>
                      <a:r>
                        <a:rPr lang="en-US" sz="1200" b="0" i="0" u="none" strike="noStrike" dirty="0">
                          <a:solidFill>
                            <a:srgbClr val="000000"/>
                          </a:solidFill>
                          <a:effectLst/>
                          <a:latin typeface="+mn-lt"/>
                        </a:rPr>
                        <a:t>BKC, Mumbai</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rtl="0" fontAlgn="b"/>
                      <a:r>
                        <a:rPr lang="en-US" sz="1200" b="0" i="0" u="none" strike="noStrike" dirty="0">
                          <a:solidFill>
                            <a:srgbClr val="000000"/>
                          </a:solidFill>
                          <a:effectLst/>
                          <a:latin typeface="+mn-lt"/>
                        </a:rPr>
                        <a:t>Completed</a:t>
                      </a:r>
                    </a:p>
                  </a:txBody>
                  <a:tcPr marL="9525" marR="9525" marT="9525" marB="0" anchor="ctr"/>
                </a:tc>
                <a:extLst>
                  <a:ext uri="{0D108BD9-81ED-4DB2-BD59-A6C34878D82A}">
                    <a16:rowId xmlns:a16="http://schemas.microsoft.com/office/drawing/2014/main" val="3684926551"/>
                  </a:ext>
                </a:extLst>
              </a:tr>
              <a:tr h="360704">
                <a:tc>
                  <a:txBody>
                    <a:bodyPr/>
                    <a:lstStyle/>
                    <a:p>
                      <a:pPr algn="ctr" fontAlgn="b"/>
                      <a:r>
                        <a:rPr lang="en-US" sz="1200" b="0" i="0" u="none" strike="noStrike" dirty="0">
                          <a:solidFill>
                            <a:srgbClr val="000000"/>
                          </a:solidFill>
                          <a:effectLst/>
                          <a:latin typeface="+mn-lt"/>
                        </a:rPr>
                        <a:t>Blackstone Group</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L&amp;T Realty</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Larsen and Toubro Ltd’s (L&amp;T) Business Park</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650-700</a:t>
                      </a:r>
                    </a:p>
                  </a:txBody>
                  <a:tcPr marL="9525" marR="9525" marT="9525" marB="0" anchor="ctr"/>
                </a:tc>
                <a:tc>
                  <a:txBody>
                    <a:bodyPr/>
                    <a:lstStyle/>
                    <a:p>
                      <a:pPr algn="ctr" fontAlgn="b"/>
                      <a:r>
                        <a:rPr lang="en-US" sz="1200" b="0" i="0" u="none" strike="noStrike" dirty="0">
                          <a:solidFill>
                            <a:srgbClr val="000000"/>
                          </a:solidFill>
                          <a:effectLst/>
                          <a:latin typeface="+mn-lt"/>
                        </a:rPr>
                        <a:t>Powai, Mumbai</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rtl="0" fontAlgn="b"/>
                      <a:r>
                        <a:rPr lang="en-US" sz="1200" b="0" i="0" u="none" strike="noStrike" dirty="0">
                          <a:solidFill>
                            <a:srgbClr val="000000"/>
                          </a:solidFill>
                          <a:effectLst/>
                          <a:latin typeface="+mn-lt"/>
                        </a:rPr>
                        <a:t>Completed</a:t>
                      </a:r>
                    </a:p>
                  </a:txBody>
                  <a:tcPr marL="9525" marR="9525" marT="9525" marB="0" anchor="ctr"/>
                </a:tc>
                <a:extLst>
                  <a:ext uri="{0D108BD9-81ED-4DB2-BD59-A6C34878D82A}">
                    <a16:rowId xmlns:a16="http://schemas.microsoft.com/office/drawing/2014/main" val="2717870195"/>
                  </a:ext>
                </a:extLst>
              </a:tr>
            </a:tbl>
          </a:graphicData>
        </a:graphic>
      </p:graphicFrame>
      <p:sp>
        <p:nvSpPr>
          <p:cNvPr id="9" name="TextBox 8">
            <a:extLst>
              <a:ext uri="{FF2B5EF4-FFF2-40B4-BE49-F238E27FC236}">
                <a16:creationId xmlns:a16="http://schemas.microsoft.com/office/drawing/2014/main" id="{C940D3A7-3D7A-4A1B-A878-00130F6091F3}"/>
              </a:ext>
            </a:extLst>
          </p:cNvPr>
          <p:cNvSpPr txBox="1"/>
          <p:nvPr/>
        </p:nvSpPr>
        <p:spPr>
          <a:xfrm>
            <a:off x="1095102" y="2656603"/>
            <a:ext cx="10001794" cy="423449"/>
          </a:xfrm>
          <a:prstGeom prst="rect">
            <a:avLst/>
          </a:prstGeom>
          <a:noFill/>
        </p:spPr>
        <p:txBody>
          <a:bodyPr wrap="square" rtlCol="0">
            <a:spAutoFit/>
          </a:bodyPr>
          <a:lstStyle/>
          <a:p>
            <a:pPr algn="just">
              <a:lnSpc>
                <a:spcPct val="150000"/>
              </a:lnSpc>
              <a:spcBef>
                <a:spcPts val="600"/>
              </a:spcBef>
              <a:spcAft>
                <a:spcPts val="600"/>
              </a:spcAft>
            </a:pPr>
            <a:r>
              <a:rPr lang="en-US" sz="1600" b="1" dirty="0"/>
              <a:t>Commercial Space Buyouts</a:t>
            </a:r>
          </a:p>
        </p:txBody>
      </p:sp>
      <p:graphicFrame>
        <p:nvGraphicFramePr>
          <p:cNvPr id="7" name="Table 6">
            <a:extLst>
              <a:ext uri="{FF2B5EF4-FFF2-40B4-BE49-F238E27FC236}">
                <a16:creationId xmlns:a16="http://schemas.microsoft.com/office/drawing/2014/main" id="{7EC74924-A66E-47E5-8BE4-E835BF78D559}"/>
              </a:ext>
            </a:extLst>
          </p:cNvPr>
          <p:cNvGraphicFramePr>
            <a:graphicFrameLocks noGrp="1"/>
          </p:cNvGraphicFramePr>
          <p:nvPr>
            <p:extLst>
              <p:ext uri="{D42A27DB-BD31-4B8C-83A1-F6EECF244321}">
                <p14:modId xmlns:p14="http://schemas.microsoft.com/office/powerpoint/2010/main" val="78353700"/>
              </p:ext>
            </p:extLst>
          </p:nvPr>
        </p:nvGraphicFramePr>
        <p:xfrm>
          <a:off x="1137558" y="4445103"/>
          <a:ext cx="9911439" cy="1701230"/>
        </p:xfrm>
        <a:graphic>
          <a:graphicData uri="http://schemas.openxmlformats.org/drawingml/2006/table">
            <a:tbl>
              <a:tblPr bandRow="1">
                <a:tableStyleId>{5C22544A-7EE6-4342-B048-85BDC9FD1C3A}</a:tableStyleId>
              </a:tblPr>
              <a:tblGrid>
                <a:gridCol w="2119222">
                  <a:extLst>
                    <a:ext uri="{9D8B030D-6E8A-4147-A177-3AD203B41FA5}">
                      <a16:colId xmlns:a16="http://schemas.microsoft.com/office/drawing/2014/main" val="20001"/>
                    </a:ext>
                  </a:extLst>
                </a:gridCol>
                <a:gridCol w="2613933">
                  <a:extLst>
                    <a:ext uri="{9D8B030D-6E8A-4147-A177-3AD203B41FA5}">
                      <a16:colId xmlns:a16="http://schemas.microsoft.com/office/drawing/2014/main" val="2643651948"/>
                    </a:ext>
                  </a:extLst>
                </a:gridCol>
                <a:gridCol w="1364974">
                  <a:extLst>
                    <a:ext uri="{9D8B030D-6E8A-4147-A177-3AD203B41FA5}">
                      <a16:colId xmlns:a16="http://schemas.microsoft.com/office/drawing/2014/main" val="20002"/>
                    </a:ext>
                  </a:extLst>
                </a:gridCol>
                <a:gridCol w="2509173">
                  <a:extLst>
                    <a:ext uri="{9D8B030D-6E8A-4147-A177-3AD203B41FA5}">
                      <a16:colId xmlns:a16="http://schemas.microsoft.com/office/drawing/2014/main" val="20003"/>
                    </a:ext>
                  </a:extLst>
                </a:gridCol>
                <a:gridCol w="1304137">
                  <a:extLst>
                    <a:ext uri="{9D8B030D-6E8A-4147-A177-3AD203B41FA5}">
                      <a16:colId xmlns:a16="http://schemas.microsoft.com/office/drawing/2014/main" val="284830474"/>
                    </a:ext>
                  </a:extLst>
                </a:gridCol>
              </a:tblGrid>
              <a:tr h="427016">
                <a:tc>
                  <a:txBody>
                    <a:bodyPr/>
                    <a:lstStyle/>
                    <a:p>
                      <a:pPr algn="ctr" fontAlgn="b"/>
                      <a:r>
                        <a:rPr lang="en-US" sz="1400" b="1" i="0" u="none" strike="noStrike" dirty="0">
                          <a:solidFill>
                            <a:schemeClr val="bg1"/>
                          </a:solidFill>
                          <a:effectLst/>
                          <a:latin typeface="+mn-lt"/>
                        </a:rPr>
                        <a:t>Tenant</a:t>
                      </a:r>
                    </a:p>
                  </a:txBody>
                  <a:tcPr marL="9525" marR="9525" marT="9525"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Property</a:t>
                      </a:r>
                    </a:p>
                  </a:txBody>
                  <a:tcPr marL="9525" marR="9525" marT="9525" marB="0" anchor="c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Area</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a:solidFill>
                            <a:schemeClr val="bg1"/>
                          </a:solidFill>
                          <a:effectLst/>
                          <a:latin typeface="+mn-lt"/>
                          <a:ea typeface="+mn-ea"/>
                          <a:cs typeface="+mn-cs"/>
                        </a:rPr>
                        <a:t>(lakh sq.ft.)</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Location</a:t>
                      </a:r>
                    </a:p>
                  </a:txBody>
                  <a:tcPr marL="9525" marR="9525" marT="9525" marB="0" anchor="ctr">
                    <a:solidFill>
                      <a:schemeClr val="accent1"/>
                    </a:solidFill>
                  </a:tcPr>
                </a:tc>
                <a:tc>
                  <a:txBody>
                    <a:bodyPr/>
                    <a:lstStyle/>
                    <a:p>
                      <a:pPr algn="ctr" fontAlgn="b"/>
                      <a:r>
                        <a:rPr lang="en-US" sz="1400" b="1" i="0" u="none" strike="noStrike" dirty="0">
                          <a:solidFill>
                            <a:schemeClr val="bg1"/>
                          </a:solidFill>
                          <a:effectLst/>
                          <a:latin typeface="+mn-lt"/>
                        </a:rPr>
                        <a:t>Lease Type</a:t>
                      </a:r>
                    </a:p>
                  </a:txBody>
                  <a:tcPr marL="9525" marR="9525" marT="9525" marB="0" anchor="ctr">
                    <a:solidFill>
                      <a:schemeClr val="accent1"/>
                    </a:solidFill>
                  </a:tcPr>
                </a:tc>
                <a:extLst>
                  <a:ext uri="{0D108BD9-81ED-4DB2-BD59-A6C34878D82A}">
                    <a16:rowId xmlns:a16="http://schemas.microsoft.com/office/drawing/2014/main" val="10000"/>
                  </a:ext>
                </a:extLst>
              </a:tr>
              <a:tr h="252997">
                <a:tc>
                  <a:txBody>
                    <a:bodyPr/>
                    <a:lstStyle/>
                    <a:p>
                      <a:pPr algn="ctr" fontAlgn="b"/>
                      <a:r>
                        <a:rPr lang="en-US" sz="1200" b="0" i="0" u="none" strike="noStrike" dirty="0">
                          <a:solidFill>
                            <a:srgbClr val="000000"/>
                          </a:solidFill>
                          <a:effectLst/>
                          <a:latin typeface="+mn-lt"/>
                        </a:rPr>
                        <a:t>HSBC</a:t>
                      </a:r>
                    </a:p>
                  </a:txBody>
                  <a:tcPr marL="9525" marR="9525" marT="9525" marB="0" anchor="ctr"/>
                </a:tc>
                <a:tc>
                  <a:txBody>
                    <a:bodyPr/>
                    <a:lstStyle/>
                    <a:p>
                      <a:pPr algn="ctr" fontAlgn="b"/>
                      <a:r>
                        <a:rPr lang="en-US" sz="1200" b="0" i="0" u="none" strike="noStrike" dirty="0">
                          <a:solidFill>
                            <a:srgbClr val="000000"/>
                          </a:solidFill>
                          <a:effectLst/>
                          <a:latin typeface="+mn-lt"/>
                        </a:rPr>
                        <a:t>RMZ Ecospace Business Park</a:t>
                      </a:r>
                    </a:p>
                  </a:txBody>
                  <a:tcPr marL="9525" marR="9525" marT="9525" marB="0" anchor="ctr"/>
                </a:tc>
                <a:tc>
                  <a:txBody>
                    <a:bodyPr/>
                    <a:lstStyle/>
                    <a:p>
                      <a:pPr algn="ctr" fontAlgn="b"/>
                      <a:r>
                        <a:rPr lang="en-US" sz="1200" b="0" i="0" u="none" strike="noStrike" dirty="0">
                          <a:solidFill>
                            <a:srgbClr val="000000"/>
                          </a:solidFill>
                          <a:effectLst/>
                          <a:latin typeface="+mn-lt"/>
                        </a:rPr>
                        <a:t>3.6</a:t>
                      </a:r>
                    </a:p>
                  </a:txBody>
                  <a:tcPr marL="9525" marR="9525" marT="9525" marB="0" anchor="ctr"/>
                </a:tc>
                <a:tc>
                  <a:txBody>
                    <a:bodyPr/>
                    <a:lstStyle/>
                    <a:p>
                      <a:pPr algn="ctr" fontAlgn="b"/>
                      <a:r>
                        <a:rPr lang="en-US" sz="1200" b="0" i="0" u="none" strike="noStrike" dirty="0">
                          <a:solidFill>
                            <a:srgbClr val="000000"/>
                          </a:solidFill>
                          <a:effectLst/>
                          <a:latin typeface="+mn-lt"/>
                        </a:rPr>
                        <a:t>Outer Ring Road, Bengaluru</a:t>
                      </a:r>
                    </a:p>
                  </a:txBody>
                  <a:tcPr marL="9525" marR="9525" marT="9525" marB="0" anchor="ctr"/>
                </a:tc>
                <a:tc>
                  <a:txBody>
                    <a:bodyPr/>
                    <a:lstStyle/>
                    <a:p>
                      <a:pPr algn="ctr" fontAlgn="b"/>
                      <a:r>
                        <a:rPr lang="en-US" sz="1200" b="0" i="0" u="none" strike="noStrike" dirty="0">
                          <a:solidFill>
                            <a:srgbClr val="000000"/>
                          </a:solidFill>
                          <a:effectLst/>
                          <a:latin typeface="+mn-lt"/>
                        </a:rPr>
                        <a:t>Fresh Lease</a:t>
                      </a:r>
                    </a:p>
                  </a:txBody>
                  <a:tcPr marL="9525" marR="9525" marT="9525" marB="0" anchor="ctr"/>
                </a:tc>
                <a:extLst>
                  <a:ext uri="{0D108BD9-81ED-4DB2-BD59-A6C34878D82A}">
                    <a16:rowId xmlns:a16="http://schemas.microsoft.com/office/drawing/2014/main" val="3654944233"/>
                  </a:ext>
                </a:extLst>
              </a:tr>
              <a:tr h="252997">
                <a:tc>
                  <a:txBody>
                    <a:bodyPr/>
                    <a:lstStyle/>
                    <a:p>
                      <a:pPr algn="ctr" fontAlgn="b"/>
                      <a:r>
                        <a:rPr lang="en-US" sz="1200" b="0" i="0" u="none" strike="noStrike" dirty="0">
                          <a:solidFill>
                            <a:srgbClr val="000000"/>
                          </a:solidFill>
                          <a:effectLst/>
                          <a:latin typeface="+mn-lt"/>
                        </a:rPr>
                        <a:t>Yes Bank</a:t>
                      </a:r>
                    </a:p>
                  </a:txBody>
                  <a:tcPr marL="9525" marR="9525" marT="9525" marB="0" anchor="ctr"/>
                </a:tc>
                <a:tc>
                  <a:txBody>
                    <a:bodyPr/>
                    <a:lstStyle/>
                    <a:p>
                      <a:pPr algn="ctr" fontAlgn="b"/>
                      <a:r>
                        <a:rPr lang="en-US" sz="1200" b="0" i="0" u="none" strike="noStrike" dirty="0">
                          <a:solidFill>
                            <a:srgbClr val="000000"/>
                          </a:solidFill>
                          <a:effectLst/>
                          <a:latin typeface="+mn-lt"/>
                        </a:rPr>
                        <a:t>Empire Tower</a:t>
                      </a:r>
                    </a:p>
                  </a:txBody>
                  <a:tcPr marL="9525" marR="9525" marT="9525" marB="0" anchor="ctr"/>
                </a:tc>
                <a:tc>
                  <a:txBody>
                    <a:bodyPr/>
                    <a:lstStyle/>
                    <a:p>
                      <a:pPr algn="ctr" fontAlgn="b"/>
                      <a:r>
                        <a:rPr lang="en-US" sz="1200" b="0" i="0" u="none" strike="noStrike" dirty="0">
                          <a:solidFill>
                            <a:srgbClr val="000000"/>
                          </a:solidFill>
                          <a:effectLst/>
                          <a:latin typeface="+mn-lt"/>
                        </a:rPr>
                        <a:t>2.3</a:t>
                      </a:r>
                    </a:p>
                  </a:txBody>
                  <a:tcPr marL="9525" marR="9525" marT="9525" marB="0" anchor="ctr"/>
                </a:tc>
                <a:tc>
                  <a:txBody>
                    <a:bodyPr/>
                    <a:lstStyle/>
                    <a:p>
                      <a:pPr algn="ctr" fontAlgn="b"/>
                      <a:r>
                        <a:rPr lang="en-US" sz="1200" b="0" i="0" u="none" strike="noStrike" dirty="0">
                          <a:solidFill>
                            <a:srgbClr val="000000"/>
                          </a:solidFill>
                          <a:effectLst/>
                          <a:latin typeface="+mn-lt"/>
                        </a:rPr>
                        <a:t>Navi Mumbai</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Fresh Lease</a:t>
                      </a:r>
                    </a:p>
                  </a:txBody>
                  <a:tcPr marL="9525" marR="9525" marT="9525" marB="0" anchor="ctr"/>
                </a:tc>
                <a:extLst>
                  <a:ext uri="{0D108BD9-81ED-4DB2-BD59-A6C34878D82A}">
                    <a16:rowId xmlns:a16="http://schemas.microsoft.com/office/drawing/2014/main" val="2542915547"/>
                  </a:ext>
                </a:extLst>
              </a:tr>
              <a:tr h="252997">
                <a:tc>
                  <a:txBody>
                    <a:bodyPr/>
                    <a:lstStyle/>
                    <a:p>
                      <a:pPr algn="ctr" fontAlgn="b"/>
                      <a:r>
                        <a:rPr lang="en-US" sz="1200" b="0" i="0" u="none" strike="noStrike" dirty="0">
                          <a:solidFill>
                            <a:srgbClr val="000000"/>
                          </a:solidFill>
                          <a:effectLst/>
                          <a:latin typeface="+mn-lt"/>
                        </a:rPr>
                        <a:t>Boeing India</a:t>
                      </a:r>
                    </a:p>
                  </a:txBody>
                  <a:tcPr marL="9525" marR="9525" marT="9525" marB="0" anchor="ctr"/>
                </a:tc>
                <a:tc>
                  <a:txBody>
                    <a:bodyPr/>
                    <a:lstStyle/>
                    <a:p>
                      <a:pPr algn="ctr" fontAlgn="b"/>
                      <a:r>
                        <a:rPr lang="en-US" sz="1200" b="0" i="0" u="none" strike="noStrike" dirty="0">
                          <a:solidFill>
                            <a:srgbClr val="000000"/>
                          </a:solidFill>
                          <a:effectLst/>
                          <a:latin typeface="+mn-lt"/>
                        </a:rPr>
                        <a:t>RMZ Azure</a:t>
                      </a:r>
                    </a:p>
                  </a:txBody>
                  <a:tcPr marL="9525" marR="9525" marT="9525" marB="0" anchor="ctr"/>
                </a:tc>
                <a:tc>
                  <a:txBody>
                    <a:bodyPr/>
                    <a:lstStyle/>
                    <a:p>
                      <a:pPr algn="ctr" fontAlgn="b"/>
                      <a:r>
                        <a:rPr lang="en-US" sz="1200" b="0" i="0" u="none" strike="noStrike" dirty="0">
                          <a:solidFill>
                            <a:srgbClr val="000000"/>
                          </a:solidFill>
                          <a:effectLst/>
                          <a:latin typeface="+mn-lt"/>
                        </a:rPr>
                        <a:t>1.5</a:t>
                      </a:r>
                    </a:p>
                  </a:txBody>
                  <a:tcPr marL="9525" marR="9525" marT="9525" marB="0" anchor="ctr"/>
                </a:tc>
                <a:tc>
                  <a:txBody>
                    <a:bodyPr/>
                    <a:lstStyle/>
                    <a:p>
                      <a:pPr algn="ctr" fontAlgn="b"/>
                      <a:r>
                        <a:rPr lang="en-US" sz="1200" b="0" i="0" u="none" strike="noStrike" dirty="0">
                          <a:solidFill>
                            <a:srgbClr val="000000"/>
                          </a:solidFill>
                          <a:effectLst/>
                          <a:latin typeface="+mn-lt"/>
                        </a:rPr>
                        <a:t>Hebbal, Bengaluru</a:t>
                      </a:r>
                    </a:p>
                  </a:txBody>
                  <a:tcPr marL="9525" marR="9525" marT="9525" marB="0" anchor="ctr"/>
                </a:tc>
                <a:tc>
                  <a:txBody>
                    <a:bodyPr/>
                    <a:lstStyle/>
                    <a:p>
                      <a:pPr algn="ctr" fontAlgn="b"/>
                      <a:r>
                        <a:rPr lang="en-US" sz="1200" b="0" i="0" u="none" strike="noStrike" dirty="0">
                          <a:solidFill>
                            <a:srgbClr val="000000"/>
                          </a:solidFill>
                          <a:effectLst/>
                          <a:latin typeface="+mn-lt"/>
                        </a:rPr>
                        <a:t>Fresh Lease</a:t>
                      </a:r>
                    </a:p>
                  </a:txBody>
                  <a:tcPr marL="9525" marR="9525" marT="9525" marB="0" anchor="ctr"/>
                </a:tc>
                <a:extLst>
                  <a:ext uri="{0D108BD9-81ED-4DB2-BD59-A6C34878D82A}">
                    <a16:rowId xmlns:a16="http://schemas.microsoft.com/office/drawing/2014/main" val="2117714944"/>
                  </a:ext>
                </a:extLst>
              </a:tr>
              <a:tr h="252997">
                <a:tc>
                  <a:txBody>
                    <a:bodyPr/>
                    <a:lstStyle/>
                    <a:p>
                      <a:pPr algn="ctr" fontAlgn="b"/>
                      <a:r>
                        <a:rPr lang="en-US" sz="1200" b="0" i="0" u="none" strike="noStrike" dirty="0">
                          <a:solidFill>
                            <a:srgbClr val="000000"/>
                          </a:solidFill>
                          <a:effectLst/>
                          <a:latin typeface="+mn-lt"/>
                        </a:rPr>
                        <a:t>Avanta India</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Kasturba Gandhi Marg</a:t>
                      </a:r>
                      <a:endParaRPr lang="en-US" sz="1200" b="0" i="0" u="none" strike="noStrike" dirty="0">
                        <a:solidFill>
                          <a:srgbClr val="000000"/>
                        </a:solidFill>
                        <a:effectLst/>
                        <a:highlight>
                          <a:srgbClr val="FFFF00"/>
                        </a:highlight>
                        <a:latin typeface="+mn-lt"/>
                      </a:endParaRPr>
                    </a:p>
                  </a:txBody>
                  <a:tcPr marL="9525" marR="9525" marT="9525" marB="0" anchor="ctr"/>
                </a:tc>
                <a:tc>
                  <a:txBody>
                    <a:bodyPr/>
                    <a:lstStyle/>
                    <a:p>
                      <a:pPr algn="ctr" fontAlgn="b"/>
                      <a:r>
                        <a:rPr lang="en-US" sz="1200" b="0" i="0" u="none" strike="noStrike" dirty="0">
                          <a:solidFill>
                            <a:srgbClr val="000000"/>
                          </a:solidFill>
                          <a:effectLst/>
                          <a:latin typeface="+mn-lt"/>
                        </a:rPr>
                        <a:t>0.2</a:t>
                      </a:r>
                    </a:p>
                  </a:txBody>
                  <a:tcPr marL="9525" marR="9525" marT="9525" marB="0" anchor="ctr"/>
                </a:tc>
                <a:tc>
                  <a:txBody>
                    <a:bodyPr/>
                    <a:lstStyle/>
                    <a:p>
                      <a:pPr algn="ctr" fontAlgn="b"/>
                      <a:r>
                        <a:rPr lang="en-US" sz="1200" b="0" i="0" u="none" strike="noStrike" dirty="0">
                          <a:solidFill>
                            <a:srgbClr val="000000"/>
                          </a:solidFill>
                          <a:effectLst/>
                          <a:latin typeface="+mn-lt"/>
                        </a:rPr>
                        <a:t>Connaught Place, Delhi</a:t>
                      </a:r>
                    </a:p>
                  </a:txBody>
                  <a:tcPr marL="9525" marR="9525" marT="9525" marB="0" anchor="ctr"/>
                </a:tc>
                <a:tc>
                  <a:txBody>
                    <a:bodyPr/>
                    <a:lstStyle/>
                    <a:p>
                      <a:pPr algn="ctr" fontAlgn="b"/>
                      <a:r>
                        <a:rPr lang="en-US" sz="1200" b="0" i="0" u="none" strike="noStrike" dirty="0">
                          <a:solidFill>
                            <a:srgbClr val="000000"/>
                          </a:solidFill>
                          <a:effectLst/>
                          <a:latin typeface="+mn-lt"/>
                        </a:rPr>
                        <a:t>Fresh Lease</a:t>
                      </a:r>
                    </a:p>
                  </a:txBody>
                  <a:tcPr marL="9525" marR="9525" marT="9525" marB="0" anchor="ctr"/>
                </a:tc>
                <a:extLst>
                  <a:ext uri="{0D108BD9-81ED-4DB2-BD59-A6C34878D82A}">
                    <a16:rowId xmlns:a16="http://schemas.microsoft.com/office/drawing/2014/main" val="2907398886"/>
                  </a:ext>
                </a:extLst>
              </a:tr>
              <a:tr h="252997">
                <a:tc>
                  <a:txBody>
                    <a:bodyPr/>
                    <a:lstStyle/>
                    <a:p>
                      <a:pPr algn="ctr" fontAlgn="b"/>
                      <a:r>
                        <a:rPr lang="en-US" sz="1200" b="0" i="0" u="none" strike="noStrike" dirty="0">
                          <a:solidFill>
                            <a:srgbClr val="000000"/>
                          </a:solidFill>
                          <a:effectLst/>
                          <a:latin typeface="+mn-lt"/>
                        </a:rPr>
                        <a:t>Skootr</a:t>
                      </a:r>
                    </a:p>
                  </a:txBody>
                  <a:tcPr marL="9525" marR="9525" marT="9525" marB="0" anchor="ctr"/>
                </a:tc>
                <a:tc>
                  <a:txBody>
                    <a:bodyPr/>
                    <a:lstStyle/>
                    <a:p>
                      <a:pPr algn="ctr" fontAlgn="b"/>
                      <a:r>
                        <a:rPr lang="en-US" sz="1200" b="0" i="0" u="none" strike="noStrike" dirty="0">
                          <a:solidFill>
                            <a:srgbClr val="000000"/>
                          </a:solidFill>
                          <a:effectLst/>
                          <a:latin typeface="+mn-lt"/>
                        </a:rPr>
                        <a:t>DLF Square</a:t>
                      </a:r>
                    </a:p>
                  </a:txBody>
                  <a:tcPr marL="9525" marR="9525" marT="9525" marB="0" anchor="ctr"/>
                </a:tc>
                <a:tc>
                  <a:txBody>
                    <a:bodyPr/>
                    <a:lstStyle/>
                    <a:p>
                      <a:pPr algn="ctr" fontAlgn="b"/>
                      <a:r>
                        <a:rPr lang="en-US" sz="1200" b="0" i="0" u="none" strike="noStrike" dirty="0">
                          <a:solidFill>
                            <a:schemeClr val="tx1"/>
                          </a:solidFill>
                          <a:effectLst/>
                          <a:latin typeface="+mn-lt"/>
                        </a:rPr>
                        <a:t>0.2</a:t>
                      </a:r>
                    </a:p>
                  </a:txBody>
                  <a:tcPr marL="9525" marR="9525" marT="9525" marB="0" anchor="ctr"/>
                </a:tc>
                <a:tc>
                  <a:txBody>
                    <a:bodyPr/>
                    <a:lstStyle/>
                    <a:p>
                      <a:pPr algn="ctr" fontAlgn="b"/>
                      <a:r>
                        <a:rPr lang="en-US" sz="1200" b="0" i="0" u="none" strike="noStrike" dirty="0">
                          <a:solidFill>
                            <a:srgbClr val="000000"/>
                          </a:solidFill>
                          <a:effectLst/>
                          <a:latin typeface="+mn-lt"/>
                        </a:rPr>
                        <a:t>Gurugram</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Fresh Lease</a:t>
                      </a:r>
                    </a:p>
                  </a:txBody>
                  <a:tcPr marL="9525" marR="9525" marT="9525" marB="0" anchor="ctr"/>
                </a:tc>
                <a:extLst>
                  <a:ext uri="{0D108BD9-81ED-4DB2-BD59-A6C34878D82A}">
                    <a16:rowId xmlns:a16="http://schemas.microsoft.com/office/drawing/2014/main" val="2756099890"/>
                  </a:ext>
                </a:extLst>
              </a:tr>
            </a:tbl>
          </a:graphicData>
        </a:graphic>
      </p:graphicFrame>
      <p:sp>
        <p:nvSpPr>
          <p:cNvPr id="10" name="TextBox 9">
            <a:extLst>
              <a:ext uri="{FF2B5EF4-FFF2-40B4-BE49-F238E27FC236}">
                <a16:creationId xmlns:a16="http://schemas.microsoft.com/office/drawing/2014/main" id="{A5028794-CF94-4EE7-99F1-245135F7117F}"/>
              </a:ext>
            </a:extLst>
          </p:cNvPr>
          <p:cNvSpPr txBox="1"/>
          <p:nvPr/>
        </p:nvSpPr>
        <p:spPr>
          <a:xfrm>
            <a:off x="1077685" y="4022490"/>
            <a:ext cx="10001794" cy="423449"/>
          </a:xfrm>
          <a:prstGeom prst="rect">
            <a:avLst/>
          </a:prstGeom>
          <a:noFill/>
        </p:spPr>
        <p:txBody>
          <a:bodyPr wrap="square" rtlCol="0">
            <a:spAutoFit/>
          </a:bodyPr>
          <a:lstStyle/>
          <a:p>
            <a:pPr algn="just">
              <a:lnSpc>
                <a:spcPct val="150000"/>
              </a:lnSpc>
              <a:spcBef>
                <a:spcPts val="600"/>
              </a:spcBef>
              <a:spcAft>
                <a:spcPts val="600"/>
              </a:spcAft>
            </a:pPr>
            <a:r>
              <a:rPr lang="en-US" sz="1600" b="1" dirty="0"/>
              <a:t>Leasing Deals</a:t>
            </a:r>
          </a:p>
        </p:txBody>
      </p:sp>
    </p:spTree>
    <p:extLst>
      <p:ext uri="{BB962C8B-B14F-4D97-AF65-F5344CB8AC3E}">
        <p14:creationId xmlns:p14="http://schemas.microsoft.com/office/powerpoint/2010/main" val="177332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Outlook for Q2 FY’20</a:t>
            </a:r>
          </a:p>
        </p:txBody>
      </p:sp>
      <p:sp>
        <p:nvSpPr>
          <p:cNvPr id="3" name="TextBox 2">
            <a:extLst>
              <a:ext uri="{FF2B5EF4-FFF2-40B4-BE49-F238E27FC236}">
                <a16:creationId xmlns:a16="http://schemas.microsoft.com/office/drawing/2014/main" id="{EEBDF4E7-4753-467A-A658-5A578E7AF78F}"/>
              </a:ext>
            </a:extLst>
          </p:cNvPr>
          <p:cNvSpPr txBox="1"/>
          <p:nvPr/>
        </p:nvSpPr>
        <p:spPr>
          <a:xfrm>
            <a:off x="1047204" y="1092200"/>
            <a:ext cx="9874795" cy="3316549"/>
          </a:xfrm>
          <a:prstGeom prst="rect">
            <a:avLst/>
          </a:prstGeom>
          <a:noFill/>
        </p:spPr>
        <p:txBody>
          <a:bodyPr wrap="square" rtlCol="0">
            <a:spAutoFit/>
          </a:bodyPr>
          <a:lstStyle/>
          <a:p>
            <a:pPr marL="285750" indent="-285750">
              <a:lnSpc>
                <a:spcPct val="150000"/>
              </a:lnSpc>
              <a:spcBef>
                <a:spcPts val="600"/>
              </a:spcBef>
              <a:spcAft>
                <a:spcPts val="600"/>
              </a:spcAft>
              <a:buFont typeface="Arial" panose="020B0604020202020204" pitchFamily="34" charset="0"/>
              <a:buChar char="•"/>
            </a:pPr>
            <a:r>
              <a:rPr lang="en-US" sz="1600" dirty="0"/>
              <a:t>As the ongoing crisis in the non banking finance sector is seen deepening, liquidity crunch will continue to be a problem for developers. On account of that, new launch number may continue to fall in the quarters to come</a:t>
            </a:r>
          </a:p>
          <a:p>
            <a:pPr marL="285750" indent="-285750">
              <a:lnSpc>
                <a:spcPct val="150000"/>
              </a:lnSpc>
              <a:spcBef>
                <a:spcPts val="600"/>
              </a:spcBef>
              <a:spcAft>
                <a:spcPts val="600"/>
              </a:spcAft>
              <a:buFont typeface="Arial" panose="020B0604020202020204" pitchFamily="34" charset="0"/>
              <a:buChar char="•"/>
            </a:pPr>
            <a:r>
              <a:rPr lang="en-US" sz="1600" dirty="0"/>
              <a:t>Home sales, however, may see some improvement in the times to come with the Reserve Bank of India lowering repo rate to record low. Banks have also been lowering interest rates to pass on the benefits of policy transmission among homebuyers</a:t>
            </a:r>
          </a:p>
          <a:p>
            <a:pPr marL="285750" indent="-285750">
              <a:lnSpc>
                <a:spcPct val="150000"/>
              </a:lnSpc>
              <a:spcBef>
                <a:spcPts val="600"/>
              </a:spcBef>
              <a:spcAft>
                <a:spcPts val="600"/>
              </a:spcAft>
              <a:buFont typeface="Arial" panose="020B0604020202020204" pitchFamily="34" charset="0"/>
              <a:buChar char="•"/>
            </a:pPr>
            <a:r>
              <a:rPr lang="en-US" sz="1600" dirty="0"/>
              <a:t>In the recently announced Budget, the government has also increased the deduction on the home loan interest component to Rs 3.50 lakh on affordable housing. This would also trigger fresh demand for affordable homes. As a result of renewed sales activity, inventory stock would also decline</a:t>
            </a:r>
          </a:p>
        </p:txBody>
      </p:sp>
    </p:spTree>
    <p:extLst>
      <p:ext uri="{BB962C8B-B14F-4D97-AF65-F5344CB8AC3E}">
        <p14:creationId xmlns:p14="http://schemas.microsoft.com/office/powerpoint/2010/main" val="2727308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0" name="Freeform 14">
            <a:extLst>
              <a:ext uri="{FF2B5EF4-FFF2-40B4-BE49-F238E27FC236}">
                <a16:creationId xmlns:a16="http://schemas.microsoft.com/office/drawing/2014/main" id="{C66F2F30-5DC0-44A0-BFA6-E12F46ED16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2" name="Freeform: Shape 21">
            <a:extLst>
              <a:ext uri="{FF2B5EF4-FFF2-40B4-BE49-F238E27FC236}">
                <a16:creationId xmlns:a16="http://schemas.microsoft.com/office/drawing/2014/main" id="{04DC2037-48A0-4F22-B9D4-8EAEBC780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sp>
        <p:nvSpPr>
          <p:cNvPr id="24" name="Freeform 22">
            <a:extLst>
              <a:ext uri="{FF2B5EF4-FFF2-40B4-BE49-F238E27FC236}">
                <a16:creationId xmlns:a16="http://schemas.microsoft.com/office/drawing/2014/main" id="{0006CBFD-ADA0-43D1-9332-9C34CA1C76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1">
            <a:extLst>
              <a:ext uri="{FF2B5EF4-FFF2-40B4-BE49-F238E27FC236}">
                <a16:creationId xmlns:a16="http://schemas.microsoft.com/office/drawing/2014/main" id="{85872F57-7F42-4F97-8391-DDC8D0054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5">
            <a:extLst>
              <a:ext uri="{FF2B5EF4-FFF2-40B4-BE49-F238E27FC236}">
                <a16:creationId xmlns:a16="http://schemas.microsoft.com/office/drawing/2014/main" id="{2B931666-F28F-45F3-A074-66D2272D5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3CF4B9-E71E-4A6D-9E85-7AF0B9A25757}"/>
              </a:ext>
            </a:extLst>
          </p:cNvPr>
          <p:cNvSpPr>
            <a:spLocks noGrp="1"/>
          </p:cNvSpPr>
          <p:nvPr>
            <p:ph type="title"/>
          </p:nvPr>
        </p:nvSpPr>
        <p:spPr>
          <a:xfrm>
            <a:off x="1524000" y="2245809"/>
            <a:ext cx="9144000" cy="1564716"/>
          </a:xfrm>
        </p:spPr>
        <p:txBody>
          <a:bodyPr vert="horz" lIns="91440" tIns="45720" rIns="91440" bIns="45720" rtlCol="0" anchor="b">
            <a:normAutofit/>
          </a:bodyPr>
          <a:lstStyle/>
          <a:p>
            <a:pPr algn="l"/>
            <a:r>
              <a:rPr lang="en-US" sz="4800" kern="1200" dirty="0">
                <a:solidFill>
                  <a:schemeClr val="tx1"/>
                </a:solidFill>
                <a:latin typeface="+mj-lt"/>
                <a:ea typeface="+mj-ea"/>
                <a:cs typeface="+mj-cs"/>
              </a:rPr>
              <a:t>Thank You</a:t>
            </a:r>
          </a:p>
        </p:txBody>
      </p:sp>
    </p:spTree>
    <p:extLst>
      <p:ext uri="{BB962C8B-B14F-4D97-AF65-F5344CB8AC3E}">
        <p14:creationId xmlns:p14="http://schemas.microsoft.com/office/powerpoint/2010/main" val="6368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3">
            <a:extLst>
              <a:ext uri="{FF2B5EF4-FFF2-40B4-BE49-F238E27FC236}">
                <a16:creationId xmlns:a16="http://schemas.microsoft.com/office/drawing/2014/main" id="{ACB959A7-A041-42D6-AC55-BF23AC893763}"/>
              </a:ext>
            </a:extLst>
          </p:cNvPr>
          <p:cNvSpPr>
            <a:spLocks noChangeArrowheads="1"/>
          </p:cNvSpPr>
          <p:nvPr/>
        </p:nvSpPr>
        <p:spPr bwMode="auto">
          <a:xfrm>
            <a:off x="9636270" y="1466481"/>
            <a:ext cx="1371600" cy="3025593"/>
          </a:xfrm>
          <a:prstGeom prst="rect">
            <a:avLst/>
          </a:prstGeom>
          <a:solidFill>
            <a:schemeClr val="accent2">
              <a:lumMod val="40000"/>
              <a:lumOff val="60000"/>
            </a:schemeClr>
          </a:solidFill>
          <a:ln w="9525" algn="ctr">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2" name="Title 1"/>
          <p:cNvSpPr>
            <a:spLocks noGrp="1"/>
          </p:cNvSpPr>
          <p:nvPr>
            <p:ph type="title"/>
          </p:nvPr>
        </p:nvSpPr>
        <p:spPr>
          <a:xfrm>
            <a:off x="1047205" y="286748"/>
            <a:ext cx="10121538" cy="523149"/>
          </a:xfrm>
        </p:spPr>
        <p:txBody>
          <a:bodyPr>
            <a:noAutofit/>
          </a:bodyPr>
          <a:lstStyle/>
          <a:p>
            <a:r>
              <a:rPr lang="en-US" sz="2400" dirty="0"/>
              <a:t>Sales decline 17% whereas inventory overhang improves 3% over last quarter</a:t>
            </a:r>
          </a:p>
        </p:txBody>
      </p:sp>
      <p:sp>
        <p:nvSpPr>
          <p:cNvPr id="34" name="Rectangle 7">
            <a:extLst>
              <a:ext uri="{FF2B5EF4-FFF2-40B4-BE49-F238E27FC236}">
                <a16:creationId xmlns:a16="http://schemas.microsoft.com/office/drawing/2014/main" id="{E5E6834E-2252-4F85-A654-34794F87311A}"/>
              </a:ext>
            </a:extLst>
          </p:cNvPr>
          <p:cNvSpPr>
            <a:spLocks noChangeArrowheads="1"/>
          </p:cNvSpPr>
          <p:nvPr/>
        </p:nvSpPr>
        <p:spPr bwMode="auto">
          <a:xfrm>
            <a:off x="8032623" y="1481916"/>
            <a:ext cx="1371600" cy="3025593"/>
          </a:xfrm>
          <a:prstGeom prst="rect">
            <a:avLst/>
          </a:prstGeom>
          <a:solidFill>
            <a:schemeClr val="accent3"/>
          </a:solidFill>
          <a:ln w="9525">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35" name="Rectangle 3">
            <a:extLst>
              <a:ext uri="{FF2B5EF4-FFF2-40B4-BE49-F238E27FC236}">
                <a16:creationId xmlns:a16="http://schemas.microsoft.com/office/drawing/2014/main" id="{5C864A94-928C-47A7-80C0-755618C1A593}"/>
              </a:ext>
            </a:extLst>
          </p:cNvPr>
          <p:cNvSpPr>
            <a:spLocks noChangeArrowheads="1"/>
          </p:cNvSpPr>
          <p:nvPr/>
        </p:nvSpPr>
        <p:spPr bwMode="auto">
          <a:xfrm>
            <a:off x="6405821" y="1494387"/>
            <a:ext cx="1371600" cy="3025593"/>
          </a:xfrm>
          <a:prstGeom prst="rect">
            <a:avLst/>
          </a:prstGeom>
          <a:solidFill>
            <a:schemeClr val="accent2">
              <a:lumMod val="40000"/>
              <a:lumOff val="60000"/>
            </a:schemeClr>
          </a:solidFill>
          <a:ln w="9525" algn="ctr">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36" name="Rectangle 5">
            <a:extLst>
              <a:ext uri="{FF2B5EF4-FFF2-40B4-BE49-F238E27FC236}">
                <a16:creationId xmlns:a16="http://schemas.microsoft.com/office/drawing/2014/main" id="{0EB5419A-F8F5-4D3D-A79B-4D94BF14EEC5}"/>
              </a:ext>
            </a:extLst>
          </p:cNvPr>
          <p:cNvSpPr>
            <a:spLocks noChangeArrowheads="1"/>
          </p:cNvSpPr>
          <p:nvPr/>
        </p:nvSpPr>
        <p:spPr bwMode="auto">
          <a:xfrm>
            <a:off x="4738077" y="1494387"/>
            <a:ext cx="1371600" cy="3025593"/>
          </a:xfrm>
          <a:prstGeom prst="rect">
            <a:avLst/>
          </a:prstGeom>
          <a:solidFill>
            <a:schemeClr val="accent3"/>
          </a:solidFill>
          <a:ln w="9525" algn="ctr">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37" name="Rectangle 6">
            <a:extLst>
              <a:ext uri="{FF2B5EF4-FFF2-40B4-BE49-F238E27FC236}">
                <a16:creationId xmlns:a16="http://schemas.microsoft.com/office/drawing/2014/main" id="{C60FFA9D-EA81-4DB3-8E6F-078C3A3C6E18}"/>
              </a:ext>
            </a:extLst>
          </p:cNvPr>
          <p:cNvSpPr>
            <a:spLocks noChangeArrowheads="1"/>
          </p:cNvSpPr>
          <p:nvPr/>
        </p:nvSpPr>
        <p:spPr bwMode="auto">
          <a:xfrm>
            <a:off x="3125756" y="1494387"/>
            <a:ext cx="1371600" cy="3025593"/>
          </a:xfrm>
          <a:prstGeom prst="rect">
            <a:avLst/>
          </a:prstGeom>
          <a:solidFill>
            <a:schemeClr val="accent2">
              <a:lumMod val="40000"/>
              <a:lumOff val="60000"/>
            </a:schemeClr>
          </a:solidFill>
          <a:ln w="9525" algn="ctr">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39" name="Text Box 10">
            <a:extLst>
              <a:ext uri="{FF2B5EF4-FFF2-40B4-BE49-F238E27FC236}">
                <a16:creationId xmlns:a16="http://schemas.microsoft.com/office/drawing/2014/main" id="{E2227BBC-4583-4694-AF28-98503790F06E}"/>
              </a:ext>
            </a:extLst>
          </p:cNvPr>
          <p:cNvSpPr txBox="1">
            <a:spLocks noChangeArrowheads="1"/>
          </p:cNvSpPr>
          <p:nvPr/>
        </p:nvSpPr>
        <p:spPr bwMode="auto">
          <a:xfrm>
            <a:off x="1147627" y="1719346"/>
            <a:ext cx="1905000" cy="338554"/>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Launches</a:t>
            </a:r>
          </a:p>
        </p:txBody>
      </p:sp>
      <p:sp>
        <p:nvSpPr>
          <p:cNvPr id="40" name="Text Box 11">
            <a:extLst>
              <a:ext uri="{FF2B5EF4-FFF2-40B4-BE49-F238E27FC236}">
                <a16:creationId xmlns:a16="http://schemas.microsoft.com/office/drawing/2014/main" id="{D9859913-2C86-480F-947F-902D7F24615F}"/>
              </a:ext>
            </a:extLst>
          </p:cNvPr>
          <p:cNvSpPr txBox="1">
            <a:spLocks noChangeArrowheads="1"/>
          </p:cNvSpPr>
          <p:nvPr/>
        </p:nvSpPr>
        <p:spPr bwMode="auto">
          <a:xfrm>
            <a:off x="1147627" y="2457658"/>
            <a:ext cx="1905000" cy="338554"/>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Sales</a:t>
            </a:r>
          </a:p>
        </p:txBody>
      </p:sp>
      <p:sp>
        <p:nvSpPr>
          <p:cNvPr id="41" name="Text Box 12">
            <a:extLst>
              <a:ext uri="{FF2B5EF4-FFF2-40B4-BE49-F238E27FC236}">
                <a16:creationId xmlns:a16="http://schemas.microsoft.com/office/drawing/2014/main" id="{BC4FDAE0-3266-4DF3-BE7F-9B79C6F08403}"/>
              </a:ext>
            </a:extLst>
          </p:cNvPr>
          <p:cNvSpPr txBox="1">
            <a:spLocks noChangeArrowheads="1"/>
          </p:cNvSpPr>
          <p:nvPr/>
        </p:nvSpPr>
        <p:spPr bwMode="auto">
          <a:xfrm>
            <a:off x="1147627" y="3934285"/>
            <a:ext cx="1905000" cy="338554"/>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Inventory Overhang</a:t>
            </a:r>
          </a:p>
        </p:txBody>
      </p:sp>
      <p:sp>
        <p:nvSpPr>
          <p:cNvPr id="42" name="Line 13">
            <a:extLst>
              <a:ext uri="{FF2B5EF4-FFF2-40B4-BE49-F238E27FC236}">
                <a16:creationId xmlns:a16="http://schemas.microsoft.com/office/drawing/2014/main" id="{D1B9CF40-CF47-4D25-931E-1ACF80388520}"/>
              </a:ext>
            </a:extLst>
          </p:cNvPr>
          <p:cNvSpPr>
            <a:spLocks noChangeShapeType="1"/>
          </p:cNvSpPr>
          <p:nvPr/>
        </p:nvSpPr>
        <p:spPr bwMode="auto">
          <a:xfrm>
            <a:off x="3128827" y="1494387"/>
            <a:ext cx="0" cy="356616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 name="Line 14">
            <a:extLst>
              <a:ext uri="{FF2B5EF4-FFF2-40B4-BE49-F238E27FC236}">
                <a16:creationId xmlns:a16="http://schemas.microsoft.com/office/drawing/2014/main" id="{12F14765-D0C4-45D8-8DCC-8B1468C53409}"/>
              </a:ext>
            </a:extLst>
          </p:cNvPr>
          <p:cNvSpPr>
            <a:spLocks noChangeShapeType="1"/>
          </p:cNvSpPr>
          <p:nvPr/>
        </p:nvSpPr>
        <p:spPr bwMode="auto">
          <a:xfrm>
            <a:off x="1134999" y="4507280"/>
            <a:ext cx="987552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4" name="Text Box 15">
            <a:extLst>
              <a:ext uri="{FF2B5EF4-FFF2-40B4-BE49-F238E27FC236}">
                <a16:creationId xmlns:a16="http://schemas.microsoft.com/office/drawing/2014/main" id="{480A5A98-5074-4BF2-8F84-AE54AE5DAA8A}"/>
              </a:ext>
            </a:extLst>
          </p:cNvPr>
          <p:cNvSpPr txBox="1">
            <a:spLocks noChangeArrowheads="1"/>
          </p:cNvSpPr>
          <p:nvPr/>
        </p:nvSpPr>
        <p:spPr bwMode="auto">
          <a:xfrm>
            <a:off x="3260906" y="4626808"/>
            <a:ext cx="1151989" cy="338554"/>
          </a:xfrm>
          <a:prstGeom prst="rect">
            <a:avLst/>
          </a:prstGeom>
          <a:solidFill>
            <a:srgbClr val="0070C0"/>
          </a:solidFill>
          <a:ln w="9525" algn="ctr">
            <a:solidFill>
              <a:schemeClr val="bg1"/>
            </a:solidFill>
            <a:miter lim="800000"/>
            <a:headEnd/>
            <a:tailEnd/>
          </a:ln>
          <a:effectLst/>
        </p:spPr>
        <p:txBody>
          <a:bodyPr wrap="square">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Q1 FY’19</a:t>
            </a:r>
          </a:p>
        </p:txBody>
      </p:sp>
      <p:sp>
        <p:nvSpPr>
          <p:cNvPr id="45" name="Text Box 16">
            <a:extLst>
              <a:ext uri="{FF2B5EF4-FFF2-40B4-BE49-F238E27FC236}">
                <a16:creationId xmlns:a16="http://schemas.microsoft.com/office/drawing/2014/main" id="{60F897AA-5DCA-4CB1-8CE7-47C1AEF5152D}"/>
              </a:ext>
            </a:extLst>
          </p:cNvPr>
          <p:cNvSpPr txBox="1">
            <a:spLocks noChangeArrowheads="1"/>
          </p:cNvSpPr>
          <p:nvPr/>
        </p:nvSpPr>
        <p:spPr bwMode="auto">
          <a:xfrm>
            <a:off x="6510955" y="4626808"/>
            <a:ext cx="1075112" cy="338554"/>
          </a:xfrm>
          <a:prstGeom prst="rect">
            <a:avLst/>
          </a:prstGeom>
          <a:solidFill>
            <a:srgbClr val="0070C0"/>
          </a:solidFill>
          <a:ln w="9525" algn="ctr">
            <a:solidFill>
              <a:schemeClr val="bg1"/>
            </a:solidFill>
            <a:miter lim="800000"/>
            <a:headEnd/>
            <a:tailEnd/>
          </a:ln>
          <a:effectLst/>
        </p:spPr>
        <p:txBody>
          <a:bodyPr wrap="square">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Q3 FY’19</a:t>
            </a:r>
          </a:p>
        </p:txBody>
      </p:sp>
      <p:sp>
        <p:nvSpPr>
          <p:cNvPr id="46" name="Text Box 17">
            <a:extLst>
              <a:ext uri="{FF2B5EF4-FFF2-40B4-BE49-F238E27FC236}">
                <a16:creationId xmlns:a16="http://schemas.microsoft.com/office/drawing/2014/main" id="{E4406234-2E83-4E01-BF47-6AE47100D91D}"/>
              </a:ext>
            </a:extLst>
          </p:cNvPr>
          <p:cNvSpPr txBox="1">
            <a:spLocks noChangeArrowheads="1"/>
          </p:cNvSpPr>
          <p:nvPr/>
        </p:nvSpPr>
        <p:spPr bwMode="auto">
          <a:xfrm>
            <a:off x="8204098" y="4626808"/>
            <a:ext cx="1075105" cy="338554"/>
          </a:xfrm>
          <a:prstGeom prst="rect">
            <a:avLst/>
          </a:prstGeom>
          <a:solidFill>
            <a:srgbClr val="0070C0"/>
          </a:solidFill>
          <a:ln w="9525" algn="ctr">
            <a:solidFill>
              <a:schemeClr val="bg1"/>
            </a:solidFill>
            <a:miter lim="800000"/>
            <a:headEnd/>
            <a:tailEnd/>
          </a:ln>
          <a:effectLst/>
        </p:spPr>
        <p:txBody>
          <a:bodyPr wrap="square">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Q4 FY’19</a:t>
            </a:r>
          </a:p>
        </p:txBody>
      </p:sp>
      <p:sp>
        <p:nvSpPr>
          <p:cNvPr id="47" name="Text Box 18">
            <a:extLst>
              <a:ext uri="{FF2B5EF4-FFF2-40B4-BE49-F238E27FC236}">
                <a16:creationId xmlns:a16="http://schemas.microsoft.com/office/drawing/2014/main" id="{80D6B5FB-0B21-493E-85B1-0F51AD334F39}"/>
              </a:ext>
            </a:extLst>
          </p:cNvPr>
          <p:cNvSpPr txBox="1">
            <a:spLocks noChangeArrowheads="1"/>
          </p:cNvSpPr>
          <p:nvPr/>
        </p:nvSpPr>
        <p:spPr bwMode="auto">
          <a:xfrm>
            <a:off x="9802570" y="4626808"/>
            <a:ext cx="1075101" cy="338554"/>
          </a:xfrm>
          <a:prstGeom prst="rect">
            <a:avLst/>
          </a:prstGeom>
          <a:solidFill>
            <a:srgbClr val="0070C0"/>
          </a:solidFill>
          <a:ln w="9525" algn="ctr">
            <a:solidFill>
              <a:schemeClr val="bg1"/>
            </a:solidFill>
            <a:miter lim="800000"/>
            <a:headEnd/>
            <a:tailEnd/>
          </a:ln>
          <a:effectLst/>
        </p:spPr>
        <p:txBody>
          <a:bodyPr wrap="square">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Q1 FY’20</a:t>
            </a:r>
          </a:p>
        </p:txBody>
      </p:sp>
      <p:sp>
        <p:nvSpPr>
          <p:cNvPr id="48" name="Text Box 23">
            <a:extLst>
              <a:ext uri="{FF2B5EF4-FFF2-40B4-BE49-F238E27FC236}">
                <a16:creationId xmlns:a16="http://schemas.microsoft.com/office/drawing/2014/main" id="{7630CB70-2193-4EEE-BEEB-C398ADAD11EE}"/>
              </a:ext>
            </a:extLst>
          </p:cNvPr>
          <p:cNvSpPr txBox="1">
            <a:spLocks noChangeArrowheads="1"/>
          </p:cNvSpPr>
          <p:nvPr/>
        </p:nvSpPr>
        <p:spPr bwMode="auto">
          <a:xfrm>
            <a:off x="4885933" y="4639508"/>
            <a:ext cx="1151985" cy="338554"/>
          </a:xfrm>
          <a:prstGeom prst="rect">
            <a:avLst/>
          </a:prstGeom>
          <a:solidFill>
            <a:srgbClr val="0070C0"/>
          </a:solidFill>
          <a:ln w="9525" algn="ctr">
            <a:solidFill>
              <a:schemeClr val="bg1"/>
            </a:solidFill>
            <a:miter lim="800000"/>
            <a:headEnd/>
            <a:tailEnd/>
          </a:ln>
          <a:effectLst/>
        </p:spPr>
        <p:txBody>
          <a:bodyPr wrap="square">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Q2 FY’19</a:t>
            </a:r>
          </a:p>
        </p:txBody>
      </p:sp>
      <p:sp>
        <p:nvSpPr>
          <p:cNvPr id="49" name="Line 69">
            <a:extLst>
              <a:ext uri="{FF2B5EF4-FFF2-40B4-BE49-F238E27FC236}">
                <a16:creationId xmlns:a16="http://schemas.microsoft.com/office/drawing/2014/main" id="{EEB4CEBD-B348-40D6-B143-08A97EE59E3F}"/>
              </a:ext>
            </a:extLst>
          </p:cNvPr>
          <p:cNvSpPr>
            <a:spLocks noChangeShapeType="1"/>
          </p:cNvSpPr>
          <p:nvPr/>
        </p:nvSpPr>
        <p:spPr bwMode="auto">
          <a:xfrm>
            <a:off x="1135897" y="3760150"/>
            <a:ext cx="989105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0" name="Line 70">
            <a:extLst>
              <a:ext uri="{FF2B5EF4-FFF2-40B4-BE49-F238E27FC236}">
                <a16:creationId xmlns:a16="http://schemas.microsoft.com/office/drawing/2014/main" id="{C51BF675-310D-40BE-8ED8-23DE0B48AEE9}"/>
              </a:ext>
            </a:extLst>
          </p:cNvPr>
          <p:cNvSpPr>
            <a:spLocks noChangeShapeType="1"/>
          </p:cNvSpPr>
          <p:nvPr/>
        </p:nvSpPr>
        <p:spPr bwMode="auto">
          <a:xfrm>
            <a:off x="1147627" y="2303454"/>
            <a:ext cx="987933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 name="Text Box 11">
            <a:extLst>
              <a:ext uri="{FF2B5EF4-FFF2-40B4-BE49-F238E27FC236}">
                <a16:creationId xmlns:a16="http://schemas.microsoft.com/office/drawing/2014/main" id="{95837897-EF83-4EFC-AF7E-D1A15BC677A1}"/>
              </a:ext>
            </a:extLst>
          </p:cNvPr>
          <p:cNvSpPr txBox="1">
            <a:spLocks noChangeArrowheads="1"/>
          </p:cNvSpPr>
          <p:nvPr/>
        </p:nvSpPr>
        <p:spPr bwMode="auto">
          <a:xfrm>
            <a:off x="1152480" y="3195971"/>
            <a:ext cx="1905000" cy="338554"/>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600" b="0" dirty="0">
                <a:solidFill>
                  <a:schemeClr val="bg1"/>
                </a:solidFill>
                <a:latin typeface="+mj-lt"/>
              </a:rPr>
              <a:t>Price Trend</a:t>
            </a:r>
          </a:p>
        </p:txBody>
      </p:sp>
      <p:sp>
        <p:nvSpPr>
          <p:cNvPr id="52" name="Line 70">
            <a:extLst>
              <a:ext uri="{FF2B5EF4-FFF2-40B4-BE49-F238E27FC236}">
                <a16:creationId xmlns:a16="http://schemas.microsoft.com/office/drawing/2014/main" id="{C46BD6C6-0D13-4933-ADE1-F61843CA29DF}"/>
              </a:ext>
            </a:extLst>
          </p:cNvPr>
          <p:cNvSpPr>
            <a:spLocks noChangeShapeType="1"/>
          </p:cNvSpPr>
          <p:nvPr/>
        </p:nvSpPr>
        <p:spPr bwMode="auto">
          <a:xfrm>
            <a:off x="1147627" y="3042794"/>
            <a:ext cx="987933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 name="Text Box 47">
            <a:extLst>
              <a:ext uri="{FF2B5EF4-FFF2-40B4-BE49-F238E27FC236}">
                <a16:creationId xmlns:a16="http://schemas.microsoft.com/office/drawing/2014/main" id="{11A3F81F-E8F2-41CC-BBBC-226B9DA749E0}"/>
              </a:ext>
            </a:extLst>
          </p:cNvPr>
          <p:cNvSpPr txBox="1">
            <a:spLocks noChangeArrowheads="1"/>
          </p:cNvSpPr>
          <p:nvPr/>
        </p:nvSpPr>
        <p:spPr bwMode="auto">
          <a:xfrm>
            <a:off x="3494486" y="1923037"/>
            <a:ext cx="6953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-3%</a:t>
            </a:r>
          </a:p>
        </p:txBody>
      </p:sp>
      <p:sp>
        <p:nvSpPr>
          <p:cNvPr id="56" name="Text Box 47">
            <a:extLst>
              <a:ext uri="{FF2B5EF4-FFF2-40B4-BE49-F238E27FC236}">
                <a16:creationId xmlns:a16="http://schemas.microsoft.com/office/drawing/2014/main" id="{023B9CFD-7998-49B7-9796-1BDF32C086C6}"/>
              </a:ext>
            </a:extLst>
          </p:cNvPr>
          <p:cNvSpPr txBox="1">
            <a:spLocks noChangeArrowheads="1"/>
          </p:cNvSpPr>
          <p:nvPr/>
        </p:nvSpPr>
        <p:spPr bwMode="auto">
          <a:xfrm>
            <a:off x="3542614" y="2690837"/>
            <a:ext cx="740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-3%</a:t>
            </a:r>
          </a:p>
        </p:txBody>
      </p:sp>
      <p:sp>
        <p:nvSpPr>
          <p:cNvPr id="58" name="Text Box 47">
            <a:extLst>
              <a:ext uri="{FF2B5EF4-FFF2-40B4-BE49-F238E27FC236}">
                <a16:creationId xmlns:a16="http://schemas.microsoft.com/office/drawing/2014/main" id="{6D1BE736-01F9-4A67-9AF8-75632B0774A8}"/>
              </a:ext>
            </a:extLst>
          </p:cNvPr>
          <p:cNvSpPr txBox="1">
            <a:spLocks noChangeArrowheads="1"/>
          </p:cNvSpPr>
          <p:nvPr/>
        </p:nvSpPr>
        <p:spPr bwMode="auto">
          <a:xfrm>
            <a:off x="3554647" y="3387098"/>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1%</a:t>
            </a:r>
          </a:p>
        </p:txBody>
      </p:sp>
      <p:sp>
        <p:nvSpPr>
          <p:cNvPr id="60" name="Text Box 47">
            <a:extLst>
              <a:ext uri="{FF2B5EF4-FFF2-40B4-BE49-F238E27FC236}">
                <a16:creationId xmlns:a16="http://schemas.microsoft.com/office/drawing/2014/main" id="{DC1E9834-BF7E-48D1-9E61-C7C79A38E73B}"/>
              </a:ext>
            </a:extLst>
          </p:cNvPr>
          <p:cNvSpPr txBox="1">
            <a:spLocks noChangeArrowheads="1"/>
          </p:cNvSpPr>
          <p:nvPr/>
        </p:nvSpPr>
        <p:spPr bwMode="auto">
          <a:xfrm>
            <a:off x="3558349" y="4143235"/>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2%</a:t>
            </a:r>
          </a:p>
        </p:txBody>
      </p:sp>
      <p:sp>
        <p:nvSpPr>
          <p:cNvPr id="62" name="Title 1">
            <a:extLst>
              <a:ext uri="{FF2B5EF4-FFF2-40B4-BE49-F238E27FC236}">
                <a16:creationId xmlns:a16="http://schemas.microsoft.com/office/drawing/2014/main" id="{33DF1DF6-8283-4F15-BE09-099968ABC211}"/>
              </a:ext>
            </a:extLst>
          </p:cNvPr>
          <p:cNvSpPr txBox="1">
            <a:spLocks/>
          </p:cNvSpPr>
          <p:nvPr/>
        </p:nvSpPr>
        <p:spPr bwMode="auto">
          <a:xfrm>
            <a:off x="3697406" y="1007647"/>
            <a:ext cx="4778128" cy="38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800" kern="0" dirty="0"/>
              <a:t>Residential trends in top-9 cities* Q-o-Q</a:t>
            </a:r>
            <a:endParaRPr lang="en-US" sz="1800" b="0" kern="0" dirty="0"/>
          </a:p>
        </p:txBody>
      </p:sp>
      <p:sp>
        <p:nvSpPr>
          <p:cNvPr id="63" name="TextBox 62">
            <a:extLst>
              <a:ext uri="{FF2B5EF4-FFF2-40B4-BE49-F238E27FC236}">
                <a16:creationId xmlns:a16="http://schemas.microsoft.com/office/drawing/2014/main" id="{05BD9D78-2943-4390-B84A-C6C48DC87145}"/>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 (Mumbai,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
        <p:nvSpPr>
          <p:cNvPr id="74" name="Oval 73">
            <a:extLst>
              <a:ext uri="{FF2B5EF4-FFF2-40B4-BE49-F238E27FC236}">
                <a16:creationId xmlns:a16="http://schemas.microsoft.com/office/drawing/2014/main" id="{14B6895A-E657-446B-A726-D1363122CB92}"/>
              </a:ext>
            </a:extLst>
          </p:cNvPr>
          <p:cNvSpPr/>
          <p:nvPr/>
        </p:nvSpPr>
        <p:spPr bwMode="auto">
          <a:xfrm>
            <a:off x="9629460" y="1395713"/>
            <a:ext cx="1422400" cy="3231096"/>
          </a:xfrm>
          <a:prstGeom prst="ellipse">
            <a:avLst/>
          </a:prstGeom>
          <a:noFill/>
          <a:ln w="9525" cap="flat" cmpd="sng" algn="ctr">
            <a:solidFill>
              <a:srgbClr val="FF0000"/>
            </a:solidFill>
            <a:prstDash val="sysDash"/>
            <a:round/>
            <a:headEnd type="none" w="lg" len="lg"/>
            <a:tailEnd type="none" w="lg" len="lg"/>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0" i="0" u="none" strike="noStrike" cap="none" normalizeH="0" baseline="0" dirty="0">
              <a:ln>
                <a:noFill/>
              </a:ln>
              <a:solidFill>
                <a:schemeClr val="tx1"/>
              </a:solidFill>
              <a:effectLst/>
              <a:latin typeface="+mj-lt"/>
              <a:cs typeface="Arial" charset="0"/>
            </a:endParaRPr>
          </a:p>
        </p:txBody>
      </p:sp>
      <p:sp>
        <p:nvSpPr>
          <p:cNvPr id="76" name="Text Box 47">
            <a:extLst>
              <a:ext uri="{FF2B5EF4-FFF2-40B4-BE49-F238E27FC236}">
                <a16:creationId xmlns:a16="http://schemas.microsoft.com/office/drawing/2014/main" id="{54C9B799-FC21-47F1-AA20-44CAC4E8EC27}"/>
              </a:ext>
            </a:extLst>
          </p:cNvPr>
          <p:cNvSpPr txBox="1">
            <a:spLocks noChangeArrowheads="1"/>
          </p:cNvSpPr>
          <p:nvPr/>
        </p:nvSpPr>
        <p:spPr bwMode="auto">
          <a:xfrm>
            <a:off x="5153190" y="1923037"/>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-17%</a:t>
            </a:r>
          </a:p>
        </p:txBody>
      </p:sp>
      <p:sp>
        <p:nvSpPr>
          <p:cNvPr id="77" name="Text Box 47">
            <a:extLst>
              <a:ext uri="{FF2B5EF4-FFF2-40B4-BE49-F238E27FC236}">
                <a16:creationId xmlns:a16="http://schemas.microsoft.com/office/drawing/2014/main" id="{65A4349D-E8B6-40AE-BE67-C5A2B87B85CF}"/>
              </a:ext>
            </a:extLst>
          </p:cNvPr>
          <p:cNvSpPr txBox="1">
            <a:spLocks noChangeArrowheads="1"/>
          </p:cNvSpPr>
          <p:nvPr/>
        </p:nvSpPr>
        <p:spPr bwMode="auto">
          <a:xfrm>
            <a:off x="5166253" y="2690837"/>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8%</a:t>
            </a:r>
          </a:p>
        </p:txBody>
      </p:sp>
      <p:sp>
        <p:nvSpPr>
          <p:cNvPr id="78" name="Text Box 47">
            <a:extLst>
              <a:ext uri="{FF2B5EF4-FFF2-40B4-BE49-F238E27FC236}">
                <a16:creationId xmlns:a16="http://schemas.microsoft.com/office/drawing/2014/main" id="{4A775BEF-9874-4634-BB7C-50417546C4F2}"/>
              </a:ext>
            </a:extLst>
          </p:cNvPr>
          <p:cNvSpPr txBox="1">
            <a:spLocks noChangeArrowheads="1"/>
          </p:cNvSpPr>
          <p:nvPr/>
        </p:nvSpPr>
        <p:spPr bwMode="auto">
          <a:xfrm>
            <a:off x="5166253" y="3387098"/>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1%</a:t>
            </a:r>
          </a:p>
        </p:txBody>
      </p:sp>
      <p:sp>
        <p:nvSpPr>
          <p:cNvPr id="79" name="Text Box 47">
            <a:extLst>
              <a:ext uri="{FF2B5EF4-FFF2-40B4-BE49-F238E27FC236}">
                <a16:creationId xmlns:a16="http://schemas.microsoft.com/office/drawing/2014/main" id="{BCCB5E6B-E830-4496-B1D7-E5EFB386B6C9}"/>
              </a:ext>
            </a:extLst>
          </p:cNvPr>
          <p:cNvSpPr txBox="1">
            <a:spLocks noChangeArrowheads="1"/>
          </p:cNvSpPr>
          <p:nvPr/>
        </p:nvSpPr>
        <p:spPr bwMode="auto">
          <a:xfrm>
            <a:off x="5114001" y="4137716"/>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17%</a:t>
            </a:r>
          </a:p>
        </p:txBody>
      </p:sp>
      <p:sp>
        <p:nvSpPr>
          <p:cNvPr id="80" name="AutoShape 65">
            <a:extLst>
              <a:ext uri="{FF2B5EF4-FFF2-40B4-BE49-F238E27FC236}">
                <a16:creationId xmlns:a16="http://schemas.microsoft.com/office/drawing/2014/main" id="{A67613B5-F382-4AA3-B44B-71B92564B80E}"/>
              </a:ext>
            </a:extLst>
          </p:cNvPr>
          <p:cNvSpPr>
            <a:spLocks noChangeArrowheads="1"/>
          </p:cNvSpPr>
          <p:nvPr/>
        </p:nvSpPr>
        <p:spPr bwMode="auto">
          <a:xfrm>
            <a:off x="3648411" y="3184258"/>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82" name="Text Box 47">
            <a:extLst>
              <a:ext uri="{FF2B5EF4-FFF2-40B4-BE49-F238E27FC236}">
                <a16:creationId xmlns:a16="http://schemas.microsoft.com/office/drawing/2014/main" id="{7B9E0FA3-246A-431F-8744-BBDFB8C520E9}"/>
              </a:ext>
            </a:extLst>
          </p:cNvPr>
          <p:cNvSpPr txBox="1">
            <a:spLocks noChangeArrowheads="1"/>
          </p:cNvSpPr>
          <p:nvPr/>
        </p:nvSpPr>
        <p:spPr bwMode="auto">
          <a:xfrm>
            <a:off x="6724728" y="1934761"/>
            <a:ext cx="7996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18%</a:t>
            </a:r>
          </a:p>
        </p:txBody>
      </p:sp>
      <p:sp>
        <p:nvSpPr>
          <p:cNvPr id="85" name="Text Box 47">
            <a:extLst>
              <a:ext uri="{FF2B5EF4-FFF2-40B4-BE49-F238E27FC236}">
                <a16:creationId xmlns:a16="http://schemas.microsoft.com/office/drawing/2014/main" id="{8547E359-16D8-4223-AD33-E4570912BD55}"/>
              </a:ext>
            </a:extLst>
          </p:cNvPr>
          <p:cNvSpPr txBox="1">
            <a:spLocks noChangeArrowheads="1"/>
          </p:cNvSpPr>
          <p:nvPr/>
        </p:nvSpPr>
        <p:spPr bwMode="auto">
          <a:xfrm>
            <a:off x="6822919" y="3387099"/>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0%</a:t>
            </a:r>
          </a:p>
        </p:txBody>
      </p:sp>
      <p:sp>
        <p:nvSpPr>
          <p:cNvPr id="87" name="Text Box 47">
            <a:extLst>
              <a:ext uri="{FF2B5EF4-FFF2-40B4-BE49-F238E27FC236}">
                <a16:creationId xmlns:a16="http://schemas.microsoft.com/office/drawing/2014/main" id="{34A941E6-1ABC-4F91-A450-E7ADD9A51707}"/>
              </a:ext>
            </a:extLst>
          </p:cNvPr>
          <p:cNvSpPr txBox="1">
            <a:spLocks noChangeArrowheads="1"/>
          </p:cNvSpPr>
          <p:nvPr/>
        </p:nvSpPr>
        <p:spPr bwMode="auto">
          <a:xfrm>
            <a:off x="8421375" y="1899593"/>
            <a:ext cx="7413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-21%</a:t>
            </a:r>
          </a:p>
        </p:txBody>
      </p:sp>
      <p:sp>
        <p:nvSpPr>
          <p:cNvPr id="88" name="Text Box 47">
            <a:extLst>
              <a:ext uri="{FF2B5EF4-FFF2-40B4-BE49-F238E27FC236}">
                <a16:creationId xmlns:a16="http://schemas.microsoft.com/office/drawing/2014/main" id="{BB6A38CD-D9DA-4082-AE25-EC51765A40A8}"/>
              </a:ext>
            </a:extLst>
          </p:cNvPr>
          <p:cNvSpPr txBox="1">
            <a:spLocks noChangeArrowheads="1"/>
          </p:cNvSpPr>
          <p:nvPr/>
        </p:nvSpPr>
        <p:spPr bwMode="auto">
          <a:xfrm>
            <a:off x="8419613" y="2714284"/>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-2%</a:t>
            </a:r>
          </a:p>
        </p:txBody>
      </p:sp>
      <p:sp>
        <p:nvSpPr>
          <p:cNvPr id="89" name="Text Box 47">
            <a:extLst>
              <a:ext uri="{FF2B5EF4-FFF2-40B4-BE49-F238E27FC236}">
                <a16:creationId xmlns:a16="http://schemas.microsoft.com/office/drawing/2014/main" id="{4358D353-9974-4574-BBEC-23D8DD935679}"/>
              </a:ext>
            </a:extLst>
          </p:cNvPr>
          <p:cNvSpPr txBox="1">
            <a:spLocks noChangeArrowheads="1"/>
          </p:cNvSpPr>
          <p:nvPr/>
        </p:nvSpPr>
        <p:spPr bwMode="auto">
          <a:xfrm>
            <a:off x="8419613" y="4149440"/>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-11%</a:t>
            </a:r>
          </a:p>
        </p:txBody>
      </p:sp>
      <p:sp>
        <p:nvSpPr>
          <p:cNvPr id="91" name="Text Box 47">
            <a:extLst>
              <a:ext uri="{FF2B5EF4-FFF2-40B4-BE49-F238E27FC236}">
                <a16:creationId xmlns:a16="http://schemas.microsoft.com/office/drawing/2014/main" id="{FF184E92-064C-4254-AA8F-6A68414A357E}"/>
              </a:ext>
            </a:extLst>
          </p:cNvPr>
          <p:cNvSpPr txBox="1">
            <a:spLocks noChangeArrowheads="1"/>
          </p:cNvSpPr>
          <p:nvPr/>
        </p:nvSpPr>
        <p:spPr bwMode="auto">
          <a:xfrm>
            <a:off x="8419613" y="3394219"/>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1%</a:t>
            </a:r>
          </a:p>
        </p:txBody>
      </p:sp>
      <p:sp>
        <p:nvSpPr>
          <p:cNvPr id="101" name="AutoShape 64">
            <a:extLst>
              <a:ext uri="{FF2B5EF4-FFF2-40B4-BE49-F238E27FC236}">
                <a16:creationId xmlns:a16="http://schemas.microsoft.com/office/drawing/2014/main" id="{B9BF53CF-D4B0-4C31-B116-FBC94B4B1B1F}"/>
              </a:ext>
            </a:extLst>
          </p:cNvPr>
          <p:cNvSpPr>
            <a:spLocks noChangeArrowheads="1"/>
          </p:cNvSpPr>
          <p:nvPr/>
        </p:nvSpPr>
        <p:spPr bwMode="auto">
          <a:xfrm rot="8769026" flipV="1">
            <a:off x="10183297" y="3877401"/>
            <a:ext cx="228600" cy="283464"/>
          </a:xfrm>
          <a:prstGeom prst="downArrow">
            <a:avLst>
              <a:gd name="adj1" fmla="val 50000"/>
              <a:gd name="adj2" fmla="val 30903"/>
            </a:avLst>
          </a:prstGeom>
          <a:solidFill>
            <a:srgbClr val="00B05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grpSp>
        <p:nvGrpSpPr>
          <p:cNvPr id="7" name="Group 6">
            <a:extLst>
              <a:ext uri="{FF2B5EF4-FFF2-40B4-BE49-F238E27FC236}">
                <a16:creationId xmlns:a16="http://schemas.microsoft.com/office/drawing/2014/main" id="{F750824F-0369-441C-A66E-0718072996C1}"/>
              </a:ext>
            </a:extLst>
          </p:cNvPr>
          <p:cNvGrpSpPr/>
          <p:nvPr/>
        </p:nvGrpSpPr>
        <p:grpSpPr>
          <a:xfrm>
            <a:off x="1122227" y="5035102"/>
            <a:ext cx="2738805" cy="911382"/>
            <a:chOff x="1122227" y="5035102"/>
            <a:chExt cx="2738805" cy="911382"/>
          </a:xfrm>
        </p:grpSpPr>
        <p:sp>
          <p:nvSpPr>
            <p:cNvPr id="64" name="Rectangle 19">
              <a:extLst>
                <a:ext uri="{FF2B5EF4-FFF2-40B4-BE49-F238E27FC236}">
                  <a16:creationId xmlns:a16="http://schemas.microsoft.com/office/drawing/2014/main" id="{32B9EB7D-8EE1-4C5A-A5AF-194FB8ACDBAB}"/>
                </a:ext>
              </a:extLst>
            </p:cNvPr>
            <p:cNvSpPr>
              <a:spLocks noChangeArrowheads="1"/>
            </p:cNvSpPr>
            <p:nvPr/>
          </p:nvSpPr>
          <p:spPr bwMode="auto">
            <a:xfrm>
              <a:off x="1825103" y="5035102"/>
              <a:ext cx="2032117" cy="268706"/>
            </a:xfrm>
            <a:prstGeom prst="rect">
              <a:avLst/>
            </a:prstGeom>
            <a:no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l" eaLnBrk="1" hangingPunct="1"/>
              <a:r>
                <a:rPr lang="en-US" altLang="en-US" sz="1300" dirty="0">
                  <a:latin typeface="+mj-lt"/>
                  <a:ea typeface="Calibri" panose="020F0502020204030204" pitchFamily="34" charset="0"/>
                  <a:cs typeface="Times New Roman" panose="02020603050405020304" pitchFamily="18" charset="0"/>
                  <a:sym typeface="Wingdings" panose="05000000000000000000" pitchFamily="2" charset="2"/>
                </a:rPr>
                <a:t>Strong/Marginal Decline</a:t>
              </a:r>
            </a:p>
          </p:txBody>
        </p:sp>
        <p:grpSp>
          <p:nvGrpSpPr>
            <p:cNvPr id="65" name="Group 64">
              <a:extLst>
                <a:ext uri="{FF2B5EF4-FFF2-40B4-BE49-F238E27FC236}">
                  <a16:creationId xmlns:a16="http://schemas.microsoft.com/office/drawing/2014/main" id="{3877E692-58A6-42A6-9DEF-81501A1CDFE0}"/>
                </a:ext>
              </a:extLst>
            </p:cNvPr>
            <p:cNvGrpSpPr/>
            <p:nvPr/>
          </p:nvGrpSpPr>
          <p:grpSpPr>
            <a:xfrm>
              <a:off x="1122227" y="5056886"/>
              <a:ext cx="640714" cy="236377"/>
              <a:chOff x="481845" y="4925652"/>
              <a:chExt cx="420823" cy="190559"/>
            </a:xfrm>
          </p:grpSpPr>
          <p:sp>
            <p:nvSpPr>
              <p:cNvPr id="66" name="AutoShape 60">
                <a:extLst>
                  <a:ext uri="{FF2B5EF4-FFF2-40B4-BE49-F238E27FC236}">
                    <a16:creationId xmlns:a16="http://schemas.microsoft.com/office/drawing/2014/main" id="{42958477-B475-4505-B9BF-86B47A9F4D65}"/>
                  </a:ext>
                </a:extLst>
              </p:cNvPr>
              <p:cNvSpPr>
                <a:spLocks noChangeArrowheads="1"/>
              </p:cNvSpPr>
              <p:nvPr/>
            </p:nvSpPr>
            <p:spPr bwMode="auto">
              <a:xfrm rot="8100000">
                <a:off x="770308" y="4925652"/>
                <a:ext cx="132360" cy="182880"/>
              </a:xfrm>
              <a:prstGeom prst="upArrow">
                <a:avLst>
                  <a:gd name="adj1" fmla="val 50000"/>
                  <a:gd name="adj2" fmla="val 36806"/>
                </a:avLst>
              </a:prstGeom>
              <a:solidFill>
                <a:srgbClr val="FF0000">
                  <a:alpha val="94901"/>
                </a:srgbClr>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67" name="AutoShape 64">
                <a:extLst>
                  <a:ext uri="{FF2B5EF4-FFF2-40B4-BE49-F238E27FC236}">
                    <a16:creationId xmlns:a16="http://schemas.microsoft.com/office/drawing/2014/main" id="{A99EAF2A-BA2A-4D62-8066-27F463E4B9DD}"/>
                  </a:ext>
                </a:extLst>
              </p:cNvPr>
              <p:cNvSpPr>
                <a:spLocks noChangeArrowheads="1"/>
              </p:cNvSpPr>
              <p:nvPr/>
            </p:nvSpPr>
            <p:spPr bwMode="auto">
              <a:xfrm>
                <a:off x="481845" y="4933331"/>
                <a:ext cx="137160" cy="182880"/>
              </a:xfrm>
              <a:prstGeom prst="downArrow">
                <a:avLst>
                  <a:gd name="adj1" fmla="val 50000"/>
                  <a:gd name="adj2" fmla="val 3090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68" name="Rectangle 67">
                <a:extLst>
                  <a:ext uri="{FF2B5EF4-FFF2-40B4-BE49-F238E27FC236}">
                    <a16:creationId xmlns:a16="http://schemas.microsoft.com/office/drawing/2014/main" id="{5FA8EA94-3C40-4CFA-A8C9-6ACFC7CA8747}"/>
                  </a:ext>
                </a:extLst>
              </p:cNvPr>
              <p:cNvSpPr/>
              <p:nvPr/>
            </p:nvSpPr>
            <p:spPr>
              <a:xfrm>
                <a:off x="516670" y="4933331"/>
                <a:ext cx="324665" cy="182880"/>
              </a:xfrm>
              <a:prstGeom prst="rect">
                <a:avLst/>
              </a:prstGeom>
            </p:spPr>
            <p:txBody>
              <a:bodyPr wrap="square" lIns="18288" tIns="18288" rIns="18288" bIns="18288" anchor="ctr">
                <a:noAutofit/>
              </a:bodyPr>
              <a:lstStyle/>
              <a:p>
                <a:r>
                  <a:rPr lang="en-US" altLang="en-US" sz="2400" dirty="0">
                    <a:solidFill>
                      <a:srgbClr val="FF0000"/>
                    </a:solidFill>
                    <a:ea typeface="Calibri" panose="020F0502020204030204" pitchFamily="34" charset="0"/>
                    <a:cs typeface="Times New Roman" panose="02020603050405020304" pitchFamily="18" charset="0"/>
                    <a:sym typeface="Wingdings" panose="05000000000000000000" pitchFamily="2" charset="2"/>
                  </a:rPr>
                  <a:t>/</a:t>
                </a:r>
                <a:endParaRPr lang="en-US" sz="2400" dirty="0">
                  <a:solidFill>
                    <a:srgbClr val="FF0000"/>
                  </a:solidFill>
                </a:endParaRPr>
              </a:p>
            </p:txBody>
          </p:sp>
        </p:grpSp>
        <p:sp>
          <p:nvSpPr>
            <p:cNvPr id="69" name="AutoShape 65">
              <a:extLst>
                <a:ext uri="{FF2B5EF4-FFF2-40B4-BE49-F238E27FC236}">
                  <a16:creationId xmlns:a16="http://schemas.microsoft.com/office/drawing/2014/main" id="{BBE23D3F-7C50-4444-88B9-A1F518E333AC}"/>
                </a:ext>
              </a:extLst>
            </p:cNvPr>
            <p:cNvSpPr>
              <a:spLocks noChangeArrowheads="1"/>
            </p:cNvSpPr>
            <p:nvPr/>
          </p:nvSpPr>
          <p:spPr bwMode="auto">
            <a:xfrm>
              <a:off x="1300468" y="5397934"/>
              <a:ext cx="339539" cy="211285"/>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grpSp>
          <p:nvGrpSpPr>
            <p:cNvPr id="3" name="Group 2">
              <a:extLst>
                <a:ext uri="{FF2B5EF4-FFF2-40B4-BE49-F238E27FC236}">
                  <a16:creationId xmlns:a16="http://schemas.microsoft.com/office/drawing/2014/main" id="{70E30664-F299-4E3C-9DDE-141888FB7B2E}"/>
                </a:ext>
              </a:extLst>
            </p:cNvPr>
            <p:cNvGrpSpPr/>
            <p:nvPr/>
          </p:nvGrpSpPr>
          <p:grpSpPr>
            <a:xfrm>
              <a:off x="1147627" y="5690708"/>
              <a:ext cx="608249" cy="229397"/>
              <a:chOff x="5897434" y="5095628"/>
              <a:chExt cx="608249" cy="229397"/>
            </a:xfrm>
          </p:grpSpPr>
          <p:sp>
            <p:nvSpPr>
              <p:cNvPr id="71" name="AutoShape 60">
                <a:extLst>
                  <a:ext uri="{FF2B5EF4-FFF2-40B4-BE49-F238E27FC236}">
                    <a16:creationId xmlns:a16="http://schemas.microsoft.com/office/drawing/2014/main" id="{9E65AB7C-FB44-492A-A88F-2C73C08EADEE}"/>
                  </a:ext>
                </a:extLst>
              </p:cNvPr>
              <p:cNvSpPr>
                <a:spLocks noChangeArrowheads="1"/>
              </p:cNvSpPr>
              <p:nvPr/>
            </p:nvSpPr>
            <p:spPr bwMode="auto">
              <a:xfrm rot="13500000" flipV="1">
                <a:off x="6291496" y="5110838"/>
                <a:ext cx="201522" cy="226852"/>
              </a:xfrm>
              <a:prstGeom prst="upArrow">
                <a:avLst>
                  <a:gd name="adj1" fmla="val 50000"/>
                  <a:gd name="adj2" fmla="val 36806"/>
                </a:avLst>
              </a:prstGeom>
              <a:solidFill>
                <a:srgbClr val="00B050">
                  <a:alpha val="94901"/>
                </a:srgbClr>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72" name="AutoShape 64">
                <a:extLst>
                  <a:ext uri="{FF2B5EF4-FFF2-40B4-BE49-F238E27FC236}">
                    <a16:creationId xmlns:a16="http://schemas.microsoft.com/office/drawing/2014/main" id="{3BCD445C-CF37-47B6-B04A-318C64F6184D}"/>
                  </a:ext>
                </a:extLst>
              </p:cNvPr>
              <p:cNvSpPr>
                <a:spLocks noChangeArrowheads="1"/>
              </p:cNvSpPr>
              <p:nvPr/>
            </p:nvSpPr>
            <p:spPr bwMode="auto">
              <a:xfrm flipV="1">
                <a:off x="5897434" y="5095628"/>
                <a:ext cx="208830" cy="226852"/>
              </a:xfrm>
              <a:prstGeom prst="downArrow">
                <a:avLst>
                  <a:gd name="adj1" fmla="val 50000"/>
                  <a:gd name="adj2" fmla="val 30903"/>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grpSp>
        <p:sp>
          <p:nvSpPr>
            <p:cNvPr id="106" name="Rectangle 19">
              <a:extLst>
                <a:ext uri="{FF2B5EF4-FFF2-40B4-BE49-F238E27FC236}">
                  <a16:creationId xmlns:a16="http://schemas.microsoft.com/office/drawing/2014/main" id="{2D57058C-F775-4AC1-BCFE-48F30302ABE3}"/>
                </a:ext>
              </a:extLst>
            </p:cNvPr>
            <p:cNvSpPr>
              <a:spLocks noChangeArrowheads="1"/>
            </p:cNvSpPr>
            <p:nvPr/>
          </p:nvSpPr>
          <p:spPr bwMode="auto">
            <a:xfrm>
              <a:off x="1825103" y="5667890"/>
              <a:ext cx="2032117" cy="278594"/>
            </a:xfrm>
            <a:prstGeom prst="rect">
              <a:avLst/>
            </a:prstGeom>
            <a:no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l"/>
              <a:r>
                <a:rPr lang="en-US" altLang="en-US" sz="1300" dirty="0">
                  <a:latin typeface="+mj-lt"/>
                  <a:ea typeface="Calibri" panose="020F0502020204030204" pitchFamily="34" charset="0"/>
                  <a:cs typeface="Times New Roman" panose="02020603050405020304" pitchFamily="18" charset="0"/>
                  <a:sym typeface="Wingdings" panose="05000000000000000000" pitchFamily="2" charset="2"/>
                </a:rPr>
                <a:t>Strong/Marginal Increase</a:t>
              </a:r>
            </a:p>
          </p:txBody>
        </p:sp>
        <p:sp>
          <p:nvSpPr>
            <p:cNvPr id="108" name="Rectangle 19">
              <a:extLst>
                <a:ext uri="{FF2B5EF4-FFF2-40B4-BE49-F238E27FC236}">
                  <a16:creationId xmlns:a16="http://schemas.microsoft.com/office/drawing/2014/main" id="{8163F1C3-658B-465A-85D6-CB14C9A368AE}"/>
                </a:ext>
              </a:extLst>
            </p:cNvPr>
            <p:cNvSpPr>
              <a:spLocks noChangeArrowheads="1"/>
            </p:cNvSpPr>
            <p:nvPr/>
          </p:nvSpPr>
          <p:spPr bwMode="auto">
            <a:xfrm>
              <a:off x="1828915" y="5364647"/>
              <a:ext cx="2032117" cy="268706"/>
            </a:xfrm>
            <a:prstGeom prst="rect">
              <a:avLst/>
            </a:prstGeom>
            <a:no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l" eaLnBrk="1" hangingPunct="1"/>
              <a:r>
                <a:rPr lang="en-US" altLang="en-US" sz="1300" dirty="0">
                  <a:latin typeface="+mj-lt"/>
                  <a:ea typeface="Calibri" panose="020F0502020204030204" pitchFamily="34" charset="0"/>
                  <a:cs typeface="Times New Roman" panose="02020603050405020304" pitchFamily="18" charset="0"/>
                  <a:sym typeface="Wingdings" panose="05000000000000000000" pitchFamily="2" charset="2"/>
                </a:rPr>
                <a:t>Stable</a:t>
              </a:r>
            </a:p>
          </p:txBody>
        </p:sp>
      </p:grpSp>
      <p:sp>
        <p:nvSpPr>
          <p:cNvPr id="109" name="Text Box 47">
            <a:extLst>
              <a:ext uri="{FF2B5EF4-FFF2-40B4-BE49-F238E27FC236}">
                <a16:creationId xmlns:a16="http://schemas.microsoft.com/office/drawing/2014/main" id="{FB2312D8-7266-413F-98E3-12F3F7CFC135}"/>
              </a:ext>
            </a:extLst>
          </p:cNvPr>
          <p:cNvSpPr txBox="1">
            <a:spLocks noChangeArrowheads="1"/>
          </p:cNvSpPr>
          <p:nvPr/>
        </p:nvSpPr>
        <p:spPr bwMode="auto">
          <a:xfrm>
            <a:off x="9992894" y="1906855"/>
            <a:ext cx="65287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- 32%</a:t>
            </a:r>
          </a:p>
        </p:txBody>
      </p:sp>
      <p:sp>
        <p:nvSpPr>
          <p:cNvPr id="111" name="Text Box 47">
            <a:extLst>
              <a:ext uri="{FF2B5EF4-FFF2-40B4-BE49-F238E27FC236}">
                <a16:creationId xmlns:a16="http://schemas.microsoft.com/office/drawing/2014/main" id="{6D5F6B3D-EF33-44A1-BE53-6BD1212C44C4}"/>
              </a:ext>
            </a:extLst>
          </p:cNvPr>
          <p:cNvSpPr txBox="1">
            <a:spLocks noChangeArrowheads="1"/>
          </p:cNvSpPr>
          <p:nvPr/>
        </p:nvSpPr>
        <p:spPr bwMode="auto">
          <a:xfrm>
            <a:off x="10003284" y="2674655"/>
            <a:ext cx="7350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-17%</a:t>
            </a:r>
          </a:p>
        </p:txBody>
      </p:sp>
      <p:sp>
        <p:nvSpPr>
          <p:cNvPr id="112" name="Text Box 47">
            <a:extLst>
              <a:ext uri="{FF2B5EF4-FFF2-40B4-BE49-F238E27FC236}">
                <a16:creationId xmlns:a16="http://schemas.microsoft.com/office/drawing/2014/main" id="{ED778A36-5A14-40D2-8905-BF782A92AB34}"/>
              </a:ext>
            </a:extLst>
          </p:cNvPr>
          <p:cNvSpPr txBox="1">
            <a:spLocks noChangeArrowheads="1"/>
          </p:cNvSpPr>
          <p:nvPr/>
        </p:nvSpPr>
        <p:spPr bwMode="auto">
          <a:xfrm>
            <a:off x="10041921" y="3359193"/>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0%</a:t>
            </a:r>
          </a:p>
        </p:txBody>
      </p:sp>
      <p:sp>
        <p:nvSpPr>
          <p:cNvPr id="113" name="Text Box 47">
            <a:extLst>
              <a:ext uri="{FF2B5EF4-FFF2-40B4-BE49-F238E27FC236}">
                <a16:creationId xmlns:a16="http://schemas.microsoft.com/office/drawing/2014/main" id="{793D6321-EA31-49D8-B18C-5A06C6E61115}"/>
              </a:ext>
            </a:extLst>
          </p:cNvPr>
          <p:cNvSpPr txBox="1">
            <a:spLocks noChangeArrowheads="1"/>
          </p:cNvSpPr>
          <p:nvPr/>
        </p:nvSpPr>
        <p:spPr bwMode="auto">
          <a:xfrm>
            <a:off x="10042475" y="4145682"/>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-3%</a:t>
            </a:r>
          </a:p>
        </p:txBody>
      </p:sp>
      <p:sp>
        <p:nvSpPr>
          <p:cNvPr id="118" name="AutoShape 65">
            <a:extLst>
              <a:ext uri="{FF2B5EF4-FFF2-40B4-BE49-F238E27FC236}">
                <a16:creationId xmlns:a16="http://schemas.microsoft.com/office/drawing/2014/main" id="{39B0A630-ABAF-4733-B94A-87D44290F12C}"/>
              </a:ext>
            </a:extLst>
          </p:cNvPr>
          <p:cNvSpPr>
            <a:spLocks noChangeArrowheads="1"/>
          </p:cNvSpPr>
          <p:nvPr/>
        </p:nvSpPr>
        <p:spPr bwMode="auto">
          <a:xfrm>
            <a:off x="10129430" y="3204306"/>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110" name="AutoShape 65">
            <a:extLst>
              <a:ext uri="{FF2B5EF4-FFF2-40B4-BE49-F238E27FC236}">
                <a16:creationId xmlns:a16="http://schemas.microsoft.com/office/drawing/2014/main" id="{189895BA-430B-4F57-A8E7-0D6F224067B5}"/>
              </a:ext>
            </a:extLst>
          </p:cNvPr>
          <p:cNvSpPr>
            <a:spLocks noChangeArrowheads="1"/>
          </p:cNvSpPr>
          <p:nvPr/>
        </p:nvSpPr>
        <p:spPr bwMode="auto">
          <a:xfrm>
            <a:off x="5211147" y="3184258"/>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115" name="AutoShape 65">
            <a:extLst>
              <a:ext uri="{FF2B5EF4-FFF2-40B4-BE49-F238E27FC236}">
                <a16:creationId xmlns:a16="http://schemas.microsoft.com/office/drawing/2014/main" id="{44E532D8-04C4-4F1E-8C79-62203BC41C7F}"/>
              </a:ext>
            </a:extLst>
          </p:cNvPr>
          <p:cNvSpPr>
            <a:spLocks noChangeArrowheads="1"/>
          </p:cNvSpPr>
          <p:nvPr/>
        </p:nvSpPr>
        <p:spPr bwMode="auto">
          <a:xfrm>
            <a:off x="6890704" y="3183659"/>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117" name="AutoShape 65">
            <a:extLst>
              <a:ext uri="{FF2B5EF4-FFF2-40B4-BE49-F238E27FC236}">
                <a16:creationId xmlns:a16="http://schemas.microsoft.com/office/drawing/2014/main" id="{47D0CD81-2CA5-49ED-BC88-C396AF571686}"/>
              </a:ext>
            </a:extLst>
          </p:cNvPr>
          <p:cNvSpPr>
            <a:spLocks noChangeArrowheads="1"/>
          </p:cNvSpPr>
          <p:nvPr/>
        </p:nvSpPr>
        <p:spPr bwMode="auto">
          <a:xfrm>
            <a:off x="8512940" y="3195530"/>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81" name="AutoShape 64">
            <a:extLst>
              <a:ext uri="{FF2B5EF4-FFF2-40B4-BE49-F238E27FC236}">
                <a16:creationId xmlns:a16="http://schemas.microsoft.com/office/drawing/2014/main" id="{E775FF8B-60F6-4809-9EFF-AA7622562464}"/>
              </a:ext>
            </a:extLst>
          </p:cNvPr>
          <p:cNvSpPr>
            <a:spLocks noChangeArrowheads="1"/>
          </p:cNvSpPr>
          <p:nvPr/>
        </p:nvSpPr>
        <p:spPr bwMode="auto">
          <a:xfrm rot="10800000" flipV="1">
            <a:off x="10185008" y="1634603"/>
            <a:ext cx="228600" cy="283464"/>
          </a:xfrm>
          <a:prstGeom prst="downArrow">
            <a:avLst>
              <a:gd name="adj1" fmla="val 50000"/>
              <a:gd name="adj2" fmla="val 30903"/>
            </a:avLst>
          </a:prstGeom>
          <a:solidFill>
            <a:srgbClr val="FF000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98" name="Text Box 47">
            <a:extLst>
              <a:ext uri="{FF2B5EF4-FFF2-40B4-BE49-F238E27FC236}">
                <a16:creationId xmlns:a16="http://schemas.microsoft.com/office/drawing/2014/main" id="{372AFB73-15B7-497B-B876-E670F89F7D64}"/>
              </a:ext>
            </a:extLst>
          </p:cNvPr>
          <p:cNvSpPr txBox="1">
            <a:spLocks noChangeArrowheads="1"/>
          </p:cNvSpPr>
          <p:nvPr/>
        </p:nvSpPr>
        <p:spPr bwMode="auto">
          <a:xfrm>
            <a:off x="6795463" y="2709928"/>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 2%</a:t>
            </a:r>
          </a:p>
        </p:txBody>
      </p:sp>
      <p:sp>
        <p:nvSpPr>
          <p:cNvPr id="122" name="AutoShape 60">
            <a:extLst>
              <a:ext uri="{FF2B5EF4-FFF2-40B4-BE49-F238E27FC236}">
                <a16:creationId xmlns:a16="http://schemas.microsoft.com/office/drawing/2014/main" id="{CC8689ED-809E-478A-A5A5-C3F597EB670F}"/>
              </a:ext>
            </a:extLst>
          </p:cNvPr>
          <p:cNvSpPr>
            <a:spLocks noChangeArrowheads="1"/>
          </p:cNvSpPr>
          <p:nvPr/>
        </p:nvSpPr>
        <p:spPr bwMode="auto">
          <a:xfrm rot="10800000">
            <a:off x="8570609" y="3864852"/>
            <a:ext cx="228600" cy="336550"/>
          </a:xfrm>
          <a:prstGeom prst="upArrow">
            <a:avLst>
              <a:gd name="adj1" fmla="val 50000"/>
              <a:gd name="adj2" fmla="val 36806"/>
            </a:avLst>
          </a:prstGeom>
          <a:solidFill>
            <a:srgbClr val="00B05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endParaRPr lang="en-US" altLang="en-US" dirty="0">
              <a:latin typeface="+mj-lt"/>
            </a:endParaRPr>
          </a:p>
        </p:txBody>
      </p:sp>
      <p:sp>
        <p:nvSpPr>
          <p:cNvPr id="124" name="Text Box 47">
            <a:extLst>
              <a:ext uri="{FF2B5EF4-FFF2-40B4-BE49-F238E27FC236}">
                <a16:creationId xmlns:a16="http://schemas.microsoft.com/office/drawing/2014/main" id="{98073071-CF05-42FB-8C39-3467E1C8114E}"/>
              </a:ext>
            </a:extLst>
          </p:cNvPr>
          <p:cNvSpPr txBox="1">
            <a:spLocks noChangeArrowheads="1"/>
          </p:cNvSpPr>
          <p:nvPr/>
        </p:nvSpPr>
        <p:spPr bwMode="auto">
          <a:xfrm>
            <a:off x="6798522" y="4167263"/>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latin typeface="+mj-lt"/>
              </a:rPr>
              <a:t>-9%</a:t>
            </a:r>
          </a:p>
        </p:txBody>
      </p:sp>
      <p:sp>
        <p:nvSpPr>
          <p:cNvPr id="125" name="AutoShape 60">
            <a:extLst>
              <a:ext uri="{FF2B5EF4-FFF2-40B4-BE49-F238E27FC236}">
                <a16:creationId xmlns:a16="http://schemas.microsoft.com/office/drawing/2014/main" id="{18583E49-F58D-41A7-B6F3-C311E91C9033}"/>
              </a:ext>
            </a:extLst>
          </p:cNvPr>
          <p:cNvSpPr>
            <a:spLocks noChangeArrowheads="1"/>
          </p:cNvSpPr>
          <p:nvPr/>
        </p:nvSpPr>
        <p:spPr bwMode="auto">
          <a:xfrm rot="21600000">
            <a:off x="5287471" y="3872766"/>
            <a:ext cx="228600" cy="336550"/>
          </a:xfrm>
          <a:prstGeom prst="upArrow">
            <a:avLst>
              <a:gd name="adj1" fmla="val 50000"/>
              <a:gd name="adj2" fmla="val 36806"/>
            </a:avLst>
          </a:prstGeom>
          <a:solidFill>
            <a:srgbClr val="FF000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endParaRPr lang="en-US" altLang="en-US" dirty="0">
              <a:latin typeface="+mj-lt"/>
            </a:endParaRPr>
          </a:p>
        </p:txBody>
      </p:sp>
      <p:sp>
        <p:nvSpPr>
          <p:cNvPr id="83" name="AutoShape 64">
            <a:extLst>
              <a:ext uri="{FF2B5EF4-FFF2-40B4-BE49-F238E27FC236}">
                <a16:creationId xmlns:a16="http://schemas.microsoft.com/office/drawing/2014/main" id="{6EC60563-7053-4605-9332-CF25211FD83D}"/>
              </a:ext>
            </a:extLst>
          </p:cNvPr>
          <p:cNvSpPr>
            <a:spLocks noChangeArrowheads="1"/>
          </p:cNvSpPr>
          <p:nvPr/>
        </p:nvSpPr>
        <p:spPr bwMode="auto">
          <a:xfrm rot="10800000" flipV="1">
            <a:off x="10177478" y="2451051"/>
            <a:ext cx="228600" cy="283464"/>
          </a:xfrm>
          <a:prstGeom prst="downArrow">
            <a:avLst>
              <a:gd name="adj1" fmla="val 50000"/>
              <a:gd name="adj2" fmla="val 30903"/>
            </a:avLst>
          </a:prstGeom>
          <a:solidFill>
            <a:srgbClr val="FF000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97" name="AutoShape 64">
            <a:extLst>
              <a:ext uri="{FF2B5EF4-FFF2-40B4-BE49-F238E27FC236}">
                <a16:creationId xmlns:a16="http://schemas.microsoft.com/office/drawing/2014/main" id="{BBCC6462-877B-4BD2-8A94-7CD0E7C49076}"/>
              </a:ext>
            </a:extLst>
          </p:cNvPr>
          <p:cNvSpPr>
            <a:spLocks noChangeArrowheads="1"/>
          </p:cNvSpPr>
          <p:nvPr/>
        </p:nvSpPr>
        <p:spPr bwMode="auto">
          <a:xfrm flipV="1">
            <a:off x="6959057" y="1645610"/>
            <a:ext cx="228600" cy="283464"/>
          </a:xfrm>
          <a:prstGeom prst="downArrow">
            <a:avLst>
              <a:gd name="adj1" fmla="val 50000"/>
              <a:gd name="adj2" fmla="val 30903"/>
            </a:avLst>
          </a:prstGeom>
          <a:solidFill>
            <a:srgbClr val="00B05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103" name="AutoShape 64">
            <a:extLst>
              <a:ext uri="{FF2B5EF4-FFF2-40B4-BE49-F238E27FC236}">
                <a16:creationId xmlns:a16="http://schemas.microsoft.com/office/drawing/2014/main" id="{C4D6DCCB-F557-4405-A3F6-6C18401ED625}"/>
              </a:ext>
            </a:extLst>
          </p:cNvPr>
          <p:cNvSpPr>
            <a:spLocks noChangeArrowheads="1"/>
          </p:cNvSpPr>
          <p:nvPr/>
        </p:nvSpPr>
        <p:spPr bwMode="auto">
          <a:xfrm rot="3129646" flipV="1">
            <a:off x="7026805" y="2492436"/>
            <a:ext cx="228600" cy="283464"/>
          </a:xfrm>
          <a:prstGeom prst="downArrow">
            <a:avLst>
              <a:gd name="adj1" fmla="val 50000"/>
              <a:gd name="adj2" fmla="val 30903"/>
            </a:avLst>
          </a:prstGeom>
          <a:solidFill>
            <a:srgbClr val="00B05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99" name="AutoShape 60">
            <a:extLst>
              <a:ext uri="{FF2B5EF4-FFF2-40B4-BE49-F238E27FC236}">
                <a16:creationId xmlns:a16="http://schemas.microsoft.com/office/drawing/2014/main" id="{2D09EF49-8F43-4EF3-A079-6195126A098F}"/>
              </a:ext>
            </a:extLst>
          </p:cNvPr>
          <p:cNvSpPr>
            <a:spLocks noChangeArrowheads="1"/>
          </p:cNvSpPr>
          <p:nvPr/>
        </p:nvSpPr>
        <p:spPr bwMode="auto">
          <a:xfrm rot="10800000">
            <a:off x="6949108" y="3896183"/>
            <a:ext cx="228600" cy="336550"/>
          </a:xfrm>
          <a:prstGeom prst="upArrow">
            <a:avLst>
              <a:gd name="adj1" fmla="val 50000"/>
              <a:gd name="adj2" fmla="val 36806"/>
            </a:avLst>
          </a:prstGeom>
          <a:solidFill>
            <a:srgbClr val="00B05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endParaRPr lang="en-US" altLang="en-US" dirty="0">
              <a:latin typeface="+mj-lt"/>
            </a:endParaRPr>
          </a:p>
        </p:txBody>
      </p:sp>
      <p:sp>
        <p:nvSpPr>
          <p:cNvPr id="95" name="AutoShape 64">
            <a:extLst>
              <a:ext uri="{FF2B5EF4-FFF2-40B4-BE49-F238E27FC236}">
                <a16:creationId xmlns:a16="http://schemas.microsoft.com/office/drawing/2014/main" id="{B4494259-E650-4AD4-AC2F-D969BB352642}"/>
              </a:ext>
            </a:extLst>
          </p:cNvPr>
          <p:cNvSpPr>
            <a:spLocks noChangeArrowheads="1"/>
          </p:cNvSpPr>
          <p:nvPr/>
        </p:nvSpPr>
        <p:spPr bwMode="auto">
          <a:xfrm rot="10800000" flipV="1">
            <a:off x="5269825" y="1630701"/>
            <a:ext cx="228600" cy="283464"/>
          </a:xfrm>
          <a:prstGeom prst="downArrow">
            <a:avLst>
              <a:gd name="adj1" fmla="val 50000"/>
              <a:gd name="adj2" fmla="val 30903"/>
            </a:avLst>
          </a:prstGeom>
          <a:solidFill>
            <a:srgbClr val="FF000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100" name="AutoShape 64">
            <a:extLst>
              <a:ext uri="{FF2B5EF4-FFF2-40B4-BE49-F238E27FC236}">
                <a16:creationId xmlns:a16="http://schemas.microsoft.com/office/drawing/2014/main" id="{732C705D-938B-4A1A-BCB7-A6F3739BC5BA}"/>
              </a:ext>
            </a:extLst>
          </p:cNvPr>
          <p:cNvSpPr>
            <a:spLocks noChangeArrowheads="1"/>
          </p:cNvSpPr>
          <p:nvPr/>
        </p:nvSpPr>
        <p:spPr bwMode="auto">
          <a:xfrm rot="10800000" flipV="1">
            <a:off x="8655318" y="1642881"/>
            <a:ext cx="228600" cy="283464"/>
          </a:xfrm>
          <a:prstGeom prst="downArrow">
            <a:avLst>
              <a:gd name="adj1" fmla="val 50000"/>
              <a:gd name="adj2" fmla="val 30903"/>
            </a:avLst>
          </a:prstGeom>
          <a:solidFill>
            <a:srgbClr val="FF000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104" name="AutoShape 60">
            <a:extLst>
              <a:ext uri="{FF2B5EF4-FFF2-40B4-BE49-F238E27FC236}">
                <a16:creationId xmlns:a16="http://schemas.microsoft.com/office/drawing/2014/main" id="{431BA81F-032E-4C43-857C-565CB7CE556C}"/>
              </a:ext>
            </a:extLst>
          </p:cNvPr>
          <p:cNvSpPr>
            <a:spLocks noChangeArrowheads="1"/>
          </p:cNvSpPr>
          <p:nvPr/>
        </p:nvSpPr>
        <p:spPr bwMode="auto">
          <a:xfrm rot="8401117">
            <a:off x="3710196" y="2487113"/>
            <a:ext cx="202719" cy="296894"/>
          </a:xfrm>
          <a:prstGeom prst="upArrow">
            <a:avLst>
              <a:gd name="adj1" fmla="val 50000"/>
              <a:gd name="adj2" fmla="val 36806"/>
            </a:avLst>
          </a:prstGeom>
          <a:solidFill>
            <a:srgbClr val="FF0000">
              <a:alpha val="94901"/>
            </a:srgbClr>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05" name="AutoShape 60">
            <a:extLst>
              <a:ext uri="{FF2B5EF4-FFF2-40B4-BE49-F238E27FC236}">
                <a16:creationId xmlns:a16="http://schemas.microsoft.com/office/drawing/2014/main" id="{683C0FB0-CEAC-4688-A03F-B0F313E851ED}"/>
              </a:ext>
            </a:extLst>
          </p:cNvPr>
          <p:cNvSpPr>
            <a:spLocks noChangeArrowheads="1"/>
          </p:cNvSpPr>
          <p:nvPr/>
        </p:nvSpPr>
        <p:spPr bwMode="auto">
          <a:xfrm rot="8401117">
            <a:off x="3710197" y="1662673"/>
            <a:ext cx="202719" cy="296894"/>
          </a:xfrm>
          <a:prstGeom prst="upArrow">
            <a:avLst>
              <a:gd name="adj1" fmla="val 50000"/>
              <a:gd name="adj2" fmla="val 36806"/>
            </a:avLst>
          </a:prstGeom>
          <a:solidFill>
            <a:srgbClr val="FF0000">
              <a:alpha val="94901"/>
            </a:srgbClr>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4" name="AutoShape 60">
            <a:extLst>
              <a:ext uri="{FF2B5EF4-FFF2-40B4-BE49-F238E27FC236}">
                <a16:creationId xmlns:a16="http://schemas.microsoft.com/office/drawing/2014/main" id="{E9618737-EC20-4A3C-80CA-F9EACF41590F}"/>
              </a:ext>
            </a:extLst>
          </p:cNvPr>
          <p:cNvSpPr>
            <a:spLocks noChangeArrowheads="1"/>
          </p:cNvSpPr>
          <p:nvPr/>
        </p:nvSpPr>
        <p:spPr bwMode="auto">
          <a:xfrm rot="8401117">
            <a:off x="8624577" y="2498643"/>
            <a:ext cx="202719" cy="296894"/>
          </a:xfrm>
          <a:prstGeom prst="upArrow">
            <a:avLst>
              <a:gd name="adj1" fmla="val 50000"/>
              <a:gd name="adj2" fmla="val 36806"/>
            </a:avLst>
          </a:prstGeom>
          <a:solidFill>
            <a:srgbClr val="FF0000">
              <a:alpha val="94901"/>
            </a:srgbClr>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6" name="AutoShape 64">
            <a:extLst>
              <a:ext uri="{FF2B5EF4-FFF2-40B4-BE49-F238E27FC236}">
                <a16:creationId xmlns:a16="http://schemas.microsoft.com/office/drawing/2014/main" id="{DAC34203-6FB3-4E0A-8E5A-683E0E17CD4C}"/>
              </a:ext>
            </a:extLst>
          </p:cNvPr>
          <p:cNvSpPr>
            <a:spLocks noChangeArrowheads="1"/>
          </p:cNvSpPr>
          <p:nvPr/>
        </p:nvSpPr>
        <p:spPr bwMode="auto">
          <a:xfrm flipV="1">
            <a:off x="5242941" y="2457809"/>
            <a:ext cx="228600" cy="283464"/>
          </a:xfrm>
          <a:prstGeom prst="downArrow">
            <a:avLst>
              <a:gd name="adj1" fmla="val 50000"/>
              <a:gd name="adj2" fmla="val 30903"/>
            </a:avLst>
          </a:prstGeom>
          <a:solidFill>
            <a:srgbClr val="00B05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latin typeface="+mj-lt"/>
            </a:endParaRPr>
          </a:p>
        </p:txBody>
      </p:sp>
      <p:sp>
        <p:nvSpPr>
          <p:cNvPr id="84" name="AutoShape 60">
            <a:extLst>
              <a:ext uri="{FF2B5EF4-FFF2-40B4-BE49-F238E27FC236}">
                <a16:creationId xmlns:a16="http://schemas.microsoft.com/office/drawing/2014/main" id="{1E0D4511-A5A2-498A-A673-F3CC1CE71065}"/>
              </a:ext>
            </a:extLst>
          </p:cNvPr>
          <p:cNvSpPr>
            <a:spLocks noChangeArrowheads="1"/>
          </p:cNvSpPr>
          <p:nvPr/>
        </p:nvSpPr>
        <p:spPr bwMode="auto">
          <a:xfrm rot="2286684">
            <a:off x="3666491" y="3858907"/>
            <a:ext cx="228600" cy="336550"/>
          </a:xfrm>
          <a:prstGeom prst="upArrow">
            <a:avLst>
              <a:gd name="adj1" fmla="val 50000"/>
              <a:gd name="adj2" fmla="val 36806"/>
            </a:avLst>
          </a:prstGeom>
          <a:solidFill>
            <a:srgbClr val="FF0000"/>
          </a:solidFill>
          <a:ln>
            <a:noFill/>
          </a:ln>
          <a:effec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endParaRPr lang="en-US" altLang="en-US" dirty="0">
              <a:latin typeface="+mj-lt"/>
            </a:endParaRPr>
          </a:p>
        </p:txBody>
      </p:sp>
    </p:spTree>
    <p:extLst>
      <p:ext uri="{BB962C8B-B14F-4D97-AF65-F5344CB8AC3E}">
        <p14:creationId xmlns:p14="http://schemas.microsoft.com/office/powerpoint/2010/main" val="54197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a:extLst>
              <a:ext uri="{FF2B5EF4-FFF2-40B4-BE49-F238E27FC236}">
                <a16:creationId xmlns:a16="http://schemas.microsoft.com/office/drawing/2014/main" id="{EEF1151C-7B71-44E9-82DD-85106F9357F7}"/>
              </a:ext>
            </a:extLst>
          </p:cNvPr>
          <p:cNvSpPr txBox="1"/>
          <p:nvPr/>
        </p:nvSpPr>
        <p:spPr>
          <a:xfrm>
            <a:off x="1143001" y="1905507"/>
            <a:ext cx="9905999" cy="3046988"/>
          </a:xfrm>
          <a:prstGeom prst="rect">
            <a:avLst/>
          </a:prstGeom>
          <a:solidFill>
            <a:schemeClr val="accent1"/>
          </a:solidFill>
          <a:ln>
            <a:solidFill>
              <a:schemeClr val="tx2">
                <a:lumMod val="75000"/>
              </a:schemeClr>
            </a:solidFill>
            <a:prstDash val="sysDash"/>
          </a:ln>
        </p:spPr>
        <p:txBody>
          <a:bodyPr wrap="square" rtlCol="0" anchor="ctr">
            <a:spAutoFit/>
          </a:bodyPr>
          <a:lstStyle/>
          <a:p>
            <a:pPr marL="102870" marR="0" lvl="0" indent="0" algn="ctr" defTabSz="914400" rtl="0" eaLnBrk="1" fontAlgn="base" latinLnBrk="0" hangingPunct="1">
              <a:lnSpc>
                <a:spcPct val="100000"/>
              </a:lnSpc>
              <a:spcBef>
                <a:spcPts val="0"/>
              </a:spcBef>
              <a:spcAft>
                <a:spcPct val="0"/>
              </a:spcAft>
              <a:buClr>
                <a:srgbClr val="F68100"/>
              </a:buClr>
              <a:buSzTx/>
              <a:buFontTx/>
              <a:buNone/>
              <a:tabLst/>
              <a:defRPr/>
            </a:pPr>
            <a:r>
              <a:rPr lang="en-US" sz="9600" b="1" dirty="0">
                <a:solidFill>
                  <a:schemeClr val="bg1"/>
                </a:solidFill>
                <a:latin typeface="+mj-lt"/>
              </a:rPr>
              <a:t>1</a:t>
            </a:r>
            <a:r>
              <a:rPr kumimoji="0" lang="en-US" sz="4800" b="1" i="0" u="none" strike="noStrike" kern="1200" cap="none" spc="0" normalizeH="0" baseline="0" noProof="0" dirty="0">
                <a:ln>
                  <a:noFill/>
                </a:ln>
                <a:solidFill>
                  <a:schemeClr val="bg1"/>
                </a:solidFill>
                <a:effectLst/>
                <a:uLnTx/>
                <a:uFillTx/>
                <a:latin typeface="+mj-lt"/>
                <a:ea typeface="+mn-ea"/>
                <a:cs typeface="Arial" charset="0"/>
              </a:rPr>
              <a:t>…………...</a:t>
            </a:r>
            <a:r>
              <a:rPr kumimoji="0" lang="en-US" sz="4000" b="1" i="0" u="none" strike="noStrike" kern="1200" cap="none" spc="0" normalizeH="0" baseline="0" noProof="0" dirty="0">
                <a:ln>
                  <a:noFill/>
                </a:ln>
                <a:solidFill>
                  <a:schemeClr val="bg1"/>
                </a:solidFill>
                <a:effectLst/>
                <a:uLnTx/>
                <a:uFillTx/>
                <a:latin typeface="+mj-lt"/>
                <a:ea typeface="+mn-ea"/>
                <a:cs typeface="Arial" charset="0"/>
              </a:rPr>
              <a:t> </a:t>
            </a:r>
            <a:r>
              <a:rPr kumimoji="0" lang="en-US" sz="9600" b="1" i="0" u="none" strike="noStrike" kern="1200" cap="none" spc="0" normalizeH="0" baseline="0" noProof="0" dirty="0">
                <a:ln>
                  <a:noFill/>
                </a:ln>
                <a:solidFill>
                  <a:schemeClr val="bg1"/>
                </a:solidFill>
                <a:effectLst/>
                <a:uLnTx/>
                <a:uFillTx/>
                <a:latin typeface="+mj-lt"/>
                <a:ea typeface="+mn-ea"/>
                <a:cs typeface="Arial" charset="0"/>
              </a:rPr>
              <a:t>L</a:t>
            </a:r>
            <a:r>
              <a:rPr lang="en-US" sz="4800" b="1" dirty="0">
                <a:solidFill>
                  <a:schemeClr val="bg1"/>
                </a:solidFill>
                <a:latin typeface="+mj-lt"/>
                <a:cs typeface="Arial" charset="0"/>
              </a:rPr>
              <a:t>aunches</a:t>
            </a:r>
            <a:r>
              <a:rPr kumimoji="0" lang="en-US" sz="3600" b="1" i="0" u="none" strike="noStrike" kern="1200" cap="none" spc="0" normalizeH="0" baseline="0" noProof="0" dirty="0">
                <a:ln>
                  <a:noFill/>
                </a:ln>
                <a:solidFill>
                  <a:schemeClr val="bg1"/>
                </a:solidFill>
                <a:effectLst/>
                <a:uLnTx/>
                <a:uFillTx/>
                <a:latin typeface="+mj-lt"/>
                <a:ea typeface="+mn-ea"/>
                <a:cs typeface="Arial" charset="0"/>
              </a:rPr>
              <a:t>: </a:t>
            </a:r>
            <a:r>
              <a:rPr lang="en-US" sz="9600" b="1" dirty="0">
                <a:solidFill>
                  <a:schemeClr val="bg1"/>
                </a:solidFill>
                <a:latin typeface="+mj-lt"/>
              </a:rPr>
              <a:t>T</a:t>
            </a:r>
            <a:r>
              <a:rPr lang="en-US" sz="4800" b="1" dirty="0">
                <a:solidFill>
                  <a:schemeClr val="bg1"/>
                </a:solidFill>
                <a:latin typeface="+mj-lt"/>
              </a:rPr>
              <a:t>he </a:t>
            </a:r>
            <a:r>
              <a:rPr lang="en-US" sz="9600" b="1" dirty="0">
                <a:solidFill>
                  <a:schemeClr val="bg1"/>
                </a:solidFill>
                <a:latin typeface="+mj-lt"/>
              </a:rPr>
              <a:t>F</a:t>
            </a:r>
            <a:r>
              <a:rPr lang="en-US" sz="4800" b="1" dirty="0">
                <a:solidFill>
                  <a:schemeClr val="bg1"/>
                </a:solidFill>
                <a:latin typeface="+mj-lt"/>
              </a:rPr>
              <a:t>all </a:t>
            </a:r>
            <a:r>
              <a:rPr lang="en-US" sz="9600" b="1" dirty="0">
                <a:solidFill>
                  <a:schemeClr val="bg1"/>
                </a:solidFill>
                <a:latin typeface="+mj-lt"/>
              </a:rPr>
              <a:t>C</a:t>
            </a:r>
            <a:r>
              <a:rPr lang="en-US" sz="4800" b="1" dirty="0">
                <a:solidFill>
                  <a:schemeClr val="bg1"/>
                </a:solidFill>
                <a:latin typeface="+mj-lt"/>
              </a:rPr>
              <a:t>ontinues</a:t>
            </a:r>
            <a:endParaRPr kumimoji="0" lang="en-US" sz="4800" b="1" i="0" u="none" strike="noStrike" kern="1200" cap="none" spc="0" normalizeH="0" baseline="0" noProof="0" dirty="0">
              <a:ln>
                <a:noFill/>
              </a:ln>
              <a:solidFill>
                <a:schemeClr val="bg1"/>
              </a:solidFill>
              <a:effectLst/>
              <a:uLnTx/>
              <a:uFillTx/>
              <a:latin typeface="+mj-lt"/>
              <a:cs typeface="Arial" charset="0"/>
            </a:endParaRPr>
          </a:p>
        </p:txBody>
      </p:sp>
    </p:spTree>
    <p:extLst>
      <p:ext uri="{BB962C8B-B14F-4D97-AF65-F5344CB8AC3E}">
        <p14:creationId xmlns:p14="http://schemas.microsoft.com/office/powerpoint/2010/main" val="217390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Downturn continues in launches; 32% decline seen over previous quarter</a:t>
            </a:r>
          </a:p>
        </p:txBody>
      </p:sp>
      <p:graphicFrame>
        <p:nvGraphicFramePr>
          <p:cNvPr id="3" name="Chart 2">
            <a:extLst>
              <a:ext uri="{FF2B5EF4-FFF2-40B4-BE49-F238E27FC236}">
                <a16:creationId xmlns:a16="http://schemas.microsoft.com/office/drawing/2014/main" id="{9259C879-8F13-4C89-AF33-7AB7ADECD8E4}"/>
              </a:ext>
            </a:extLst>
          </p:cNvPr>
          <p:cNvGraphicFramePr/>
          <p:nvPr>
            <p:extLst>
              <p:ext uri="{D42A27DB-BD31-4B8C-83A1-F6EECF244321}">
                <p14:modId xmlns:p14="http://schemas.microsoft.com/office/powerpoint/2010/main" val="2089445356"/>
              </p:ext>
            </p:extLst>
          </p:nvPr>
        </p:nvGraphicFramePr>
        <p:xfrm>
          <a:off x="1133244" y="1104903"/>
          <a:ext cx="9915755" cy="500198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CBE65DB-6691-429A-BF5C-3BAB807E7A9C}"/>
              </a:ext>
            </a:extLst>
          </p:cNvPr>
          <p:cNvSpPr txBox="1"/>
          <p:nvPr/>
        </p:nvSpPr>
        <p:spPr>
          <a:xfrm>
            <a:off x="1066802" y="1361301"/>
            <a:ext cx="1027527" cy="3077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lumMod val="95000"/>
                    <a:lumOff val="5000"/>
                  </a:srgbClr>
                </a:solidFill>
                <a:effectLst/>
                <a:uLnTx/>
                <a:uFillTx/>
                <a:latin typeface="+mj-lt"/>
                <a:ea typeface="+mn-ea"/>
                <a:cs typeface="Arial" charset="0"/>
              </a:rPr>
              <a:t># of units</a:t>
            </a:r>
          </a:p>
        </p:txBody>
      </p:sp>
      <p:cxnSp>
        <p:nvCxnSpPr>
          <p:cNvPr id="5" name="Straight Connector 4">
            <a:extLst>
              <a:ext uri="{FF2B5EF4-FFF2-40B4-BE49-F238E27FC236}">
                <a16:creationId xmlns:a16="http://schemas.microsoft.com/office/drawing/2014/main" id="{6F0B4D4B-8B1A-46E9-BFC9-AB7E9F91CB2D}"/>
              </a:ext>
            </a:extLst>
          </p:cNvPr>
          <p:cNvCxnSpPr>
            <a:cxnSpLocks/>
          </p:cNvCxnSpPr>
          <p:nvPr/>
        </p:nvCxnSpPr>
        <p:spPr bwMode="auto">
          <a:xfrm>
            <a:off x="10338737" y="3942710"/>
            <a:ext cx="727120" cy="0"/>
          </a:xfrm>
          <a:prstGeom prst="line">
            <a:avLst/>
          </a:prstGeom>
          <a:solidFill>
            <a:schemeClr val="accent1"/>
          </a:solidFill>
          <a:ln w="9525" cap="flat" cmpd="sng" algn="ctr">
            <a:solidFill>
              <a:srgbClr val="C0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7" name="Straight Connector 6">
            <a:extLst>
              <a:ext uri="{FF2B5EF4-FFF2-40B4-BE49-F238E27FC236}">
                <a16:creationId xmlns:a16="http://schemas.microsoft.com/office/drawing/2014/main" id="{4539AC7A-C90F-4D1C-92C6-CE2DD227ABD4}"/>
              </a:ext>
            </a:extLst>
          </p:cNvPr>
          <p:cNvCxnSpPr>
            <a:cxnSpLocks/>
          </p:cNvCxnSpPr>
          <p:nvPr/>
        </p:nvCxnSpPr>
        <p:spPr bwMode="auto">
          <a:xfrm>
            <a:off x="7605417" y="2751688"/>
            <a:ext cx="3443582" cy="0"/>
          </a:xfrm>
          <a:prstGeom prst="line">
            <a:avLst/>
          </a:prstGeom>
          <a:solidFill>
            <a:schemeClr val="accent1"/>
          </a:solidFill>
          <a:ln w="9525" cap="flat" cmpd="sng" algn="ctr">
            <a:solidFill>
              <a:srgbClr val="C0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8" name="Down Arrow 25">
            <a:extLst>
              <a:ext uri="{FF2B5EF4-FFF2-40B4-BE49-F238E27FC236}">
                <a16:creationId xmlns:a16="http://schemas.microsoft.com/office/drawing/2014/main" id="{4D176B60-54F8-4324-94A1-CD52751CBDC8}"/>
              </a:ext>
            </a:extLst>
          </p:cNvPr>
          <p:cNvSpPr/>
          <p:nvPr/>
        </p:nvSpPr>
        <p:spPr bwMode="auto">
          <a:xfrm>
            <a:off x="10975553" y="2767417"/>
            <a:ext cx="204120" cy="1192615"/>
          </a:xfrm>
          <a:prstGeom prst="downArrow">
            <a:avLst/>
          </a:prstGeom>
          <a:solidFill>
            <a:srgbClr val="C00000"/>
          </a:solidFill>
          <a:ln>
            <a:noFill/>
            <a:headEnd type="none" w="lg" len="lg"/>
            <a:tailEnd type="none" w="lg" len="lg"/>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240F6B02-B6FB-4108-BA2B-C3E8C43B0BD3}"/>
              </a:ext>
            </a:extLst>
          </p:cNvPr>
          <p:cNvSpPr txBox="1"/>
          <p:nvPr/>
        </p:nvSpPr>
        <p:spPr>
          <a:xfrm>
            <a:off x="11060901" y="3096456"/>
            <a:ext cx="541783" cy="307777"/>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rgbClr val="FF0000"/>
                </a:solidFill>
                <a:latin typeface="+mj-lt"/>
                <a:cs typeface="Arial" charset="0"/>
              </a:rPr>
              <a:t>47%</a:t>
            </a:r>
            <a:endParaRPr kumimoji="0" lang="en-US" sz="1400" b="1" i="0" u="none" strike="noStrike" kern="1200" cap="none" spc="0" normalizeH="0" baseline="0" noProof="0" dirty="0">
              <a:ln>
                <a:noFill/>
              </a:ln>
              <a:solidFill>
                <a:srgbClr val="FF0000"/>
              </a:solidFill>
              <a:effectLst/>
              <a:uLnTx/>
              <a:uFillTx/>
              <a:latin typeface="+mj-lt"/>
              <a:cs typeface="Arial" charset="0"/>
            </a:endParaRPr>
          </a:p>
        </p:txBody>
      </p:sp>
      <p:sp>
        <p:nvSpPr>
          <p:cNvPr id="12" name="TextBox 11">
            <a:extLst>
              <a:ext uri="{FF2B5EF4-FFF2-40B4-BE49-F238E27FC236}">
                <a16:creationId xmlns:a16="http://schemas.microsoft.com/office/drawing/2014/main" id="{DBAEA363-6886-4845-8F9D-1650FB8F538A}"/>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
        <p:nvSpPr>
          <p:cNvPr id="10" name="Down Arrow 25">
            <a:extLst>
              <a:ext uri="{FF2B5EF4-FFF2-40B4-BE49-F238E27FC236}">
                <a16:creationId xmlns:a16="http://schemas.microsoft.com/office/drawing/2014/main" id="{D5FA6F8B-1E71-476F-8D51-364B8C26050E}"/>
              </a:ext>
            </a:extLst>
          </p:cNvPr>
          <p:cNvSpPr/>
          <p:nvPr/>
        </p:nvSpPr>
        <p:spPr bwMode="auto">
          <a:xfrm rot="19014698">
            <a:off x="10212658" y="3247566"/>
            <a:ext cx="108000" cy="505785"/>
          </a:xfrm>
          <a:prstGeom prst="downArrow">
            <a:avLst/>
          </a:prstGeom>
          <a:solidFill>
            <a:srgbClr val="C00000"/>
          </a:solidFill>
          <a:ln>
            <a:noFill/>
            <a:headEnd type="none" w="lg" len="lg"/>
            <a:tailEnd type="none" w="lg" len="lg"/>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TextBox 12">
            <a:extLst>
              <a:ext uri="{FF2B5EF4-FFF2-40B4-BE49-F238E27FC236}">
                <a16:creationId xmlns:a16="http://schemas.microsoft.com/office/drawing/2014/main" id="{13F3E1E0-9039-46DD-9D61-C9CB08951DEF}"/>
              </a:ext>
            </a:extLst>
          </p:cNvPr>
          <p:cNvSpPr txBox="1"/>
          <p:nvPr/>
        </p:nvSpPr>
        <p:spPr>
          <a:xfrm>
            <a:off x="10215767" y="3278023"/>
            <a:ext cx="541783" cy="307777"/>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rgbClr val="FF0000"/>
                </a:solidFill>
                <a:latin typeface="+mj-lt"/>
                <a:cs typeface="Arial" charset="0"/>
              </a:rPr>
              <a:t>32%</a:t>
            </a:r>
            <a:endParaRPr kumimoji="0" lang="en-US" sz="1400" b="1" i="0" u="none" strike="noStrike" kern="1200" cap="none" spc="0" normalizeH="0" baseline="0" noProof="0" dirty="0">
              <a:ln>
                <a:noFill/>
              </a:ln>
              <a:solidFill>
                <a:srgbClr val="FF0000"/>
              </a:solidFill>
              <a:effectLst/>
              <a:uLnTx/>
              <a:uFillTx/>
              <a:latin typeface="+mj-lt"/>
              <a:cs typeface="Arial" charset="0"/>
            </a:endParaRPr>
          </a:p>
        </p:txBody>
      </p:sp>
    </p:spTree>
    <p:extLst>
      <p:ext uri="{BB962C8B-B14F-4D97-AF65-F5344CB8AC3E}">
        <p14:creationId xmlns:p14="http://schemas.microsoft.com/office/powerpoint/2010/main" val="46803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Gurugram bucks the trend; Ahmedabad witnesses the biggest decline</a:t>
            </a:r>
          </a:p>
        </p:txBody>
      </p:sp>
      <p:graphicFrame>
        <p:nvGraphicFramePr>
          <p:cNvPr id="3" name="Chart 2">
            <a:extLst>
              <a:ext uri="{FF2B5EF4-FFF2-40B4-BE49-F238E27FC236}">
                <a16:creationId xmlns:a16="http://schemas.microsoft.com/office/drawing/2014/main" id="{378CF39D-681D-4450-B55B-F753768B43B3}"/>
              </a:ext>
            </a:extLst>
          </p:cNvPr>
          <p:cNvGraphicFramePr/>
          <p:nvPr/>
        </p:nvGraphicFramePr>
        <p:xfrm>
          <a:off x="1143000" y="1104900"/>
          <a:ext cx="9906000" cy="4991101"/>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7">
            <a:extLst>
              <a:ext uri="{FF2B5EF4-FFF2-40B4-BE49-F238E27FC236}">
                <a16:creationId xmlns:a16="http://schemas.microsoft.com/office/drawing/2014/main" id="{E03A507A-C77B-4B32-975D-F425EB411BF6}"/>
              </a:ext>
            </a:extLst>
          </p:cNvPr>
          <p:cNvSpPr>
            <a:spLocks noGrp="1"/>
          </p:cNvSpPr>
          <p:nvPr>
            <p:ph idx="1"/>
          </p:nvPr>
        </p:nvSpPr>
        <p:spPr>
          <a:xfrm>
            <a:off x="457200" y="1506538"/>
            <a:ext cx="8991600" cy="4589462"/>
          </a:xfrm>
        </p:spPr>
        <p:txBody>
          <a:bodyPr/>
          <a:lstStyle/>
          <a:p>
            <a:pPr marL="0" indent="0">
              <a:buClr>
                <a:srgbClr val="0000FF"/>
              </a:buClr>
            </a:pPr>
            <a:endParaRPr lang="en-US" dirty="0"/>
          </a:p>
          <a:p>
            <a:pPr marL="0" indent="0">
              <a:buClr>
                <a:srgbClr val="0000FF"/>
              </a:buClr>
            </a:pPr>
            <a:endParaRPr lang="en-US" dirty="0"/>
          </a:p>
        </p:txBody>
      </p:sp>
      <p:sp>
        <p:nvSpPr>
          <p:cNvPr id="6" name="TextBox 5">
            <a:extLst>
              <a:ext uri="{FF2B5EF4-FFF2-40B4-BE49-F238E27FC236}">
                <a16:creationId xmlns:a16="http://schemas.microsoft.com/office/drawing/2014/main" id="{93B3B32C-B632-4D9A-A1C8-D7D4A433CDF0}"/>
              </a:ext>
            </a:extLst>
          </p:cNvPr>
          <p:cNvSpPr txBox="1"/>
          <p:nvPr/>
        </p:nvSpPr>
        <p:spPr>
          <a:xfrm>
            <a:off x="1066802" y="1361301"/>
            <a:ext cx="1027527" cy="3077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lumMod val="95000"/>
                    <a:lumOff val="5000"/>
                  </a:srgbClr>
                </a:solidFill>
                <a:effectLst/>
                <a:uLnTx/>
                <a:uFillTx/>
                <a:latin typeface="+mj-lt"/>
                <a:ea typeface="+mn-ea"/>
                <a:cs typeface="Arial" charset="0"/>
              </a:rPr>
              <a:t># of units</a:t>
            </a:r>
          </a:p>
        </p:txBody>
      </p:sp>
      <p:sp>
        <p:nvSpPr>
          <p:cNvPr id="7" name="TextBox 6">
            <a:extLst>
              <a:ext uri="{FF2B5EF4-FFF2-40B4-BE49-F238E27FC236}">
                <a16:creationId xmlns:a16="http://schemas.microsoft.com/office/drawing/2014/main" id="{5633FEFD-E969-45E9-8AC2-E87D5287F6B2}"/>
              </a:ext>
            </a:extLst>
          </p:cNvPr>
          <p:cNvSpPr txBox="1"/>
          <p:nvPr/>
        </p:nvSpPr>
        <p:spPr>
          <a:xfrm>
            <a:off x="1148805" y="5848721"/>
            <a:ext cx="7722973" cy="646331"/>
          </a:xfrm>
          <a:prstGeom prst="rect">
            <a:avLst/>
          </a:prstGeom>
          <a:noFill/>
        </p:spPr>
        <p:txBody>
          <a:bodyPr wrap="square" lIns="0" rtlCol="0" anchor="ctr">
            <a:spAutoFit/>
          </a:bodyPr>
          <a:lstStyle/>
          <a:p>
            <a:pPr algn="l"/>
            <a:r>
              <a:rPr lang="en-US" sz="900" dirty="0">
                <a:latin typeface="+mj-lt"/>
              </a:rPr>
              <a:t>Notes: * Noida includes Greater Noida and Yamuna Expressway.</a:t>
            </a:r>
          </a:p>
          <a:p>
            <a:pPr algn="l"/>
            <a:r>
              <a:rPr lang="en-US" sz="900" dirty="0">
                <a:latin typeface="+mj-lt"/>
              </a:rPr>
              <a:t>            ** MMR – Mumbai Metropolitan Region (Mumbai includes Navi Mumbai and Thane)</a:t>
            </a:r>
          </a:p>
          <a:p>
            <a:pPr algn="l"/>
            <a:r>
              <a:rPr lang="en-US" sz="900" dirty="0">
                <a:latin typeface="+mj-lt"/>
              </a:rPr>
              <a:t>            ^ Gurugram includes Bhiwadi, </a:t>
            </a:r>
            <a:r>
              <a:rPr lang="en-US" sz="900" dirty="0">
                <a:solidFill>
                  <a:srgbClr val="000000"/>
                </a:solidFill>
                <a:latin typeface="+mj-lt"/>
              </a:rPr>
              <a:t>Dharuhera</a:t>
            </a:r>
            <a:r>
              <a:rPr lang="en-US" sz="900" dirty="0">
                <a:latin typeface="+mj-lt"/>
              </a:rPr>
              <a:t> and Sohna.</a:t>
            </a:r>
          </a:p>
          <a:p>
            <a:pPr algn="l"/>
            <a:r>
              <a:rPr lang="en-US" sz="900" dirty="0">
                <a:latin typeface="+mj-lt"/>
              </a:rPr>
              <a:t>            Analysis includes apartments and villas across the regions.</a:t>
            </a:r>
          </a:p>
        </p:txBody>
      </p:sp>
      <p:sp>
        <p:nvSpPr>
          <p:cNvPr id="12" name="Rectangle 11">
            <a:extLst>
              <a:ext uri="{FF2B5EF4-FFF2-40B4-BE49-F238E27FC236}">
                <a16:creationId xmlns:a16="http://schemas.microsoft.com/office/drawing/2014/main" id="{B8C2F991-89B5-4B1A-8A5D-1036C2B7530A}"/>
              </a:ext>
            </a:extLst>
          </p:cNvPr>
          <p:cNvSpPr/>
          <p:nvPr/>
        </p:nvSpPr>
        <p:spPr>
          <a:xfrm>
            <a:off x="4961506" y="3803374"/>
            <a:ext cx="839972" cy="2061166"/>
          </a:xfrm>
          <a:prstGeom prst="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4322C1F-9B62-4A65-9D8C-6BC61747EA1F}"/>
              </a:ext>
            </a:extLst>
          </p:cNvPr>
          <p:cNvSpPr/>
          <p:nvPr/>
        </p:nvSpPr>
        <p:spPr>
          <a:xfrm>
            <a:off x="1877955" y="3714425"/>
            <a:ext cx="905002" cy="2148470"/>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874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Housing units within 60 sq. mts of carpet area accounts for 48% of new units launches in June quarter</a:t>
            </a:r>
          </a:p>
        </p:txBody>
      </p:sp>
      <p:graphicFrame>
        <p:nvGraphicFramePr>
          <p:cNvPr id="5" name="Chart 4">
            <a:extLst>
              <a:ext uri="{FF2B5EF4-FFF2-40B4-BE49-F238E27FC236}">
                <a16:creationId xmlns:a16="http://schemas.microsoft.com/office/drawing/2014/main" id="{70182D50-6C20-4261-B06A-487AA9190D9C}"/>
              </a:ext>
            </a:extLst>
          </p:cNvPr>
          <p:cNvGraphicFramePr/>
          <p:nvPr>
            <p:extLst>
              <p:ext uri="{D42A27DB-BD31-4B8C-83A1-F6EECF244321}">
                <p14:modId xmlns:p14="http://schemas.microsoft.com/office/powerpoint/2010/main" val="1557442679"/>
              </p:ext>
            </p:extLst>
          </p:nvPr>
        </p:nvGraphicFramePr>
        <p:xfrm>
          <a:off x="1143000" y="1104900"/>
          <a:ext cx="9906000" cy="48263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68B2516-D56D-4B35-9E72-6ED1F40A42C3}"/>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sp>
        <p:nvSpPr>
          <p:cNvPr id="6" name="TextBox 5">
            <a:extLst>
              <a:ext uri="{FF2B5EF4-FFF2-40B4-BE49-F238E27FC236}">
                <a16:creationId xmlns:a16="http://schemas.microsoft.com/office/drawing/2014/main" id="{A349F218-5D4E-47A4-948B-C020FDD94F9B}"/>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
        <p:nvSpPr>
          <p:cNvPr id="3" name="Rectangle 2"/>
          <p:cNvSpPr/>
          <p:nvPr/>
        </p:nvSpPr>
        <p:spPr>
          <a:xfrm>
            <a:off x="10216444" y="3273778"/>
            <a:ext cx="671295" cy="1864004"/>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12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Nearly 51% of new units launched priced within Rs. 50-Lakhs budget</a:t>
            </a:r>
            <a:r>
              <a:rPr lang="en-US" sz="2400" baseline="30000" dirty="0"/>
              <a:t>1</a:t>
            </a:r>
            <a:endParaRPr lang="en-US" sz="2400" dirty="0"/>
          </a:p>
        </p:txBody>
      </p:sp>
      <p:graphicFrame>
        <p:nvGraphicFramePr>
          <p:cNvPr id="3" name="Chart 2">
            <a:extLst>
              <a:ext uri="{FF2B5EF4-FFF2-40B4-BE49-F238E27FC236}">
                <a16:creationId xmlns:a16="http://schemas.microsoft.com/office/drawing/2014/main" id="{77A62A19-2129-41CB-8546-5572325B348D}"/>
              </a:ext>
            </a:extLst>
          </p:cNvPr>
          <p:cNvGraphicFramePr/>
          <p:nvPr>
            <p:extLst>
              <p:ext uri="{D42A27DB-BD31-4B8C-83A1-F6EECF244321}">
                <p14:modId xmlns:p14="http://schemas.microsoft.com/office/powerpoint/2010/main" val="3659751137"/>
              </p:ext>
            </p:extLst>
          </p:nvPr>
        </p:nvGraphicFramePr>
        <p:xfrm>
          <a:off x="1143000" y="1104901"/>
          <a:ext cx="9906000" cy="48386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6D74E08-0EB1-4D08-BFA4-90EA5A06F69E}"/>
              </a:ext>
            </a:extLst>
          </p:cNvPr>
          <p:cNvSpPr txBox="1"/>
          <p:nvPr/>
        </p:nvSpPr>
        <p:spPr>
          <a:xfrm>
            <a:off x="680198" y="1337453"/>
            <a:ext cx="16351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Arial" charset="0"/>
              </a:rPr>
              <a:t>% of units </a:t>
            </a:r>
          </a:p>
        </p:txBody>
      </p:sp>
      <p:sp>
        <p:nvSpPr>
          <p:cNvPr id="6" name="TextBox 5">
            <a:extLst>
              <a:ext uri="{FF2B5EF4-FFF2-40B4-BE49-F238E27FC236}">
                <a16:creationId xmlns:a16="http://schemas.microsoft.com/office/drawing/2014/main" id="{9B16AEDF-B2B7-482E-9E40-503EBCB176D0}"/>
              </a:ext>
            </a:extLst>
          </p:cNvPr>
          <p:cNvSpPr txBox="1"/>
          <p:nvPr/>
        </p:nvSpPr>
        <p:spPr>
          <a:xfrm>
            <a:off x="1136105" y="5973114"/>
            <a:ext cx="9915755" cy="507831"/>
          </a:xfrm>
          <a:prstGeom prst="rect">
            <a:avLst/>
          </a:prstGeom>
          <a:noFill/>
        </p:spPr>
        <p:txBody>
          <a:bodyPr wrap="square" lIns="0" rtlCol="0">
            <a:spAutoFit/>
          </a:bodyPr>
          <a:lstStyle/>
          <a:p>
            <a:r>
              <a:rPr lang="en-US" sz="900" dirty="0">
                <a:solidFill>
                  <a:srgbClr val="000000"/>
                </a:solidFill>
                <a:latin typeface="+mj-lt"/>
              </a:rPr>
              <a:t>Notes: 1. Budget is based on basic price and does not include additional costs as well as taxes, stamp duty and registration costs 2. Top 9 Cities are MMR (Mumbai including Navi Mumbai &amp; Thane), Pune, Noida (including Greater Noida &amp; Yamuna Expressway), Gurugram (including Bhiwadi, Dharuhera &amp; Sohna), Bengaluru, Chennai, Hyderabad, Kolkata and Ahmedabad.</a:t>
            </a:r>
          </a:p>
          <a:p>
            <a:r>
              <a:rPr lang="en-US" sz="900" dirty="0">
                <a:solidFill>
                  <a:srgbClr val="000000"/>
                </a:solidFill>
                <a:latin typeface="+mj-lt"/>
              </a:rPr>
              <a:t>            Analysis includes apartments and villas across the regions.</a:t>
            </a:r>
          </a:p>
        </p:txBody>
      </p:sp>
    </p:spTree>
    <p:extLst>
      <p:ext uri="{BB962C8B-B14F-4D97-AF65-F5344CB8AC3E}">
        <p14:creationId xmlns:p14="http://schemas.microsoft.com/office/powerpoint/2010/main" val="1012667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7940</TotalTime>
  <Words>3052</Words>
  <Application>Microsoft Office PowerPoint</Application>
  <PresentationFormat>Widescreen</PresentationFormat>
  <Paragraphs>448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Narrow</vt:lpstr>
      <vt:lpstr>Calibri</vt:lpstr>
      <vt:lpstr>Calibri Light</vt:lpstr>
      <vt:lpstr>Times New Roman</vt:lpstr>
      <vt:lpstr>Office Theme</vt:lpstr>
      <vt:lpstr>Real Insight – Q1 FY’20 July 2019</vt:lpstr>
      <vt:lpstr>Executive Summary – Q1 FY’20</vt:lpstr>
      <vt:lpstr>Residential Landscape: Top-9 cities as of Q1 FY’20 over last year</vt:lpstr>
      <vt:lpstr>Sales decline 17% whereas inventory overhang improves 3% over last quarter</vt:lpstr>
      <vt:lpstr>PowerPoint Presentation</vt:lpstr>
      <vt:lpstr>Downturn continues in launches; 32% decline seen over previous quarter</vt:lpstr>
      <vt:lpstr>Gurugram bucks the trend; Ahmedabad witnesses the biggest decline</vt:lpstr>
      <vt:lpstr>Housing units within 60 sq. mts of carpet area accounts for 48% of new units launches in June quarter</vt:lpstr>
      <vt:lpstr>Nearly 51% of new units launched priced within Rs. 50-Lakhs budget1</vt:lpstr>
      <vt:lpstr>PowerPoint Presentation</vt:lpstr>
      <vt:lpstr>Sales decline 11% over last year &amp; 17% over previous quarter </vt:lpstr>
      <vt:lpstr>Gurugram witnesses significant improvement in sales over last year, whereas, Noida shows major decline</vt:lpstr>
      <vt:lpstr>Severe decline seen in sales of under-construction units over Q4FY’19</vt:lpstr>
      <vt:lpstr>Units priced within Rs.50-Lakhs budget1 continue to contribute over 54% to sales</vt:lpstr>
      <vt:lpstr>Units with carpet area &lt;60 sq mts contribute 50% to sales</vt:lpstr>
      <vt:lpstr>Over 50% of units sold in Gurugram’s peripheral areas priced below Rs.25 Lakhs</vt:lpstr>
      <vt:lpstr>Nearly 500,000 units expected to be delivered by Mar’20</vt:lpstr>
      <vt:lpstr>PowerPoint Presentation</vt:lpstr>
      <vt:lpstr>Inventory overhang improves, reaches at less than 3 years of sales velocity</vt:lpstr>
      <vt:lpstr>Unsold inventory lowest in last 3 years</vt:lpstr>
      <vt:lpstr>NCR holds the highest share of unsold inventory aged above 3 years</vt:lpstr>
      <vt:lpstr>Hyderabad has the best inventory profile (lowest age as well as lowest overhang)</vt:lpstr>
      <vt:lpstr>Half of unsold units is sized below &lt;60 sq mts carpet area</vt:lpstr>
      <vt:lpstr>Ahmedabad, Pune and Kolkata have more than 70% of the unsold inventory in the &lt;Rs.50-Lakhs segment</vt:lpstr>
      <vt:lpstr>Ahmedabad and Chennai have the highest share of completed units in unsold inventory</vt:lpstr>
      <vt:lpstr>PowerPoint Presentation</vt:lpstr>
      <vt:lpstr>Hyderabad continues its price rally whereas NCR sees minor correction</vt:lpstr>
      <vt:lpstr>PowerPoint Presentation</vt:lpstr>
      <vt:lpstr>Key Developments</vt:lpstr>
      <vt:lpstr>Key transactions of last quarter</vt:lpstr>
      <vt:lpstr>Outlook for Q2 FY’20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R</dc:creator>
  <cp:lastModifiedBy>ankur.mehrotra</cp:lastModifiedBy>
  <cp:revision>1033</cp:revision>
  <dcterms:created xsi:type="dcterms:W3CDTF">2017-04-10T09:22:11Z</dcterms:created>
  <dcterms:modified xsi:type="dcterms:W3CDTF">2019-07-17T09:58:07Z</dcterms:modified>
</cp:coreProperties>
</file>